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69" r:id="rId6"/>
    <p:sldId id="270" r:id="rId7"/>
    <p:sldId id="272" r:id="rId8"/>
    <p:sldId id="273" r:id="rId9"/>
    <p:sldId id="257" r:id="rId10"/>
    <p:sldId id="274" r:id="rId11"/>
    <p:sldId id="275" r:id="rId12"/>
    <p:sldId id="276" r:id="rId13"/>
    <p:sldId id="277" r:id="rId14"/>
    <p:sldId id="278" r:id="rId15"/>
    <p:sldId id="279" r:id="rId16"/>
    <p:sldId id="292" r:id="rId17"/>
    <p:sldId id="280" r:id="rId18"/>
    <p:sldId id="281" r:id="rId19"/>
    <p:sldId id="284" r:id="rId20"/>
    <p:sldId id="283" r:id="rId21"/>
    <p:sldId id="293" r:id="rId22"/>
    <p:sldId id="294" r:id="rId23"/>
    <p:sldId id="282" r:id="rId24"/>
    <p:sldId id="295" r:id="rId25"/>
    <p:sldId id="296" r:id="rId26"/>
    <p:sldId id="285" r:id="rId27"/>
    <p:sldId id="297" r:id="rId28"/>
    <p:sldId id="286" r:id="rId29"/>
    <p:sldId id="271" r:id="rId30"/>
    <p:sldId id="287" r:id="rId31"/>
    <p:sldId id="288" r:id="rId32"/>
    <p:sldId id="289" r:id="rId33"/>
    <p:sldId id="290" r:id="rId34"/>
    <p:sldId id="291"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11" d="100"/>
          <a:sy n="111" d="100"/>
        </p:scale>
        <p:origin x="456"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2/27/2020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2/27/2020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2/27/2020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userDrawn="1"/>
        </p:nvSpPr>
        <p:spPr bwMode="ltGray">
          <a:xfrm>
            <a:off x="596781" y="414471"/>
            <a:ext cx="10998439" cy="6029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userDrawn="1"/>
        </p:nvSpPr>
        <p:spPr bwMode="gray">
          <a:xfrm>
            <a:off x="1172597" y="865262"/>
            <a:ext cx="9846806" cy="51274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Picture Placeholder 7"/>
          <p:cNvSpPr>
            <a:spLocks noGrp="1"/>
          </p:cNvSpPr>
          <p:nvPr>
            <p:ph type="pic" sz="quarter" idx="10"/>
          </p:nvPr>
        </p:nvSpPr>
        <p:spPr>
          <a:xfrm>
            <a:off x="1857375" y="1377950"/>
            <a:ext cx="8477250" cy="4102100"/>
          </a:xfrm>
        </p:spPr>
        <p:txBody>
          <a:bodyPr/>
          <a:lstStyle/>
          <a:p>
            <a:endParaRPr lang="en-US"/>
          </a:p>
        </p:txBody>
      </p:sp>
    </p:spTree>
    <p:extLst>
      <p:ext uri="{BB962C8B-B14F-4D97-AF65-F5344CB8AC3E}">
        <p14:creationId xmlns:p14="http://schemas.microsoft.com/office/powerpoint/2010/main" val="134263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2/27/2020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
        <p:nvSpPr>
          <p:cNvPr id="5" name="Rectangle 4"/>
          <p:cNvSpPr/>
          <p:nvPr userDrawn="1"/>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userDrawn="1"/>
        </p:nvSpPr>
        <p:spPr bwMode="ltGray">
          <a:xfrm>
            <a:off x="626239" y="0"/>
            <a:ext cx="304721"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7" name="Rectangle 6"/>
          <p:cNvSpPr/>
          <p:nvPr userDrawn="1"/>
        </p:nvSpPr>
        <p:spPr bwMode="black">
          <a:xfrm>
            <a:off x="11892563" y="0"/>
            <a:ext cx="30472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userDrawn="1"/>
        </p:nvSpPr>
        <p:spPr bwMode="gray">
          <a:xfrm>
            <a:off x="10969942" y="0"/>
            <a:ext cx="922621" cy="6858000"/>
          </a:xfrm>
          <a:prstGeom prst="rect">
            <a:avLst/>
          </a:prstGeom>
          <a:solidFill>
            <a:schemeClr val="accent5">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40416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4"/>
          <p:cNvSpPr/>
          <p:nvPr userDrawn="1"/>
        </p:nvSpPr>
        <p:spPr bwMode="ltGray">
          <a:xfrm>
            <a:off x="4315626" y="0"/>
            <a:ext cx="787637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Footer Placeholder 2"/>
          <p:cNvSpPr>
            <a:spLocks noGrp="1"/>
          </p:cNvSpPr>
          <p:nvPr>
            <p:ph type="ftr" sz="quarter" idx="11"/>
          </p:nvPr>
        </p:nvSpPr>
        <p:spPr>
          <a:xfrm>
            <a:off x="6452076" y="6356351"/>
            <a:ext cx="4358356" cy="372811"/>
          </a:xfrm>
        </p:spPr>
        <p:txBody>
          <a:bodyPr/>
          <a:lstStyle/>
          <a:p>
            <a:endParaRPr dirty="0"/>
          </a:p>
        </p:txBody>
      </p:sp>
      <p:sp>
        <p:nvSpPr>
          <p:cNvPr id="4" name="Slide Number Placeholder 3"/>
          <p:cNvSpPr>
            <a:spLocks noGrp="1"/>
          </p:cNvSpPr>
          <p:nvPr>
            <p:ph type="sldNum" sz="quarter" idx="12"/>
          </p:nvPr>
        </p:nvSpPr>
        <p:spPr>
          <a:xfrm>
            <a:off x="11073426" y="6364037"/>
            <a:ext cx="839174" cy="380498"/>
          </a:xfrm>
        </p:spPr>
        <p:txBody>
          <a:bodyPr/>
          <a:lstStyle/>
          <a:p>
            <a:fld id="{0FF54DE5-C571-48E8-A5BC-B369434E2F44}" type="slidenum">
              <a:rPr/>
              <a:t>‹#›</a:t>
            </a:fld>
            <a:endParaRPr/>
          </a:p>
        </p:txBody>
      </p:sp>
      <p:sp>
        <p:nvSpPr>
          <p:cNvPr id="6" name="Rectangle 5"/>
          <p:cNvSpPr/>
          <p:nvPr userDrawn="1"/>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a:xfrm>
            <a:off x="4597400" y="6364037"/>
            <a:ext cx="1666430" cy="365125"/>
          </a:xfrm>
        </p:spPr>
        <p:txBody>
          <a:bodyPr/>
          <a:lstStyle/>
          <a:p>
            <a:fld id="{402B9795-92DC-40DC-A1CA-9A4B349D7824}" type="datetimeFigureOut">
              <a:rPr lang="en-US"/>
              <a:t>2/27/2020</a:t>
            </a:fld>
            <a:endParaRPr dirty="0"/>
          </a:p>
        </p:txBody>
      </p:sp>
      <p:sp>
        <p:nvSpPr>
          <p:cNvPr id="8" name="Content Placeholder 7"/>
          <p:cNvSpPr>
            <a:spLocks noGrp="1"/>
          </p:cNvSpPr>
          <p:nvPr>
            <p:ph sz="quarter" idx="13"/>
          </p:nvPr>
        </p:nvSpPr>
        <p:spPr>
          <a:xfrm>
            <a:off x="4597400" y="204788"/>
            <a:ext cx="7315200" cy="6059487"/>
          </a:xfrm>
        </p:spPr>
        <p:txBody>
          <a:bodyPr>
            <a:normAutofit/>
          </a:bodyPr>
          <a:lstStyle>
            <a:lvl1pPr>
              <a:defRPr sz="3200"/>
            </a:lvl1pPr>
            <a:lvl2pPr>
              <a:defRPr sz="2400"/>
            </a:lvl2pPr>
            <a:lvl3pPr>
              <a:defRPr sz="2000"/>
            </a:lvl3pPr>
            <a:lvl4pPr>
              <a:defRPr sz="2000"/>
            </a:lvl4pPr>
            <a:lvl5pPr>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20340" y="204787"/>
            <a:ext cx="3424370" cy="6059487"/>
          </a:xfrm>
        </p:spPr>
        <p:txBody>
          <a:bodyPr>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40341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userDrawn="1"/>
        </p:nvSpPr>
        <p:spPr bwMode="ltGray">
          <a:xfrm>
            <a:off x="7093008" y="0"/>
            <a:ext cx="5098991"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Footer Placeholder 2"/>
          <p:cNvSpPr>
            <a:spLocks noGrp="1"/>
          </p:cNvSpPr>
          <p:nvPr>
            <p:ph type="ftr" sz="quarter" idx="11"/>
          </p:nvPr>
        </p:nvSpPr>
        <p:spPr>
          <a:xfrm>
            <a:off x="2525720" y="6356351"/>
            <a:ext cx="4358356" cy="372811"/>
          </a:xfrm>
        </p:spPr>
        <p:txBody>
          <a:bodyPr/>
          <a:lstStyle/>
          <a:p>
            <a:endParaRPr dirty="0"/>
          </a:p>
        </p:txBody>
      </p:sp>
      <p:sp>
        <p:nvSpPr>
          <p:cNvPr id="6" name="Rectangle 5"/>
          <p:cNvSpPr/>
          <p:nvPr userDrawn="1"/>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a:xfrm>
            <a:off x="720340" y="6364037"/>
            <a:ext cx="1666430" cy="365125"/>
          </a:xfrm>
        </p:spPr>
        <p:txBody>
          <a:bodyPr/>
          <a:lstStyle/>
          <a:p>
            <a:fld id="{402B9795-92DC-40DC-A1CA-9A4B349D7824}" type="datetimeFigureOut">
              <a:rPr lang="en-US"/>
              <a:t>2/27/2020</a:t>
            </a:fld>
            <a:endParaRPr dirty="0"/>
          </a:p>
        </p:txBody>
      </p:sp>
      <p:sp>
        <p:nvSpPr>
          <p:cNvPr id="8" name="Content Placeholder 7"/>
          <p:cNvSpPr>
            <a:spLocks noGrp="1"/>
          </p:cNvSpPr>
          <p:nvPr>
            <p:ph sz="quarter" idx="13"/>
          </p:nvPr>
        </p:nvSpPr>
        <p:spPr>
          <a:xfrm>
            <a:off x="720340" y="1119189"/>
            <a:ext cx="6093268" cy="5033784"/>
          </a:xfrm>
        </p:spPr>
        <p:txBody>
          <a:bodyPr>
            <a:normAutofit/>
          </a:bodyPr>
          <a:lstStyle>
            <a:lvl1pPr>
              <a:defRPr sz="32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20340" y="204787"/>
            <a:ext cx="6093268" cy="726705"/>
          </a:xfrm>
        </p:spPr>
        <p:txBody>
          <a:bodyPr>
            <a:noAutofit/>
          </a:bodyPr>
          <a:lstStyle>
            <a:lvl1pPr>
              <a:defRPr sz="3600"/>
            </a:lvl1pPr>
          </a:lstStyle>
          <a:p>
            <a:r>
              <a:rPr lang="en-US" dirty="0" smtClean="0"/>
              <a:t>Click to edit Master title style</a:t>
            </a:r>
            <a:endParaRPr lang="en-US" dirty="0"/>
          </a:p>
        </p:txBody>
      </p:sp>
      <p:sp>
        <p:nvSpPr>
          <p:cNvPr id="10" name="Picture Placeholder 9"/>
          <p:cNvSpPr>
            <a:spLocks noGrp="1"/>
          </p:cNvSpPr>
          <p:nvPr>
            <p:ph type="pic" sz="quarter" idx="14"/>
          </p:nvPr>
        </p:nvSpPr>
        <p:spPr>
          <a:xfrm>
            <a:off x="7358063" y="341313"/>
            <a:ext cx="4605337" cy="6094412"/>
          </a:xfrm>
        </p:spPr>
        <p:txBody>
          <a:bodyPr/>
          <a:lstStyle/>
          <a:p>
            <a:endParaRPr lang="en-US"/>
          </a:p>
        </p:txBody>
      </p:sp>
    </p:spTree>
    <p:extLst>
      <p:ext uri="{BB962C8B-B14F-4D97-AF65-F5344CB8AC3E}">
        <p14:creationId xmlns:p14="http://schemas.microsoft.com/office/powerpoint/2010/main" val="30136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867399" y="6356351"/>
            <a:ext cx="1829559" cy="365125"/>
          </a:xfrm>
        </p:spPr>
        <p:txBody>
          <a:bodyPr/>
          <a:lstStyle/>
          <a:p>
            <a:fld id="{402B9795-92DC-40DC-A1CA-9A4B349D7824}" type="datetimeFigureOut">
              <a:rPr lang="en-US"/>
              <a:t>2/27/2020</a:t>
            </a:fld>
            <a:endParaRPr/>
          </a:p>
        </p:txBody>
      </p:sp>
      <p:sp>
        <p:nvSpPr>
          <p:cNvPr id="3" name="Footer Placeholder 2"/>
          <p:cNvSpPr>
            <a:spLocks noGrp="1"/>
          </p:cNvSpPr>
          <p:nvPr>
            <p:ph type="ftr" sz="quarter" idx="11"/>
          </p:nvPr>
        </p:nvSpPr>
        <p:spPr>
          <a:xfrm>
            <a:off x="6974310" y="6388814"/>
            <a:ext cx="3830019" cy="365125"/>
          </a:xfrm>
        </p:spPr>
        <p:txBody>
          <a:bodyPr/>
          <a:lstStyle/>
          <a:p>
            <a:endParaRPr dirty="0"/>
          </a:p>
        </p:txBody>
      </p:sp>
      <p:sp>
        <p:nvSpPr>
          <p:cNvPr id="4" name="Slide Number Placeholder 3"/>
          <p:cNvSpPr>
            <a:spLocks noGrp="1"/>
          </p:cNvSpPr>
          <p:nvPr>
            <p:ph type="sldNum" sz="quarter" idx="12"/>
          </p:nvPr>
        </p:nvSpPr>
        <p:spPr>
          <a:xfrm>
            <a:off x="11041166" y="6356351"/>
            <a:ext cx="941724" cy="397588"/>
          </a:xfrm>
        </p:spPr>
        <p:txBody>
          <a:bodyPr/>
          <a:lstStyle/>
          <a:p>
            <a:fld id="{0FF54DE5-C571-48E8-A5BC-B369434E2F44}" type="slidenum">
              <a:rPr/>
              <a:t>‹#›</a:t>
            </a:fld>
            <a:endParaRPr/>
          </a:p>
        </p:txBody>
      </p:sp>
      <p:sp>
        <p:nvSpPr>
          <p:cNvPr id="5" name="Rectangle 4"/>
          <p:cNvSpPr/>
          <p:nvPr userDrawn="1"/>
        </p:nvSpPr>
        <p:spPr bwMode="gray">
          <a:xfrm>
            <a:off x="442331" y="0"/>
            <a:ext cx="414771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7" name="Content Placeholder 6"/>
          <p:cNvSpPr>
            <a:spLocks noGrp="1"/>
          </p:cNvSpPr>
          <p:nvPr>
            <p:ph sz="quarter" idx="13"/>
          </p:nvPr>
        </p:nvSpPr>
        <p:spPr>
          <a:xfrm>
            <a:off x="4867275" y="265113"/>
            <a:ext cx="6969125" cy="58801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515240" y="265113"/>
            <a:ext cx="4014031" cy="5880100"/>
          </a:xfrm>
        </p:spPr>
        <p:txBody>
          <a:bodyPr>
            <a:normAutofit/>
          </a:bodyPr>
          <a:lstStyle>
            <a:lvl1pPr algn="ctr">
              <a:defRPr sz="44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489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867399" y="6356351"/>
            <a:ext cx="1829559" cy="365125"/>
          </a:xfrm>
        </p:spPr>
        <p:txBody>
          <a:bodyPr/>
          <a:lstStyle/>
          <a:p>
            <a:fld id="{402B9795-92DC-40DC-A1CA-9A4B349D7824}" type="datetimeFigureOut">
              <a:rPr lang="en-US"/>
              <a:t>2/27/2020</a:t>
            </a:fld>
            <a:endParaRPr/>
          </a:p>
        </p:txBody>
      </p:sp>
      <p:sp>
        <p:nvSpPr>
          <p:cNvPr id="3" name="Footer Placeholder 2"/>
          <p:cNvSpPr>
            <a:spLocks noGrp="1"/>
          </p:cNvSpPr>
          <p:nvPr>
            <p:ph type="ftr" sz="quarter" idx="11"/>
          </p:nvPr>
        </p:nvSpPr>
        <p:spPr>
          <a:xfrm>
            <a:off x="6974310" y="6388814"/>
            <a:ext cx="3830019" cy="365125"/>
          </a:xfrm>
        </p:spPr>
        <p:txBody>
          <a:bodyPr/>
          <a:lstStyle/>
          <a:p>
            <a:endParaRPr dirty="0"/>
          </a:p>
        </p:txBody>
      </p:sp>
      <p:sp>
        <p:nvSpPr>
          <p:cNvPr id="4" name="Slide Number Placeholder 3"/>
          <p:cNvSpPr>
            <a:spLocks noGrp="1"/>
          </p:cNvSpPr>
          <p:nvPr>
            <p:ph type="sldNum" sz="quarter" idx="12"/>
          </p:nvPr>
        </p:nvSpPr>
        <p:spPr>
          <a:xfrm>
            <a:off x="11041166" y="6356351"/>
            <a:ext cx="941724" cy="397588"/>
          </a:xfrm>
        </p:spPr>
        <p:txBody>
          <a:bodyPr/>
          <a:lstStyle/>
          <a:p>
            <a:fld id="{0FF54DE5-C571-48E8-A5BC-B369434E2F44}" type="slidenum">
              <a:rPr/>
              <a:t>‹#›</a:t>
            </a:fld>
            <a:endParaRPr/>
          </a:p>
        </p:txBody>
      </p:sp>
      <p:sp>
        <p:nvSpPr>
          <p:cNvPr id="5" name="Rectangle 4"/>
          <p:cNvSpPr/>
          <p:nvPr userDrawn="1"/>
        </p:nvSpPr>
        <p:spPr bwMode="gray">
          <a:xfrm>
            <a:off x="442331" y="0"/>
            <a:ext cx="414771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7" name="Content Placeholder 6"/>
          <p:cNvSpPr>
            <a:spLocks noGrp="1"/>
          </p:cNvSpPr>
          <p:nvPr>
            <p:ph sz="quarter" idx="13"/>
          </p:nvPr>
        </p:nvSpPr>
        <p:spPr>
          <a:xfrm>
            <a:off x="4867275" y="1016949"/>
            <a:ext cx="6969125" cy="512826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4875288" y="159544"/>
            <a:ext cx="6961112" cy="751836"/>
          </a:xfrm>
        </p:spPr>
        <p:txBody>
          <a:bodyPr>
            <a:normAutofit/>
          </a:bodyPr>
          <a:lstStyle>
            <a:lvl1pPr algn="l">
              <a:defRPr sz="3600">
                <a:solidFill>
                  <a:schemeClr val="tx1"/>
                </a:solidFill>
              </a:defRPr>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692150" y="333375"/>
            <a:ext cx="3675063" cy="6135688"/>
          </a:xfrm>
        </p:spPr>
        <p:txBody>
          <a:bodyPr/>
          <a:lstStyle/>
          <a:p>
            <a:endParaRPr lang="en-US" dirty="0"/>
          </a:p>
        </p:txBody>
      </p:sp>
    </p:spTree>
    <p:extLst>
      <p:ext uri="{BB962C8B-B14F-4D97-AF65-F5344CB8AC3E}">
        <p14:creationId xmlns:p14="http://schemas.microsoft.com/office/powerpoint/2010/main" val="351860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3600"/>
            </a:lvl1pPr>
          </a:lstStyle>
          <a:p>
            <a:r>
              <a:rPr lang="en-US" dirty="0" smtClean="0"/>
              <a:t>Click to edit Master title style</a:t>
            </a:r>
            <a:endParaRPr dirty="0"/>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800"/>
            </a:lvl1pPr>
            <a:lvl2pPr>
              <a:defRPr sz="20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402B9795-92DC-40DC-A1CA-9A4B349D7824}" type="datetimeFigureOut">
              <a:rPr lang="en-US"/>
              <a:t>2/27/2020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3600"/>
            </a:lvl1pPr>
          </a:lstStyle>
          <a:p>
            <a:r>
              <a:rPr lang="en-US" dirty="0" smtClean="0"/>
              <a:t>Click to edit Master title style</a:t>
            </a:r>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2/27/2020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402B9795-92DC-40DC-A1CA-9A4B349D7824}" type="datetimeFigureOut">
              <a:rPr lang="en-US"/>
              <a:t>2/27/2020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dirty="0" smtClean="0"/>
              <a:t>Click to edit Master title style</a:t>
            </a:r>
            <a:endParaRPr dirty="0"/>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402B9795-92DC-40DC-A1CA-9A4B349D7824}" type="datetimeFigureOut">
              <a:rPr lang="en-US"/>
              <a:t>2/27/2020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dirty="0"/>
          </a:p>
        </p:txBody>
      </p:sp>
      <p:sp>
        <p:nvSpPr>
          <p:cNvPr id="3" name="Content Placeholder 2"/>
          <p:cNvSpPr>
            <a:spLocks noGrp="1"/>
          </p:cNvSpPr>
          <p:nvPr>
            <p:ph idx="1"/>
          </p:nvPr>
        </p:nvSpPr>
        <p:spPr/>
        <p:txBody>
          <a:bodyPr>
            <a:normAutofit/>
          </a:bodyPr>
          <a:lstStyle>
            <a:lvl1pPr>
              <a:defRPr sz="3600"/>
            </a:lvl1pPr>
            <a:lvl2pPr>
              <a:defRPr sz="2800"/>
            </a:lvl2pPr>
            <a:lvl3pPr>
              <a:defRPr sz="24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402B9795-92DC-40DC-A1CA-9A4B349D7824}" type="datetimeFigureOut">
              <a:rPr lang="en-US"/>
              <a:t>2/27/2020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dirty="0" smtClean="0"/>
              <a:t>Click to edit Master title style</a:t>
            </a:r>
            <a:endParaRPr dirty="0"/>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dirty="0"/>
          </a:p>
        </p:txBody>
      </p:sp>
      <p:sp>
        <p:nvSpPr>
          <p:cNvPr id="3" name="Content Placeholder 2"/>
          <p:cNvSpPr>
            <a:spLocks noGrp="1"/>
          </p:cNvSpPr>
          <p:nvPr>
            <p:ph sz="half" idx="1"/>
          </p:nvPr>
        </p:nvSpPr>
        <p:spPr>
          <a:xfrm>
            <a:off x="1104900" y="1600200"/>
            <a:ext cx="4914900" cy="4571999"/>
          </a:xfrm>
        </p:spPr>
        <p:txBody>
          <a:bodyPr>
            <a:normAutofit/>
          </a:bodyPr>
          <a:lstStyle>
            <a:lvl1pPr>
              <a:defRPr sz="3200"/>
            </a:lvl1pPr>
            <a:lvl2pPr>
              <a:defRPr sz="2400"/>
            </a:lvl2pPr>
            <a:lvl3pPr>
              <a:defRPr sz="2000"/>
            </a:lvl3pPr>
            <a:lvl4pPr>
              <a:defRPr sz="2000"/>
            </a:lvl4pPr>
            <a:lvl5pPr>
              <a:defRPr sz="2000"/>
            </a:lvl5pPr>
            <a:lvl6pPr>
              <a:defRPr/>
            </a:lvl6pPr>
            <a:lvl7pPr>
              <a:defRPr/>
            </a:lvl7pPr>
            <a:lvl8pPr>
              <a:defRPr/>
            </a:lvl8pPr>
            <a:lvl9pPr>
              <a:defRPr/>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172200" y="1600200"/>
            <a:ext cx="4914900" cy="4571999"/>
          </a:xfrm>
        </p:spPr>
        <p:txBody>
          <a:bodyPr>
            <a:normAutofit/>
          </a:bodyPr>
          <a:lstStyle>
            <a:lvl1pPr>
              <a:defRPr sz="3200"/>
            </a:lvl1pPr>
            <a:lvl2pPr>
              <a:defRPr sz="2400"/>
            </a:lvl2pPr>
            <a:lvl3pPr>
              <a:defRPr sz="2000"/>
            </a:lvl3pPr>
            <a:lvl4pPr>
              <a:defRPr sz="2000"/>
            </a:lvl4pPr>
            <a:lvl5pPr>
              <a:defRPr sz="2000"/>
            </a:lvl5pPr>
            <a:lvl6pPr>
              <a:defRPr/>
            </a:lvl6pPr>
            <a:lvl7pPr>
              <a:defRPr/>
            </a:lvl7pPr>
            <a:lvl8pPr>
              <a:defRPr/>
            </a:lvl8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402B9795-92DC-40DC-A1CA-9A4B349D7824}" type="datetimeFigureOut">
              <a:rPr lang="en-US"/>
              <a:t>2/27/2020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dirty="0"/>
          </a:p>
        </p:txBody>
      </p:sp>
      <p:sp>
        <p:nvSpPr>
          <p:cNvPr id="3" name="Text Placeholder 2"/>
          <p:cNvSpPr>
            <a:spLocks noGrp="1"/>
          </p:cNvSpPr>
          <p:nvPr>
            <p:ph type="body" idx="1"/>
          </p:nvPr>
        </p:nvSpPr>
        <p:spPr>
          <a:xfrm>
            <a:off x="1104900" y="1600200"/>
            <a:ext cx="4919472" cy="823912"/>
          </a:xfrm>
        </p:spPr>
        <p:txBody>
          <a:bodyPr anchor="b">
            <a:normAutofit/>
          </a:bodyPr>
          <a:lstStyle>
            <a:lvl1pPr marL="0" indent="0">
              <a:spcBef>
                <a:spcPts val="0"/>
              </a:spcBef>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104900" y="2424112"/>
            <a:ext cx="4919472" cy="3748088"/>
          </a:xfrm>
        </p:spPr>
        <p:txBody>
          <a:bodyPr>
            <a:normAutofit/>
          </a:bodyPr>
          <a:lstStyle>
            <a:lvl1pPr>
              <a:defRPr sz="2800"/>
            </a:lvl1pPr>
            <a:lvl2pPr>
              <a:defRPr sz="2000"/>
            </a:lvl2pPr>
            <a:lvl3pPr>
              <a:defRPr sz="1800"/>
            </a:lvl3pPr>
            <a:lvl4pPr>
              <a:defRPr sz="1800"/>
            </a:lvl4pPr>
            <a:lvl5pPr>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166110" y="1600200"/>
            <a:ext cx="4919472" cy="823912"/>
          </a:xfrm>
        </p:spPr>
        <p:txBody>
          <a:bodyPr anchor="b">
            <a:normAutofit/>
          </a:bodyPr>
          <a:lstStyle>
            <a:lvl1pPr marL="0" indent="0">
              <a:spcBef>
                <a:spcPts val="0"/>
              </a:spcBef>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66110" y="2424112"/>
            <a:ext cx="4919472" cy="3748088"/>
          </a:xfrm>
        </p:spPr>
        <p:txBody>
          <a:bodyPr>
            <a:normAutofit/>
          </a:bodyPr>
          <a:lstStyle>
            <a:lvl1pPr>
              <a:defRPr sz="2800"/>
            </a:lvl1pPr>
            <a:lvl2pPr>
              <a:defRPr sz="2000"/>
            </a:lvl2pPr>
            <a:lvl3pPr>
              <a:defRPr sz="1800"/>
            </a:lvl3pPr>
            <a:lvl4pPr>
              <a:defRPr sz="1800"/>
            </a:lvl4pPr>
            <a:lvl5pPr>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402B9795-92DC-40DC-A1CA-9A4B349D7824}" type="datetimeFigureOut">
              <a:rPr lang="en-US"/>
              <a:t>2/27/2020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fld id="{402B9795-92DC-40DC-A1CA-9A4B349D7824}" type="datetimeFigureOut">
              <a:rPr lang="en-US"/>
              <a:t>2/27/2020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fld id="{402B9795-92DC-40DC-A1CA-9A4B349D7824}" type="datetimeFigureOut">
              <a:rPr lang="en-US"/>
              <a:t>2/27/2020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
        <p:nvSpPr>
          <p:cNvPr id="9" name="Content Placeholder 8"/>
          <p:cNvSpPr>
            <a:spLocks noGrp="1"/>
          </p:cNvSpPr>
          <p:nvPr>
            <p:ph sz="quarter" idx="14"/>
          </p:nvPr>
        </p:nvSpPr>
        <p:spPr>
          <a:xfrm>
            <a:off x="4725824" y="1461331"/>
            <a:ext cx="6359758" cy="47429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5"/>
          </p:nvPr>
        </p:nvSpPr>
        <p:spPr>
          <a:xfrm>
            <a:off x="1104899" y="1461332"/>
            <a:ext cx="3441701" cy="4742916"/>
          </a:xfrm>
        </p:spPr>
        <p:txBody>
          <a:bodyPr/>
          <a:lstStyle/>
          <a:p>
            <a:endParaRPr lang="en-US"/>
          </a:p>
        </p:txBody>
      </p:sp>
    </p:spTree>
    <p:extLst>
      <p:ext uri="{BB962C8B-B14F-4D97-AF65-F5344CB8AC3E}">
        <p14:creationId xmlns:p14="http://schemas.microsoft.com/office/powerpoint/2010/main" val="34507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2/27/2020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2/27/2020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4" r:id="rId8"/>
    <p:sldLayoutId id="2147483655" r:id="rId9"/>
    <p:sldLayoutId id="2147483667" r:id="rId10"/>
    <p:sldLayoutId id="2147483663" r:id="rId11"/>
    <p:sldLayoutId id="2147483662" r:id="rId12"/>
    <p:sldLayoutId id="2147483666" r:id="rId13"/>
    <p:sldLayoutId id="2147483661" r:id="rId14"/>
    <p:sldLayoutId id="2147483665" r:id="rId15"/>
    <p:sldLayoutId id="2147483656" r:id="rId16"/>
    <p:sldLayoutId id="2147483657"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1/relationships/webextension" Target="../webextensions/webextension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fontScale="90000"/>
          </a:bodyPr>
          <a:lstStyle/>
          <a:p>
            <a:pPr algn="ctr"/>
            <a:r>
              <a:rPr lang="en-US" dirty="0"/>
              <a:t>Understanding the Basics of Running an AEFLA Grant</a:t>
            </a:r>
          </a:p>
        </p:txBody>
      </p:sp>
      <p:sp>
        <p:nvSpPr>
          <p:cNvPr id="7" name="Subtitle 6"/>
          <p:cNvSpPr>
            <a:spLocks noGrp="1"/>
          </p:cNvSpPr>
          <p:nvPr>
            <p:ph type="subTitle" idx="1"/>
          </p:nvPr>
        </p:nvSpPr>
        <p:spPr/>
        <p:txBody>
          <a:bodyPr/>
          <a:lstStyle/>
          <a:p>
            <a:pPr algn="ctr"/>
            <a:r>
              <a:rPr lang="en-US" sz="2400" dirty="0"/>
              <a:t>Adult Education and Family Literacy Act</a:t>
            </a:r>
          </a:p>
          <a:p>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100000"/>
              </a:lnSpc>
            </a:pPr>
            <a:r>
              <a:rPr lang="en-US" dirty="0"/>
              <a:t>The term </a:t>
            </a:r>
            <a:r>
              <a:rPr lang="en-US" sz="3600" b="1" dirty="0"/>
              <a:t>literacy</a:t>
            </a:r>
            <a:r>
              <a:rPr lang="en-US" dirty="0"/>
              <a:t> means an individual’s ability to read, write, and speak in English, compute, and solve problems, at levels of proficiency necessary to function on the job, in the family of the individual, and in </a:t>
            </a:r>
            <a:r>
              <a:rPr lang="en-US" dirty="0" smtClean="0"/>
              <a:t>society</a:t>
            </a:r>
            <a:endParaRPr lang="en-US" dirty="0"/>
          </a:p>
          <a:p>
            <a:endParaRPr lang="en-US" dirty="0"/>
          </a:p>
        </p:txBody>
      </p:sp>
      <p:sp>
        <p:nvSpPr>
          <p:cNvPr id="3" name="Title 2"/>
          <p:cNvSpPr>
            <a:spLocks noGrp="1"/>
          </p:cNvSpPr>
          <p:nvPr>
            <p:ph type="title"/>
          </p:nvPr>
        </p:nvSpPr>
        <p:spPr/>
        <p:txBody>
          <a:bodyPr>
            <a:normAutofit/>
          </a:bodyPr>
          <a:lstStyle/>
          <a:p>
            <a:r>
              <a:rPr lang="en-US" sz="7200" dirty="0"/>
              <a:t>Literacy</a:t>
            </a:r>
          </a:p>
        </p:txBody>
      </p:sp>
    </p:spTree>
    <p:extLst>
      <p:ext uri="{BB962C8B-B14F-4D97-AF65-F5344CB8AC3E}">
        <p14:creationId xmlns:p14="http://schemas.microsoft.com/office/powerpoint/2010/main" val="19064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67275" y="265112"/>
            <a:ext cx="6969125" cy="6463491"/>
          </a:xfrm>
        </p:spPr>
        <p:txBody>
          <a:bodyPr>
            <a:normAutofit fontScale="70000" lnSpcReduction="20000"/>
          </a:bodyPr>
          <a:lstStyle/>
          <a:p>
            <a:pPr marL="0" indent="0">
              <a:lnSpc>
                <a:spcPct val="120000"/>
              </a:lnSpc>
              <a:buNone/>
            </a:pPr>
            <a:r>
              <a:rPr lang="en-US" dirty="0"/>
              <a:t>Workforce preparation activities include activities, programs, or services designed to help an individual acquire a combination of basic academic skills, critical thinking skills, digital literacy skills, and self-management skills, including competencies in: </a:t>
            </a:r>
          </a:p>
          <a:p>
            <a:pPr marL="514350" indent="-514350">
              <a:lnSpc>
                <a:spcPct val="120000"/>
              </a:lnSpc>
              <a:buAutoNum type="alphaLcParenBoth"/>
            </a:pPr>
            <a:r>
              <a:rPr lang="en-US" dirty="0"/>
              <a:t>Utilizing </a:t>
            </a:r>
            <a:r>
              <a:rPr lang="en-US" dirty="0" smtClean="0"/>
              <a:t>resources</a:t>
            </a:r>
            <a:endParaRPr lang="en-US" dirty="0"/>
          </a:p>
          <a:p>
            <a:pPr marL="514350" indent="-514350">
              <a:lnSpc>
                <a:spcPct val="120000"/>
              </a:lnSpc>
              <a:buAutoNum type="alphaLcParenBoth"/>
            </a:pPr>
            <a:r>
              <a:rPr lang="en-US" dirty="0"/>
              <a:t>Using </a:t>
            </a:r>
            <a:r>
              <a:rPr lang="en-US" dirty="0" smtClean="0"/>
              <a:t>information</a:t>
            </a:r>
            <a:endParaRPr lang="en-US" dirty="0"/>
          </a:p>
          <a:p>
            <a:pPr marL="514350" indent="-514350">
              <a:lnSpc>
                <a:spcPct val="120000"/>
              </a:lnSpc>
              <a:buAutoNum type="alphaLcParenBoth"/>
            </a:pPr>
            <a:r>
              <a:rPr lang="en-US" dirty="0"/>
              <a:t>Working with </a:t>
            </a:r>
            <a:r>
              <a:rPr lang="en-US" dirty="0" smtClean="0"/>
              <a:t>others </a:t>
            </a:r>
            <a:endParaRPr lang="en-US" dirty="0"/>
          </a:p>
          <a:p>
            <a:pPr marL="514350" indent="-514350">
              <a:lnSpc>
                <a:spcPct val="120000"/>
              </a:lnSpc>
              <a:buAutoNum type="alphaLcParenBoth"/>
            </a:pPr>
            <a:r>
              <a:rPr lang="en-US" dirty="0"/>
              <a:t>Understanding </a:t>
            </a:r>
            <a:r>
              <a:rPr lang="en-US" dirty="0" smtClean="0"/>
              <a:t>systems</a:t>
            </a:r>
            <a:endParaRPr lang="en-US" dirty="0"/>
          </a:p>
          <a:p>
            <a:pPr marL="514350" indent="-514350">
              <a:lnSpc>
                <a:spcPct val="120000"/>
              </a:lnSpc>
              <a:buAutoNum type="alphaLcParenBoth"/>
            </a:pPr>
            <a:r>
              <a:rPr lang="en-US" dirty="0"/>
              <a:t>Skills necessary for successful transition into and completion of postsecondary education or training, or employment; and </a:t>
            </a:r>
          </a:p>
          <a:p>
            <a:pPr marL="514350" indent="-514350">
              <a:lnSpc>
                <a:spcPct val="120000"/>
              </a:lnSpc>
              <a:buAutoNum type="alphaLcParenBoth"/>
            </a:pPr>
            <a:r>
              <a:rPr lang="en-US" dirty="0"/>
              <a:t>Other employability skills that increase an individual's preparation for the </a:t>
            </a:r>
            <a:r>
              <a:rPr lang="en-US" dirty="0" smtClean="0"/>
              <a:t>workforce</a:t>
            </a:r>
            <a:endParaRPr lang="en-US" dirty="0"/>
          </a:p>
          <a:p>
            <a:endParaRPr lang="en-US" dirty="0"/>
          </a:p>
        </p:txBody>
      </p:sp>
      <p:sp>
        <p:nvSpPr>
          <p:cNvPr id="3" name="Title 2"/>
          <p:cNvSpPr>
            <a:spLocks noGrp="1"/>
          </p:cNvSpPr>
          <p:nvPr>
            <p:ph type="title"/>
          </p:nvPr>
        </p:nvSpPr>
        <p:spPr/>
        <p:txBody>
          <a:bodyPr>
            <a:normAutofit/>
          </a:bodyPr>
          <a:lstStyle/>
          <a:p>
            <a:r>
              <a:rPr lang="en-US" sz="6000" dirty="0"/>
              <a:t>Workforce Preparation</a:t>
            </a:r>
          </a:p>
        </p:txBody>
      </p:sp>
    </p:spTree>
    <p:extLst>
      <p:ext uri="{BB962C8B-B14F-4D97-AF65-F5344CB8AC3E}">
        <p14:creationId xmlns:p14="http://schemas.microsoft.com/office/powerpoint/2010/main" val="373855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67275" y="265112"/>
            <a:ext cx="6969125" cy="6506623"/>
          </a:xfrm>
        </p:spPr>
        <p:txBody>
          <a:bodyPr>
            <a:normAutofit fontScale="92500" lnSpcReduction="20000"/>
          </a:bodyPr>
          <a:lstStyle/>
          <a:p>
            <a:pPr marL="0" indent="0">
              <a:lnSpc>
                <a:spcPct val="110000"/>
              </a:lnSpc>
              <a:buNone/>
            </a:pPr>
            <a:r>
              <a:rPr lang="en-US" dirty="0"/>
              <a:t>A program that is designed to help eligible individuals who are English language learners achieve competence in reading, writing, speaking, and comprehension of the English language; and </a:t>
            </a:r>
          </a:p>
          <a:p>
            <a:pPr marL="0" indent="0">
              <a:lnSpc>
                <a:spcPct val="110000"/>
              </a:lnSpc>
              <a:buNone/>
            </a:pPr>
            <a:r>
              <a:rPr lang="en-US" dirty="0"/>
              <a:t>That leads to— </a:t>
            </a:r>
          </a:p>
          <a:p>
            <a:pPr>
              <a:lnSpc>
                <a:spcPct val="110000"/>
              </a:lnSpc>
            </a:pPr>
            <a:r>
              <a:rPr lang="en-US" dirty="0"/>
              <a:t>Attainment of a secondary school diploma or its recognized equivalent; and </a:t>
            </a:r>
          </a:p>
          <a:p>
            <a:pPr>
              <a:lnSpc>
                <a:spcPct val="110000"/>
              </a:lnSpc>
            </a:pPr>
            <a:r>
              <a:rPr lang="en-US" dirty="0"/>
              <a:t>Transition to postsecondary education and training; or </a:t>
            </a:r>
          </a:p>
          <a:p>
            <a:pPr>
              <a:lnSpc>
                <a:spcPct val="110000"/>
              </a:lnSpc>
            </a:pPr>
            <a:r>
              <a:rPr lang="en-US" dirty="0"/>
              <a:t>Employment</a:t>
            </a:r>
          </a:p>
          <a:p>
            <a:endParaRPr lang="en-US" dirty="0"/>
          </a:p>
        </p:txBody>
      </p:sp>
      <p:sp>
        <p:nvSpPr>
          <p:cNvPr id="3" name="Title 2"/>
          <p:cNvSpPr>
            <a:spLocks noGrp="1"/>
          </p:cNvSpPr>
          <p:nvPr>
            <p:ph type="title"/>
          </p:nvPr>
        </p:nvSpPr>
        <p:spPr/>
        <p:txBody>
          <a:bodyPr>
            <a:normAutofit/>
          </a:bodyPr>
          <a:lstStyle/>
          <a:p>
            <a:r>
              <a:rPr lang="en-US" sz="6000" dirty="0"/>
              <a:t>English Language Acquisition</a:t>
            </a:r>
          </a:p>
        </p:txBody>
      </p:sp>
    </p:spTree>
    <p:extLst>
      <p:ext uri="{BB962C8B-B14F-4D97-AF65-F5344CB8AC3E}">
        <p14:creationId xmlns:p14="http://schemas.microsoft.com/office/powerpoint/2010/main" val="31128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Slice Timer"/>
              <p:cNvGraphicFramePr>
                <a:graphicFrameLocks noGrp="1"/>
              </p:cNvGraphicFramePr>
              <p:nvPr>
                <p:extLst>
                  <p:ext uri="{D42A27DB-BD31-4B8C-83A1-F6EECF244321}">
                    <p14:modId xmlns:p14="http://schemas.microsoft.com/office/powerpoint/2010/main" val="277310337"/>
                  </p:ext>
                </p:extLst>
              </p:nvPr>
            </p:nvGraphicFramePr>
            <p:xfrm>
              <a:off x="10325818" y="1104899"/>
              <a:ext cx="1866181" cy="134500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Slice Timer"/>
              <p:cNvPicPr>
                <a:picLocks noGrp="1" noRot="1" noChangeAspect="1" noMove="1" noResize="1" noEditPoints="1" noAdjustHandles="1" noChangeArrowheads="1" noChangeShapeType="1"/>
              </p:cNvPicPr>
              <p:nvPr/>
            </p:nvPicPr>
            <p:blipFill>
              <a:blip r:embed="rId3"/>
              <a:stretch>
                <a:fillRect/>
              </a:stretch>
            </p:blipFill>
            <p:spPr>
              <a:xfrm>
                <a:off x="10325818" y="1104899"/>
                <a:ext cx="1866181" cy="1345003"/>
              </a:xfrm>
              <a:prstGeom prst="rect">
                <a:avLst/>
              </a:prstGeom>
            </p:spPr>
          </p:pic>
        </mc:Fallback>
      </mc:AlternateContent>
      <p:sp>
        <p:nvSpPr>
          <p:cNvPr id="2" name="Title 1"/>
          <p:cNvSpPr>
            <a:spLocks noGrp="1"/>
          </p:cNvSpPr>
          <p:nvPr>
            <p:ph type="ctrTitle"/>
          </p:nvPr>
        </p:nvSpPr>
        <p:spPr>
          <a:xfrm>
            <a:off x="1104900" y="2292094"/>
            <a:ext cx="10096500" cy="3409966"/>
          </a:xfrm>
        </p:spPr>
        <p:txBody>
          <a:bodyPr>
            <a:noAutofit/>
          </a:bodyPr>
          <a:lstStyle/>
          <a:p>
            <a:r>
              <a:rPr lang="en-US" sz="3200" cap="none" dirty="0" smtClean="0"/>
              <a:t>1. How does your program meet the requirement of an English </a:t>
            </a:r>
            <a:r>
              <a:rPr lang="en-US" sz="3200" cap="none" dirty="0"/>
              <a:t>language acquisition </a:t>
            </a:r>
            <a:r>
              <a:rPr lang="en-US" sz="3200" cap="none" dirty="0" smtClean="0"/>
              <a:t>program?</a:t>
            </a:r>
            <a:br>
              <a:rPr lang="en-US" sz="3200" cap="none" dirty="0" smtClean="0"/>
            </a:br>
            <a:r>
              <a:rPr lang="en-US" sz="3200" cap="none" dirty="0" smtClean="0"/>
              <a:t/>
            </a:r>
            <a:br>
              <a:rPr lang="en-US" sz="3200" cap="none" dirty="0" smtClean="0"/>
            </a:br>
            <a:r>
              <a:rPr lang="en-US" sz="3200" cap="none" dirty="0" smtClean="0"/>
              <a:t>2. How does it lead to attainment of a GED?</a:t>
            </a:r>
            <a:br>
              <a:rPr lang="en-US" sz="3200" cap="none" dirty="0" smtClean="0"/>
            </a:br>
            <a:r>
              <a:rPr lang="en-US" sz="3200" cap="none" dirty="0" smtClean="0"/>
              <a:t/>
            </a:r>
            <a:br>
              <a:rPr lang="en-US" sz="3200" cap="none" dirty="0" smtClean="0"/>
            </a:br>
            <a:r>
              <a:rPr lang="en-US" sz="3200" cap="none" dirty="0" smtClean="0"/>
              <a:t>3. How does your program transition ELL students to postsecondary education and training or employment?</a:t>
            </a:r>
            <a:endParaRPr lang="en-US" sz="3200" cap="none" dirty="0"/>
          </a:p>
        </p:txBody>
      </p:sp>
    </p:spTree>
    <p:extLst>
      <p:ext uri="{BB962C8B-B14F-4D97-AF65-F5344CB8AC3E}">
        <p14:creationId xmlns:p14="http://schemas.microsoft.com/office/powerpoint/2010/main" val="312837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3082163"/>
          </a:xfrm>
        </p:spPr>
        <p:txBody>
          <a:bodyPr>
            <a:normAutofit/>
          </a:bodyPr>
          <a:lstStyle/>
          <a:p>
            <a:pPr algn="ctr"/>
            <a:r>
              <a:rPr lang="en-US" sz="5400" b="1" dirty="0"/>
              <a:t>Optional</a:t>
            </a:r>
            <a:r>
              <a:rPr lang="en-US" sz="5400" dirty="0"/>
              <a:t>, but Highly Recommended Activities</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733" r="8733"/>
          <a:stretch>
            <a:fillRect/>
          </a:stretch>
        </p:blipFill>
        <p:spPr/>
      </p:pic>
    </p:spTree>
    <p:extLst>
      <p:ext uri="{BB962C8B-B14F-4D97-AF65-F5344CB8AC3E}">
        <p14:creationId xmlns:p14="http://schemas.microsoft.com/office/powerpoint/2010/main" val="395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97400" y="204787"/>
            <a:ext cx="7315200" cy="6420299"/>
          </a:xfrm>
        </p:spPr>
        <p:txBody>
          <a:bodyPr>
            <a:normAutofit fontScale="70000" lnSpcReduction="20000"/>
          </a:bodyPr>
          <a:lstStyle/>
          <a:p>
            <a:pPr marL="0" indent="0">
              <a:lnSpc>
                <a:spcPct val="120000"/>
              </a:lnSpc>
              <a:buNone/>
            </a:pPr>
            <a:r>
              <a:rPr lang="en-US" dirty="0">
                <a:solidFill>
                  <a:schemeClr val="bg1"/>
                </a:solidFill>
              </a:rPr>
              <a:t>Activities that are of sufficient intensity and quality, to make sustainable improvements in the economic prospects for a family and that better enable parents or family members to support their children’s learning needs, and that integrate all of the following activities: </a:t>
            </a:r>
          </a:p>
          <a:p>
            <a:pPr>
              <a:lnSpc>
                <a:spcPct val="120000"/>
              </a:lnSpc>
            </a:pPr>
            <a:r>
              <a:rPr lang="en-US" dirty="0">
                <a:solidFill>
                  <a:schemeClr val="bg1"/>
                </a:solidFill>
              </a:rPr>
              <a:t>Parent or family adult education and literacy activities that lead to readiness for postsecondary education or training, career advancement, and economic </a:t>
            </a:r>
            <a:r>
              <a:rPr lang="en-US" dirty="0" smtClean="0">
                <a:solidFill>
                  <a:schemeClr val="bg1"/>
                </a:solidFill>
              </a:rPr>
              <a:t>self-sufficiency</a:t>
            </a:r>
            <a:endParaRPr lang="en-US" dirty="0">
              <a:solidFill>
                <a:schemeClr val="bg1"/>
              </a:solidFill>
            </a:endParaRPr>
          </a:p>
          <a:p>
            <a:pPr>
              <a:lnSpc>
                <a:spcPct val="120000"/>
              </a:lnSpc>
            </a:pPr>
            <a:r>
              <a:rPr lang="en-US" dirty="0">
                <a:solidFill>
                  <a:schemeClr val="bg1"/>
                </a:solidFill>
              </a:rPr>
              <a:t>Interactive literacy activities between parents or family members and their </a:t>
            </a:r>
            <a:r>
              <a:rPr lang="en-US" dirty="0" smtClean="0">
                <a:solidFill>
                  <a:schemeClr val="bg1"/>
                </a:solidFill>
              </a:rPr>
              <a:t>children</a:t>
            </a:r>
            <a:endParaRPr lang="en-US" dirty="0">
              <a:solidFill>
                <a:schemeClr val="bg1"/>
              </a:solidFill>
            </a:endParaRPr>
          </a:p>
          <a:p>
            <a:pPr>
              <a:lnSpc>
                <a:spcPct val="120000"/>
              </a:lnSpc>
            </a:pPr>
            <a:r>
              <a:rPr lang="en-US" dirty="0">
                <a:solidFill>
                  <a:schemeClr val="bg1"/>
                </a:solidFill>
              </a:rPr>
              <a:t>Training for parents or family members regarding how to be the primary teacher for their children and full partners in the education of their </a:t>
            </a:r>
            <a:r>
              <a:rPr lang="en-US" dirty="0" smtClean="0">
                <a:solidFill>
                  <a:schemeClr val="bg1"/>
                </a:solidFill>
              </a:rPr>
              <a:t>children</a:t>
            </a:r>
            <a:endParaRPr lang="en-US" dirty="0">
              <a:solidFill>
                <a:schemeClr val="bg1"/>
              </a:solidFill>
            </a:endParaRPr>
          </a:p>
          <a:p>
            <a:pPr>
              <a:lnSpc>
                <a:spcPct val="120000"/>
              </a:lnSpc>
            </a:pPr>
            <a:r>
              <a:rPr lang="en-US" dirty="0">
                <a:solidFill>
                  <a:schemeClr val="bg1"/>
                </a:solidFill>
              </a:rPr>
              <a:t>An age-appropriate education to prepare children for success in school and life </a:t>
            </a:r>
            <a:r>
              <a:rPr lang="en-US" dirty="0" smtClean="0">
                <a:solidFill>
                  <a:schemeClr val="bg1"/>
                </a:solidFill>
              </a:rPr>
              <a:t>experiences </a:t>
            </a:r>
            <a:endParaRPr lang="en-US" dirty="0">
              <a:solidFill>
                <a:schemeClr val="bg1"/>
              </a:solidFill>
            </a:endParaRPr>
          </a:p>
        </p:txBody>
      </p:sp>
      <p:sp>
        <p:nvSpPr>
          <p:cNvPr id="3" name="Title 2"/>
          <p:cNvSpPr>
            <a:spLocks noGrp="1"/>
          </p:cNvSpPr>
          <p:nvPr>
            <p:ph type="title"/>
          </p:nvPr>
        </p:nvSpPr>
        <p:spPr/>
        <p:txBody>
          <a:bodyPr>
            <a:normAutofit/>
          </a:bodyPr>
          <a:lstStyle/>
          <a:p>
            <a:pPr algn="ctr"/>
            <a:r>
              <a:rPr lang="en-US" sz="7200" dirty="0"/>
              <a:t>Family Literacy </a:t>
            </a:r>
          </a:p>
        </p:txBody>
      </p:sp>
    </p:spTree>
    <p:extLst>
      <p:ext uri="{BB962C8B-B14F-4D97-AF65-F5344CB8AC3E}">
        <p14:creationId xmlns:p14="http://schemas.microsoft.com/office/powerpoint/2010/main" val="167074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solidFill>
                  <a:schemeClr val="bg1"/>
                </a:solidFill>
              </a:rPr>
              <a:t>Adult education and literacy activities offered by an eligible provider in collaboration with an employer or employee organization at a workplace or an offsite location that is designed to improve the productivity of the </a:t>
            </a:r>
            <a:r>
              <a:rPr lang="en-US" dirty="0" smtClean="0">
                <a:solidFill>
                  <a:schemeClr val="bg1"/>
                </a:solidFill>
              </a:rPr>
              <a:t>workforce</a:t>
            </a:r>
            <a:endParaRPr lang="en-US" dirty="0">
              <a:solidFill>
                <a:schemeClr val="bg1"/>
              </a:solidFill>
            </a:endParaRPr>
          </a:p>
          <a:p>
            <a:endParaRPr lang="en-US" dirty="0"/>
          </a:p>
        </p:txBody>
      </p:sp>
      <p:sp>
        <p:nvSpPr>
          <p:cNvPr id="3" name="Title 2"/>
          <p:cNvSpPr>
            <a:spLocks noGrp="1"/>
          </p:cNvSpPr>
          <p:nvPr>
            <p:ph type="title"/>
          </p:nvPr>
        </p:nvSpPr>
        <p:spPr/>
        <p:txBody>
          <a:bodyPr>
            <a:normAutofit/>
          </a:bodyPr>
          <a:lstStyle/>
          <a:p>
            <a:pPr algn="ctr"/>
            <a:r>
              <a:rPr lang="en-US" sz="5400" dirty="0"/>
              <a:t>Workplace Adult Education and Literacy</a:t>
            </a:r>
          </a:p>
        </p:txBody>
      </p:sp>
    </p:spTree>
    <p:extLst>
      <p:ext uri="{BB962C8B-B14F-4D97-AF65-F5344CB8AC3E}">
        <p14:creationId xmlns:p14="http://schemas.microsoft.com/office/powerpoint/2010/main" val="32686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solidFill>
                  <a:schemeClr val="bg1"/>
                </a:solidFill>
              </a:rPr>
              <a:t>IET refers to a service approach that provides adult education and literacy activities concurrently and contextually with workforce preparation activities and workforce training for a specific occupation or occupational cluster for the purpose of educational and career advancement</a:t>
            </a:r>
          </a:p>
          <a:p>
            <a:endParaRPr lang="en-US" dirty="0">
              <a:solidFill>
                <a:schemeClr val="bg1"/>
              </a:solidFill>
            </a:endParaRPr>
          </a:p>
        </p:txBody>
      </p:sp>
      <p:sp>
        <p:nvSpPr>
          <p:cNvPr id="3" name="Title 2"/>
          <p:cNvSpPr>
            <a:spLocks noGrp="1"/>
          </p:cNvSpPr>
          <p:nvPr>
            <p:ph type="title"/>
          </p:nvPr>
        </p:nvSpPr>
        <p:spPr/>
        <p:txBody>
          <a:bodyPr>
            <a:normAutofit/>
          </a:bodyPr>
          <a:lstStyle/>
          <a:p>
            <a:pPr algn="ctr"/>
            <a:r>
              <a:rPr lang="en-US" sz="5400" dirty="0"/>
              <a:t>Integrated Education and Training (IET)</a:t>
            </a:r>
          </a:p>
        </p:txBody>
      </p:sp>
    </p:spTree>
    <p:extLst>
      <p:ext uri="{BB962C8B-B14F-4D97-AF65-F5344CB8AC3E}">
        <p14:creationId xmlns:p14="http://schemas.microsoft.com/office/powerpoint/2010/main" val="19848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10096500" cy="3366834"/>
          </a:xfrm>
        </p:spPr>
        <p:txBody>
          <a:bodyPr>
            <a:noAutofit/>
          </a:bodyPr>
          <a:lstStyle/>
          <a:p>
            <a:r>
              <a:rPr lang="en-US" sz="3200" cap="none" dirty="0" smtClean="0"/>
              <a:t>What are the required components of an integrated education and training program funded under title II?</a:t>
            </a:r>
            <a:br>
              <a:rPr lang="en-US" sz="3200" cap="none" dirty="0" smtClean="0"/>
            </a:br>
            <a:r>
              <a:rPr lang="en-US" sz="3200" cap="none" dirty="0" smtClean="0"/>
              <a:t/>
            </a:r>
            <a:br>
              <a:rPr lang="en-US" sz="3200" cap="none" dirty="0" smtClean="0"/>
            </a:br>
            <a:r>
              <a:rPr lang="en-US" sz="3200" cap="none" dirty="0" smtClean="0"/>
              <a:t>How would your program providing IET under title II and meet the requirement that the three components be integrated?</a:t>
            </a:r>
            <a:endParaRPr lang="en-US" sz="3200" cap="none"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Slice Timer"/>
              <p:cNvGraphicFramePr>
                <a:graphicFrameLocks noGrp="1"/>
              </p:cNvGraphicFramePr>
              <p:nvPr>
                <p:extLst>
                  <p:ext uri="{D42A27DB-BD31-4B8C-83A1-F6EECF244321}">
                    <p14:modId xmlns:p14="http://schemas.microsoft.com/office/powerpoint/2010/main" val="2539550496"/>
                  </p:ext>
                </p:extLst>
              </p:nvPr>
            </p:nvGraphicFramePr>
            <p:xfrm>
              <a:off x="10343072" y="1104899"/>
              <a:ext cx="1810828" cy="187984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Slice Timer"/>
              <p:cNvPicPr>
                <a:picLocks noGrp="1" noRot="1" noChangeAspect="1" noMove="1" noResize="1" noEditPoints="1" noAdjustHandles="1" noChangeArrowheads="1" noChangeShapeType="1"/>
              </p:cNvPicPr>
              <p:nvPr/>
            </p:nvPicPr>
            <p:blipFill>
              <a:blip r:embed="rId3"/>
              <a:stretch>
                <a:fillRect/>
              </a:stretch>
            </p:blipFill>
            <p:spPr>
              <a:xfrm>
                <a:off x="10343072" y="1104899"/>
                <a:ext cx="1810828" cy="1879841"/>
              </a:xfrm>
              <a:prstGeom prst="rect">
                <a:avLst/>
              </a:prstGeom>
            </p:spPr>
          </p:pic>
        </mc:Fallback>
      </mc:AlternateContent>
    </p:spTree>
    <p:extLst>
      <p:ext uri="{BB962C8B-B14F-4D97-AF65-F5344CB8AC3E}">
        <p14:creationId xmlns:p14="http://schemas.microsoft.com/office/powerpoint/2010/main" val="147003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10096500" cy="3323702"/>
          </a:xfrm>
        </p:spPr>
        <p:txBody>
          <a:bodyPr>
            <a:normAutofit/>
          </a:bodyPr>
          <a:lstStyle/>
          <a:p>
            <a:pPr algn="ctr"/>
            <a:r>
              <a:rPr lang="en-US" sz="5400" b="1" dirty="0"/>
              <a:t>Additional </a:t>
            </a:r>
            <a:r>
              <a:rPr lang="en-US" sz="5400" b="1" dirty="0" smtClean="0"/>
              <a:t>grant requirements</a:t>
            </a:r>
            <a:endParaRPr lang="en-US" sz="5400" dirty="0"/>
          </a:p>
        </p:txBody>
      </p:sp>
    </p:spTree>
    <p:extLst>
      <p:ext uri="{BB962C8B-B14F-4D97-AF65-F5344CB8AC3E}">
        <p14:creationId xmlns:p14="http://schemas.microsoft.com/office/powerpoint/2010/main" val="32439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pPr marL="0" indent="0">
              <a:lnSpc>
                <a:spcPct val="120000"/>
              </a:lnSpc>
              <a:buNone/>
            </a:pPr>
            <a:r>
              <a:rPr lang="en-US" dirty="0"/>
              <a:t>Enacted on July 22, 2014 after more than a decade to revise and reauthorize the Workforce Investment Act of 1998 </a:t>
            </a:r>
          </a:p>
          <a:p>
            <a:pPr>
              <a:lnSpc>
                <a:spcPct val="120000"/>
              </a:lnSpc>
            </a:pPr>
            <a:endParaRPr lang="en-US" dirty="0"/>
          </a:p>
          <a:p>
            <a:pPr marL="0" indent="0">
              <a:lnSpc>
                <a:spcPct val="120000"/>
              </a:lnSpc>
              <a:buNone/>
            </a:pPr>
            <a:r>
              <a:rPr lang="en-US" dirty="0"/>
              <a:t>Key Principles of WIOA: </a:t>
            </a:r>
          </a:p>
          <a:p>
            <a:pPr>
              <a:lnSpc>
                <a:spcPct val="120000"/>
              </a:lnSpc>
            </a:pPr>
            <a:r>
              <a:rPr lang="en-US" dirty="0"/>
              <a:t>Encourages strategic alignment and coordination among the primary federal programs that support employment services, workforce development, adult education, and vocational rehabilitation services </a:t>
            </a:r>
          </a:p>
          <a:p>
            <a:pPr>
              <a:lnSpc>
                <a:spcPct val="120000"/>
              </a:lnSpc>
            </a:pPr>
            <a:r>
              <a:rPr lang="en-US" dirty="0"/>
              <a:t>Seeks to ensure that job seekers receive training services that align with workforce needs  </a:t>
            </a:r>
          </a:p>
          <a:p>
            <a:pPr>
              <a:lnSpc>
                <a:spcPct val="120000"/>
              </a:lnSpc>
            </a:pPr>
            <a:r>
              <a:rPr lang="en-US" dirty="0"/>
              <a:t>Emphasis on accountability and common measures to support continuous system-wide improvements </a:t>
            </a:r>
          </a:p>
          <a:p>
            <a:pPr>
              <a:lnSpc>
                <a:spcPct val="120000"/>
              </a:lnSpc>
            </a:pPr>
            <a:r>
              <a:rPr lang="en-US" dirty="0"/>
              <a:t>Fosters innovation and supports activities based on evidence-based, rigorous research, and promising practices </a:t>
            </a:r>
          </a:p>
          <a:p>
            <a:pPr marL="0" indent="0">
              <a:buNone/>
            </a:pPr>
            <a:endParaRPr lang="en-US" dirty="0"/>
          </a:p>
        </p:txBody>
      </p:sp>
      <p:sp>
        <p:nvSpPr>
          <p:cNvPr id="3" name="Title 2"/>
          <p:cNvSpPr>
            <a:spLocks noGrp="1"/>
          </p:cNvSpPr>
          <p:nvPr>
            <p:ph type="title"/>
          </p:nvPr>
        </p:nvSpPr>
        <p:spPr/>
        <p:txBody>
          <a:bodyPr>
            <a:normAutofit/>
          </a:bodyPr>
          <a:lstStyle/>
          <a:p>
            <a:r>
              <a:rPr lang="en-US" sz="5400" dirty="0"/>
              <a:t>WIOA Background</a:t>
            </a:r>
          </a:p>
        </p:txBody>
      </p:sp>
    </p:spTree>
    <p:extLst>
      <p:ext uri="{BB962C8B-B14F-4D97-AF65-F5344CB8AC3E}">
        <p14:creationId xmlns:p14="http://schemas.microsoft.com/office/powerpoint/2010/main" val="31680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97400" y="204788"/>
            <a:ext cx="7315200" cy="6653212"/>
          </a:xfrm>
        </p:spPr>
        <p:txBody>
          <a:bodyPr>
            <a:normAutofit fontScale="92500" lnSpcReduction="20000"/>
          </a:bodyPr>
          <a:lstStyle/>
          <a:p>
            <a:pPr marL="0" indent="0">
              <a:lnSpc>
                <a:spcPct val="110000"/>
              </a:lnSpc>
              <a:buNone/>
            </a:pPr>
            <a:r>
              <a:rPr lang="en-US" dirty="0">
                <a:solidFill>
                  <a:schemeClr val="bg1"/>
                </a:solidFill>
              </a:rPr>
              <a:t>Education services provided to adult English language learners, including professionals with degrees or credentials in their native countries, that enable adults to achieve competency in the English language and acquire the basic and more advanced skills needed to function effectively as parents, workers, and citizens in the United </a:t>
            </a:r>
            <a:r>
              <a:rPr lang="en-US" dirty="0" smtClean="0">
                <a:solidFill>
                  <a:schemeClr val="bg1"/>
                </a:solidFill>
              </a:rPr>
              <a:t>States</a:t>
            </a:r>
            <a:endParaRPr lang="en-US" dirty="0">
              <a:solidFill>
                <a:schemeClr val="bg1"/>
              </a:solidFill>
            </a:endParaRPr>
          </a:p>
          <a:p>
            <a:pPr marL="0" indent="0">
              <a:lnSpc>
                <a:spcPct val="110000"/>
              </a:lnSpc>
              <a:buNone/>
            </a:pPr>
            <a:r>
              <a:rPr lang="en-US" dirty="0">
                <a:solidFill>
                  <a:schemeClr val="bg1"/>
                </a:solidFill>
              </a:rPr>
              <a:t>IELCE services must include instruction in literacy and English language acquisition, and instruction on the rights and responsibilities of citizenship and civic participation, and may include workforce training</a:t>
            </a:r>
          </a:p>
          <a:p>
            <a:pPr marL="0" indent="0">
              <a:buNone/>
            </a:pPr>
            <a:endParaRPr lang="en-US" dirty="0"/>
          </a:p>
        </p:txBody>
      </p:sp>
      <p:sp>
        <p:nvSpPr>
          <p:cNvPr id="3" name="Title 2"/>
          <p:cNvSpPr>
            <a:spLocks noGrp="1"/>
          </p:cNvSpPr>
          <p:nvPr>
            <p:ph type="title"/>
          </p:nvPr>
        </p:nvSpPr>
        <p:spPr/>
        <p:txBody>
          <a:bodyPr>
            <a:normAutofit/>
          </a:bodyPr>
          <a:lstStyle/>
          <a:p>
            <a:pPr algn="ctr"/>
            <a:r>
              <a:rPr lang="en-US" sz="5400" dirty="0"/>
              <a:t>Integrated English Literacy and Civics Education (IELCE)</a:t>
            </a:r>
          </a:p>
        </p:txBody>
      </p:sp>
    </p:spTree>
    <p:extLst>
      <p:ext uri="{BB962C8B-B14F-4D97-AF65-F5344CB8AC3E}">
        <p14:creationId xmlns:p14="http://schemas.microsoft.com/office/powerpoint/2010/main" val="387470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Integrated </a:t>
            </a:r>
            <a:r>
              <a:rPr lang="en-US" dirty="0"/>
              <a:t>English Literacy and Civics Education Program (IELCE) (Section 243)</a:t>
            </a:r>
          </a:p>
        </p:txBody>
      </p:sp>
      <p:sp>
        <p:nvSpPr>
          <p:cNvPr id="5" name="Content Placeholder 4"/>
          <p:cNvSpPr>
            <a:spLocks noGrp="1"/>
          </p:cNvSpPr>
          <p:nvPr>
            <p:ph idx="1"/>
          </p:nvPr>
        </p:nvSpPr>
        <p:spPr/>
        <p:txBody>
          <a:bodyPr>
            <a:normAutofit/>
          </a:bodyPr>
          <a:lstStyle/>
          <a:p>
            <a:r>
              <a:rPr lang="en-US" dirty="0" smtClean="0"/>
              <a:t>States </a:t>
            </a:r>
            <a:r>
              <a:rPr lang="en-US" dirty="0"/>
              <a:t>receive separate allocation under WIOA section 243</a:t>
            </a:r>
          </a:p>
          <a:p>
            <a:r>
              <a:rPr lang="en-US" dirty="0" smtClean="0"/>
              <a:t>Must </a:t>
            </a:r>
            <a:r>
              <a:rPr lang="en-US" dirty="0"/>
              <a:t>compete 243 funds under same provisions of WIOA section 231</a:t>
            </a:r>
          </a:p>
          <a:p>
            <a:r>
              <a:rPr lang="en-US" dirty="0" smtClean="0"/>
              <a:t>Individuals </a:t>
            </a:r>
            <a:r>
              <a:rPr lang="en-US" dirty="0"/>
              <a:t>who are English language learners and otherwise eligible under AEFLA are eligible under section 243, including professionals with degrees and credentials in their native countries</a:t>
            </a:r>
          </a:p>
        </p:txBody>
      </p:sp>
    </p:spTree>
    <p:extLst>
      <p:ext uri="{BB962C8B-B14F-4D97-AF65-F5344CB8AC3E}">
        <p14:creationId xmlns:p14="http://schemas.microsoft.com/office/powerpoint/2010/main" val="31555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ELCE Program Requirements</a:t>
            </a:r>
          </a:p>
        </p:txBody>
      </p:sp>
      <p:sp>
        <p:nvSpPr>
          <p:cNvPr id="3" name="Content Placeholder 2"/>
          <p:cNvSpPr>
            <a:spLocks noGrp="1"/>
          </p:cNvSpPr>
          <p:nvPr>
            <p:ph idx="1"/>
          </p:nvPr>
        </p:nvSpPr>
        <p:spPr>
          <a:xfrm>
            <a:off x="1104900" y="1600200"/>
            <a:ext cx="9982200" cy="5093898"/>
          </a:xfrm>
        </p:spPr>
        <p:txBody>
          <a:bodyPr>
            <a:normAutofit fontScale="92500" lnSpcReduction="20000"/>
          </a:bodyPr>
          <a:lstStyle/>
          <a:p>
            <a:pPr>
              <a:lnSpc>
                <a:spcPct val="110000"/>
              </a:lnSpc>
            </a:pPr>
            <a:r>
              <a:rPr lang="en-US" dirty="0" smtClean="0"/>
              <a:t>Instruction </a:t>
            </a:r>
            <a:r>
              <a:rPr lang="en-US" dirty="0"/>
              <a:t>in literacy and English language acquisition and instruction on the rights and responsibilities of citizenship and civic participation; and are designed to:</a:t>
            </a:r>
          </a:p>
          <a:p>
            <a:pPr lvl="1">
              <a:lnSpc>
                <a:spcPct val="110000"/>
              </a:lnSpc>
            </a:pPr>
            <a:r>
              <a:rPr lang="en-US" dirty="0" smtClean="0"/>
              <a:t>Prepare </a:t>
            </a:r>
            <a:r>
              <a:rPr lang="en-US" dirty="0"/>
              <a:t>and place adults who are English language learners in unsubsidized employment in in-demand industries and occupations that lead to economic self-sufficiency; and</a:t>
            </a:r>
          </a:p>
          <a:p>
            <a:pPr lvl="1">
              <a:lnSpc>
                <a:spcPct val="110000"/>
              </a:lnSpc>
            </a:pPr>
            <a:r>
              <a:rPr lang="en-US" dirty="0" smtClean="0"/>
              <a:t>Integrate </a:t>
            </a:r>
            <a:r>
              <a:rPr lang="en-US" dirty="0"/>
              <a:t>with the local workforce development </a:t>
            </a:r>
            <a:r>
              <a:rPr lang="en-US" dirty="0" smtClean="0"/>
              <a:t>system</a:t>
            </a:r>
          </a:p>
          <a:p>
            <a:pPr>
              <a:lnSpc>
                <a:spcPct val="110000"/>
              </a:lnSpc>
            </a:pPr>
            <a:r>
              <a:rPr lang="en-US" dirty="0"/>
              <a:t>Eligible provider that receives funds must use those funds to provide IELCE in combination with integrated education and </a:t>
            </a:r>
            <a:r>
              <a:rPr lang="en-US" dirty="0" smtClean="0"/>
              <a:t>training</a:t>
            </a:r>
            <a:endParaRPr lang="en-US" dirty="0"/>
          </a:p>
        </p:txBody>
      </p:sp>
    </p:spTree>
    <p:extLst>
      <p:ext uri="{BB962C8B-B14F-4D97-AF65-F5344CB8AC3E}">
        <p14:creationId xmlns:p14="http://schemas.microsoft.com/office/powerpoint/2010/main" val="359796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867275" y="1016949"/>
            <a:ext cx="6969125" cy="5737534"/>
          </a:xfrm>
        </p:spPr>
        <p:txBody>
          <a:bodyPr>
            <a:normAutofit fontScale="62500" lnSpcReduction="20000"/>
          </a:bodyPr>
          <a:lstStyle/>
          <a:p>
            <a:pPr>
              <a:lnSpc>
                <a:spcPct val="120000"/>
              </a:lnSpc>
            </a:pPr>
            <a:r>
              <a:rPr lang="en-US" dirty="0"/>
              <a:t>Corrections education is for criminal offenders (any individual who is charged with or convicted of any criminal offense) who reside in correctional institutions.</a:t>
            </a:r>
          </a:p>
          <a:p>
            <a:pPr>
              <a:lnSpc>
                <a:spcPct val="120000"/>
              </a:lnSpc>
            </a:pPr>
            <a:r>
              <a:rPr lang="en-US" dirty="0"/>
              <a:t>Academic programs in corrections: </a:t>
            </a:r>
          </a:p>
          <a:p>
            <a:pPr lvl="1">
              <a:lnSpc>
                <a:spcPct val="120000"/>
              </a:lnSpc>
            </a:pPr>
            <a:r>
              <a:rPr lang="en-US" dirty="0"/>
              <a:t>adult education and literacy </a:t>
            </a:r>
            <a:r>
              <a:rPr lang="en-US" dirty="0" smtClean="0"/>
              <a:t>activities</a:t>
            </a:r>
            <a:endParaRPr lang="en-US" dirty="0"/>
          </a:p>
          <a:p>
            <a:pPr lvl="1">
              <a:lnSpc>
                <a:spcPct val="120000"/>
              </a:lnSpc>
            </a:pPr>
            <a:r>
              <a:rPr lang="en-US" dirty="0"/>
              <a:t>special education, as determined by the eligible </a:t>
            </a:r>
            <a:r>
              <a:rPr lang="en-US" dirty="0" smtClean="0"/>
              <a:t>agency</a:t>
            </a:r>
            <a:endParaRPr lang="en-US" dirty="0"/>
          </a:p>
          <a:p>
            <a:pPr lvl="1">
              <a:lnSpc>
                <a:spcPct val="120000"/>
              </a:lnSpc>
            </a:pPr>
            <a:r>
              <a:rPr lang="en-US" dirty="0"/>
              <a:t>secondary school </a:t>
            </a:r>
            <a:r>
              <a:rPr lang="en-US" dirty="0" smtClean="0"/>
              <a:t>credit</a:t>
            </a:r>
            <a:endParaRPr lang="en-US" dirty="0"/>
          </a:p>
          <a:p>
            <a:pPr lvl="1">
              <a:lnSpc>
                <a:spcPct val="120000"/>
              </a:lnSpc>
            </a:pPr>
            <a:r>
              <a:rPr lang="en-US" dirty="0"/>
              <a:t>integrated education and </a:t>
            </a:r>
            <a:r>
              <a:rPr lang="en-US" dirty="0" smtClean="0"/>
              <a:t>training</a:t>
            </a:r>
            <a:endParaRPr lang="en-US" dirty="0"/>
          </a:p>
          <a:p>
            <a:pPr lvl="1">
              <a:lnSpc>
                <a:spcPct val="120000"/>
              </a:lnSpc>
            </a:pPr>
            <a:r>
              <a:rPr lang="en-US" dirty="0"/>
              <a:t>career </a:t>
            </a:r>
            <a:r>
              <a:rPr lang="en-US" dirty="0" smtClean="0"/>
              <a:t>pathways</a:t>
            </a:r>
            <a:endParaRPr lang="en-US" dirty="0"/>
          </a:p>
          <a:p>
            <a:pPr lvl="1">
              <a:lnSpc>
                <a:spcPct val="120000"/>
              </a:lnSpc>
            </a:pPr>
            <a:r>
              <a:rPr lang="en-US" dirty="0"/>
              <a:t>concurrent </a:t>
            </a:r>
            <a:r>
              <a:rPr lang="en-US" dirty="0" smtClean="0"/>
              <a:t>enrollment</a:t>
            </a:r>
            <a:endParaRPr lang="en-US" dirty="0"/>
          </a:p>
          <a:p>
            <a:pPr lvl="1">
              <a:lnSpc>
                <a:spcPct val="120000"/>
              </a:lnSpc>
            </a:pPr>
            <a:r>
              <a:rPr lang="en-US" dirty="0"/>
              <a:t>peer tutoring, and </a:t>
            </a:r>
          </a:p>
          <a:p>
            <a:pPr lvl="1">
              <a:lnSpc>
                <a:spcPct val="120000"/>
              </a:lnSpc>
            </a:pPr>
            <a:r>
              <a:rPr lang="en-US" dirty="0"/>
              <a:t>transition to re-entry initiatives and other post release services with the goal of reducing </a:t>
            </a:r>
            <a:r>
              <a:rPr lang="en-US" dirty="0" smtClean="0"/>
              <a:t>recidivism</a:t>
            </a:r>
            <a:endParaRPr lang="en-US" dirty="0"/>
          </a:p>
          <a:p>
            <a:pPr>
              <a:lnSpc>
                <a:spcPct val="120000"/>
              </a:lnSpc>
            </a:pPr>
            <a:r>
              <a:rPr lang="en-US" dirty="0"/>
              <a:t>Priority of serve to individuals who are likely to leave the correctional institution within 5 years of participation in the program</a:t>
            </a:r>
          </a:p>
          <a:p>
            <a:endParaRPr lang="en-US" dirty="0"/>
          </a:p>
        </p:txBody>
      </p:sp>
      <p:sp>
        <p:nvSpPr>
          <p:cNvPr id="4" name="Title 3"/>
          <p:cNvSpPr>
            <a:spLocks noGrp="1"/>
          </p:cNvSpPr>
          <p:nvPr>
            <p:ph type="title"/>
          </p:nvPr>
        </p:nvSpPr>
        <p:spPr/>
        <p:txBody>
          <a:bodyPr/>
          <a:lstStyle/>
          <a:p>
            <a:r>
              <a:rPr lang="en-US" dirty="0"/>
              <a:t>Adult Education in Corrections</a:t>
            </a:r>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0034" r="30034"/>
          <a:stretch>
            <a:fillRect/>
          </a:stretch>
        </p:blipFill>
        <p:spPr/>
      </p:pic>
    </p:spTree>
    <p:extLst>
      <p:ext uri="{BB962C8B-B14F-4D97-AF65-F5344CB8AC3E}">
        <p14:creationId xmlns:p14="http://schemas.microsoft.com/office/powerpoint/2010/main" val="11762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3073536"/>
          </a:xfrm>
        </p:spPr>
        <p:txBody>
          <a:bodyPr/>
          <a:lstStyle/>
          <a:p>
            <a:pPr algn="ctr"/>
            <a:r>
              <a:rPr lang="en-US" dirty="0" smtClean="0"/>
              <a:t>WIOA’s 13 considerations</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23" r="2123"/>
          <a:stretch>
            <a:fillRect/>
          </a:stretch>
        </p:blipFill>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Slice Timer"/>
              <p:cNvGraphicFramePr>
                <a:graphicFrameLocks noGrp="1"/>
              </p:cNvGraphicFramePr>
              <p:nvPr>
                <p:extLst>
                  <p:ext uri="{D42A27DB-BD31-4B8C-83A1-F6EECF244321}">
                    <p14:modId xmlns:p14="http://schemas.microsoft.com/office/powerpoint/2010/main" val="3973706396"/>
                  </p:ext>
                </p:extLst>
              </p:nvPr>
            </p:nvGraphicFramePr>
            <p:xfrm>
              <a:off x="5065863" y="1329185"/>
              <a:ext cx="1905000" cy="1905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6" name="Add-in 5" title="Slice Timer"/>
              <p:cNvPicPr>
                <a:picLocks noGrp="1" noRot="1" noChangeAspect="1" noMove="1" noResize="1" noEditPoints="1" noAdjustHandles="1" noChangeArrowheads="1" noChangeShapeType="1"/>
              </p:cNvPicPr>
              <p:nvPr/>
            </p:nvPicPr>
            <p:blipFill>
              <a:blip r:embed="rId4"/>
              <a:stretch>
                <a:fillRect/>
              </a:stretch>
            </p:blipFill>
            <p:spPr>
              <a:xfrm>
                <a:off x="5065863" y="1329185"/>
                <a:ext cx="1905000" cy="1905000"/>
              </a:xfrm>
              <a:prstGeom prst="rect">
                <a:avLst/>
              </a:prstGeom>
            </p:spPr>
          </p:pic>
        </mc:Fallback>
      </mc:AlternateContent>
    </p:spTree>
    <p:extLst>
      <p:ext uri="{BB962C8B-B14F-4D97-AF65-F5344CB8AC3E}">
        <p14:creationId xmlns:p14="http://schemas.microsoft.com/office/powerpoint/2010/main" val="38013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3227166"/>
          </a:xfrm>
        </p:spPr>
        <p:txBody>
          <a:bodyPr>
            <a:normAutofit/>
          </a:bodyPr>
          <a:lstStyle/>
          <a:p>
            <a:pPr algn="ctr"/>
            <a:r>
              <a:rPr lang="en-US" sz="4800" dirty="0"/>
              <a:t>Partnership with the Alaska Job Center Network</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482229" y="1310656"/>
            <a:ext cx="4208604" cy="4208604"/>
          </a:xfrm>
        </p:spPr>
      </p:pic>
    </p:spTree>
    <p:extLst>
      <p:ext uri="{BB962C8B-B14F-4D97-AF65-F5344CB8AC3E}">
        <p14:creationId xmlns:p14="http://schemas.microsoft.com/office/powerpoint/2010/main" val="8978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Access Requirements</a:t>
            </a:r>
          </a:p>
        </p:txBody>
      </p:sp>
      <p:sp>
        <p:nvSpPr>
          <p:cNvPr id="14" name="Content Placeholder 13"/>
          <p:cNvSpPr>
            <a:spLocks noGrp="1"/>
          </p:cNvSpPr>
          <p:nvPr>
            <p:ph idx="1"/>
          </p:nvPr>
        </p:nvSpPr>
        <p:spPr>
          <a:xfrm>
            <a:off x="1104900" y="1600200"/>
            <a:ext cx="9982200" cy="5128404"/>
          </a:xfrm>
        </p:spPr>
        <p:txBody>
          <a:bodyPr>
            <a:normAutofit/>
          </a:bodyPr>
          <a:lstStyle/>
          <a:p>
            <a:pPr marL="0" indent="0">
              <a:buNone/>
            </a:pPr>
            <a:r>
              <a:rPr lang="en-US" sz="2400" dirty="0"/>
              <a:t>Must provide access to adult education and literacy programs and services </a:t>
            </a:r>
          </a:p>
          <a:p>
            <a:r>
              <a:rPr lang="en-US" sz="2400" dirty="0"/>
              <a:t>Have staff physically present at AJC; or </a:t>
            </a:r>
          </a:p>
          <a:p>
            <a:r>
              <a:rPr lang="en-US" sz="2400" dirty="0"/>
              <a:t> Have appropriately trained partner staff physically present at AJC; or </a:t>
            </a:r>
          </a:p>
          <a:p>
            <a:r>
              <a:rPr lang="en-US" sz="2400" dirty="0"/>
              <a:t>Have direct linkage through technology to program staff who can provide meaningful information or services</a:t>
            </a:r>
          </a:p>
        </p:txBody>
      </p:sp>
    </p:spTree>
    <p:extLst>
      <p:ext uri="{BB962C8B-B14F-4D97-AF65-F5344CB8AC3E}">
        <p14:creationId xmlns:p14="http://schemas.microsoft.com/office/powerpoint/2010/main" val="408278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Enter into Agreement – Statewide MOU</a:t>
            </a:r>
          </a:p>
        </p:txBody>
      </p:sp>
      <p:sp>
        <p:nvSpPr>
          <p:cNvPr id="3" name="Content Placeholder 2"/>
          <p:cNvSpPr>
            <a:spLocks noGrp="1"/>
          </p:cNvSpPr>
          <p:nvPr>
            <p:ph idx="1"/>
          </p:nvPr>
        </p:nvSpPr>
        <p:spPr>
          <a:xfrm>
            <a:off x="1104900" y="1600199"/>
            <a:ext cx="9982200" cy="4955875"/>
          </a:xfrm>
        </p:spPr>
        <p:txBody>
          <a:bodyPr>
            <a:normAutofit fontScale="92500"/>
          </a:bodyPr>
          <a:lstStyle/>
          <a:p>
            <a:pPr marL="0" indent="0">
              <a:buNone/>
            </a:pPr>
            <a:r>
              <a:rPr lang="en-US" dirty="0"/>
              <a:t>The MOU is… </a:t>
            </a:r>
          </a:p>
          <a:p>
            <a:r>
              <a:rPr lang="en-US" dirty="0"/>
              <a:t>A product of local discussion and negotiation to ensure successful integration and implementation of partner </a:t>
            </a:r>
            <a:r>
              <a:rPr lang="en-US" dirty="0" smtClean="0"/>
              <a:t>programs</a:t>
            </a:r>
            <a:endParaRPr lang="en-US" dirty="0"/>
          </a:p>
          <a:p>
            <a:r>
              <a:rPr lang="en-US" dirty="0"/>
              <a:t>Used to establish the roles and responsibilities of the Local WDB, the chief elected official (CEO), and the one-stop partners in relation to the operation of the one-stop delivery </a:t>
            </a:r>
            <a:r>
              <a:rPr lang="en-US" dirty="0" smtClean="0"/>
              <a:t>system</a:t>
            </a:r>
            <a:endParaRPr lang="en-US" dirty="0"/>
          </a:p>
          <a:p>
            <a:pPr marL="0" indent="0">
              <a:buNone/>
            </a:pPr>
            <a:r>
              <a:rPr lang="en-US" dirty="0"/>
              <a:t>All required partners must be included in the </a:t>
            </a:r>
            <a:r>
              <a:rPr lang="en-US" dirty="0" smtClean="0"/>
              <a:t>MOU </a:t>
            </a:r>
            <a:endParaRPr lang="en-US" dirty="0"/>
          </a:p>
          <a:p>
            <a:endParaRPr lang="en-US" dirty="0"/>
          </a:p>
        </p:txBody>
      </p:sp>
    </p:spTree>
    <p:extLst>
      <p:ext uri="{BB962C8B-B14F-4D97-AF65-F5344CB8AC3E}">
        <p14:creationId xmlns:p14="http://schemas.microsoft.com/office/powerpoint/2010/main" val="36490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2971806"/>
            <a:ext cx="10071099" cy="2385198"/>
          </a:xfrm>
        </p:spPr>
        <p:txBody>
          <a:bodyPr>
            <a:normAutofit/>
          </a:bodyPr>
          <a:lstStyle/>
          <a:p>
            <a:pPr algn="ctr"/>
            <a:r>
              <a:rPr lang="en-US" sz="7200" dirty="0"/>
              <a:t>Monitoring</a:t>
            </a:r>
          </a:p>
        </p:txBody>
      </p:sp>
    </p:spTree>
    <p:extLst>
      <p:ext uri="{BB962C8B-B14F-4D97-AF65-F5344CB8AC3E}">
        <p14:creationId xmlns:p14="http://schemas.microsoft.com/office/powerpoint/2010/main" val="42820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5288" y="159543"/>
            <a:ext cx="6961112" cy="6309520"/>
          </a:xfrm>
        </p:spPr>
        <p:txBody>
          <a:bodyPr>
            <a:normAutofit/>
          </a:bodyPr>
          <a:lstStyle/>
          <a:p>
            <a:r>
              <a:rPr lang="en-US" sz="5400" dirty="0"/>
              <a:t>Desk Monitoring</a:t>
            </a:r>
            <a:br>
              <a:rPr lang="en-US" sz="5400" dirty="0"/>
            </a:br>
            <a:r>
              <a:rPr lang="en-US" sz="5400" dirty="0"/>
              <a:t/>
            </a:r>
            <a:br>
              <a:rPr lang="en-US" sz="5400" dirty="0"/>
            </a:br>
            <a:r>
              <a:rPr lang="en-US" sz="5400" dirty="0"/>
              <a:t>On-Site Monitoring</a:t>
            </a:r>
          </a:p>
        </p:txBody>
      </p:sp>
      <p:pic>
        <p:nvPicPr>
          <p:cNvPr id="12" name="Picture Placeholder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865" r="31865"/>
          <a:stretch>
            <a:fillRect/>
          </a:stretch>
        </p:blipFill>
        <p:spPr>
          <a:xfrm>
            <a:off x="1183855" y="1069260"/>
            <a:ext cx="2689405" cy="4490086"/>
          </a:xfrm>
        </p:spPr>
      </p:pic>
    </p:spTree>
    <p:extLst>
      <p:ext uri="{BB962C8B-B14F-4D97-AF65-F5344CB8AC3E}">
        <p14:creationId xmlns:p14="http://schemas.microsoft.com/office/powerpoint/2010/main" val="20959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Administration</a:t>
            </a:r>
          </a:p>
        </p:txBody>
      </p:sp>
      <p:sp>
        <p:nvSpPr>
          <p:cNvPr id="3" name="Content Placeholder 2"/>
          <p:cNvSpPr>
            <a:spLocks noGrp="1"/>
          </p:cNvSpPr>
          <p:nvPr>
            <p:ph idx="1"/>
          </p:nvPr>
        </p:nvSpPr>
        <p:spPr/>
        <p:txBody>
          <a:bodyPr>
            <a:normAutofit fontScale="55000" lnSpcReduction="20000"/>
          </a:bodyPr>
          <a:lstStyle/>
          <a:p>
            <a:pPr marL="0" indent="0">
              <a:buNone/>
            </a:pPr>
            <a:r>
              <a:rPr lang="en-US" sz="2800" dirty="0"/>
              <a:t>Joint administration by the Department of Education (ED) and the Department of Labor (DOL) </a:t>
            </a:r>
          </a:p>
          <a:p>
            <a:r>
              <a:rPr lang="en-US" sz="2800" dirty="0"/>
              <a:t>WIOA State Plans </a:t>
            </a:r>
          </a:p>
          <a:p>
            <a:r>
              <a:rPr lang="en-US" sz="2800" dirty="0"/>
              <a:t>Performance Accountability </a:t>
            </a:r>
          </a:p>
          <a:p>
            <a:r>
              <a:rPr lang="en-US" sz="2800" dirty="0"/>
              <a:t>One-Stop Delivery System </a:t>
            </a:r>
          </a:p>
          <a:p>
            <a:endParaRPr lang="en-US" sz="2800" dirty="0"/>
          </a:p>
          <a:p>
            <a:pPr marL="0" indent="0">
              <a:buNone/>
            </a:pPr>
            <a:r>
              <a:rPr lang="en-US" sz="2800" dirty="0"/>
              <a:t>Six core programs</a:t>
            </a:r>
          </a:p>
          <a:p>
            <a:r>
              <a:rPr lang="en-US" sz="2800" dirty="0"/>
              <a:t>Adult, Dislocated Worker, and Youth (DOL-administered) </a:t>
            </a:r>
          </a:p>
          <a:p>
            <a:r>
              <a:rPr lang="en-US" sz="2800" dirty="0"/>
              <a:t>Wagner-</a:t>
            </a:r>
            <a:r>
              <a:rPr lang="en-US" sz="2800" dirty="0" err="1"/>
              <a:t>Peyser</a:t>
            </a:r>
            <a:r>
              <a:rPr lang="en-US" sz="2800" dirty="0"/>
              <a:t> Employment Service (DOL-administered) </a:t>
            </a:r>
          </a:p>
          <a:p>
            <a:r>
              <a:rPr lang="en-US" sz="2800" dirty="0"/>
              <a:t>AEFLA (ED-administered) </a:t>
            </a:r>
          </a:p>
          <a:p>
            <a:r>
              <a:rPr lang="en-US" sz="2800" dirty="0"/>
              <a:t>Vocational Rehabilitation (ED-administered)</a:t>
            </a:r>
          </a:p>
          <a:p>
            <a:endParaRPr lang="en-US" sz="2800" dirty="0"/>
          </a:p>
          <a:p>
            <a:pPr marL="0" indent="0">
              <a:buNone/>
            </a:pPr>
            <a:r>
              <a:rPr lang="en-US" sz="2800" dirty="0"/>
              <a:t>All six core partners are administered by the Alaska Department of Labor and Workforce Development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310" y="2218696"/>
            <a:ext cx="4527317" cy="3335008"/>
          </a:xfrm>
          <a:prstGeom prst="rect">
            <a:avLst/>
          </a:prstGeom>
        </p:spPr>
      </p:pic>
    </p:spTree>
    <p:extLst>
      <p:ext uri="{BB962C8B-B14F-4D97-AF65-F5344CB8AC3E}">
        <p14:creationId xmlns:p14="http://schemas.microsoft.com/office/powerpoint/2010/main" val="158806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Monitoring – Onsite or Desk</a:t>
            </a:r>
          </a:p>
        </p:txBody>
      </p:sp>
      <p:sp>
        <p:nvSpPr>
          <p:cNvPr id="3" name="Content Placeholder 2"/>
          <p:cNvSpPr>
            <a:spLocks noGrp="1"/>
          </p:cNvSpPr>
          <p:nvPr>
            <p:ph idx="1"/>
          </p:nvPr>
        </p:nvSpPr>
        <p:spPr>
          <a:xfrm>
            <a:off x="1104900" y="1600200"/>
            <a:ext cx="9982200" cy="5016260"/>
          </a:xfrm>
        </p:spPr>
        <p:txBody>
          <a:bodyPr>
            <a:normAutofit fontScale="77500" lnSpcReduction="20000"/>
          </a:bodyPr>
          <a:lstStyle/>
          <a:p>
            <a:pPr marL="0" indent="0">
              <a:lnSpc>
                <a:spcPct val="120000"/>
              </a:lnSpc>
              <a:buNone/>
            </a:pPr>
            <a:r>
              <a:rPr lang="en-US" dirty="0"/>
              <a:t>What we will be looking for….</a:t>
            </a:r>
          </a:p>
          <a:p>
            <a:pPr>
              <a:lnSpc>
                <a:spcPct val="120000"/>
              </a:lnSpc>
            </a:pPr>
            <a:r>
              <a:rPr lang="en-US" dirty="0"/>
              <a:t>Client Files</a:t>
            </a:r>
          </a:p>
          <a:p>
            <a:pPr>
              <a:lnSpc>
                <a:spcPct val="120000"/>
              </a:lnSpc>
            </a:pPr>
            <a:r>
              <a:rPr lang="en-US" dirty="0"/>
              <a:t>Carrying out allowable activities</a:t>
            </a:r>
          </a:p>
          <a:p>
            <a:pPr>
              <a:lnSpc>
                <a:spcPct val="120000"/>
              </a:lnSpc>
            </a:pPr>
            <a:r>
              <a:rPr lang="en-US" dirty="0"/>
              <a:t>Financial reports</a:t>
            </a:r>
          </a:p>
          <a:p>
            <a:pPr lvl="1">
              <a:lnSpc>
                <a:spcPct val="120000"/>
              </a:lnSpc>
            </a:pPr>
            <a:r>
              <a:rPr lang="en-US" dirty="0"/>
              <a:t>Using AEFLA funds in ways that are allowable under the statute</a:t>
            </a:r>
          </a:p>
          <a:p>
            <a:pPr>
              <a:lnSpc>
                <a:spcPct val="120000"/>
              </a:lnSpc>
            </a:pPr>
            <a:r>
              <a:rPr lang="en-US" dirty="0"/>
              <a:t>Meeting acceptable levels of performance</a:t>
            </a:r>
          </a:p>
          <a:p>
            <a:pPr>
              <a:lnSpc>
                <a:spcPct val="120000"/>
              </a:lnSpc>
            </a:pPr>
            <a:r>
              <a:rPr lang="en-US" dirty="0"/>
              <a:t>Providing the State with data that is valid and reliable</a:t>
            </a:r>
          </a:p>
          <a:p>
            <a:pPr>
              <a:lnSpc>
                <a:spcPct val="120000"/>
              </a:lnSpc>
            </a:pPr>
            <a:r>
              <a:rPr lang="en-US" dirty="0"/>
              <a:t>Fulfilling one-stop partner roles and responsibilities </a:t>
            </a:r>
          </a:p>
          <a:p>
            <a:endParaRPr lang="en-US" dirty="0"/>
          </a:p>
        </p:txBody>
      </p:sp>
    </p:spTree>
    <p:extLst>
      <p:ext uri="{BB962C8B-B14F-4D97-AF65-F5344CB8AC3E}">
        <p14:creationId xmlns:p14="http://schemas.microsoft.com/office/powerpoint/2010/main" val="33389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Financial Monitoring </a:t>
            </a:r>
          </a:p>
        </p:txBody>
      </p:sp>
      <p:sp>
        <p:nvSpPr>
          <p:cNvPr id="6" name="Content Placeholder 5"/>
          <p:cNvSpPr>
            <a:spLocks noGrp="1"/>
          </p:cNvSpPr>
          <p:nvPr>
            <p:ph sz="quarter" idx="14"/>
          </p:nvPr>
        </p:nvSpPr>
        <p:spPr/>
        <p:txBody>
          <a:bodyPr>
            <a:normAutofit fontScale="62500" lnSpcReduction="20000"/>
          </a:bodyPr>
          <a:lstStyle/>
          <a:p>
            <a:pPr lvl="0">
              <a:lnSpc>
                <a:spcPct val="120000"/>
              </a:lnSpc>
            </a:pPr>
            <a:r>
              <a:rPr lang="en-US" dirty="0"/>
              <a:t>provide fiscal control and accounting procedures to permit timely preparation of required </a:t>
            </a:r>
            <a:r>
              <a:rPr lang="en-US" dirty="0" smtClean="0"/>
              <a:t>reports</a:t>
            </a:r>
            <a:endParaRPr lang="en-US" dirty="0"/>
          </a:p>
          <a:p>
            <a:pPr lvl="0">
              <a:lnSpc>
                <a:spcPct val="120000"/>
              </a:lnSpc>
            </a:pPr>
            <a:r>
              <a:rPr lang="en-US" dirty="0"/>
              <a:t>permit the tracing of funds to establish that funds have been used in accordance with fund </a:t>
            </a:r>
            <a:r>
              <a:rPr lang="en-US" dirty="0" smtClean="0"/>
              <a:t>restrictions</a:t>
            </a:r>
            <a:endParaRPr lang="en-US" dirty="0"/>
          </a:p>
          <a:p>
            <a:pPr lvl="0">
              <a:lnSpc>
                <a:spcPct val="120000"/>
              </a:lnSpc>
            </a:pPr>
            <a:r>
              <a:rPr lang="en-US" dirty="0"/>
              <a:t>demonstrate compliance with matching requirements, cost limitations and proper classification of </a:t>
            </a:r>
            <a:r>
              <a:rPr lang="en-US" dirty="0" smtClean="0"/>
              <a:t>costs</a:t>
            </a:r>
            <a:endParaRPr lang="en-US" dirty="0"/>
          </a:p>
          <a:p>
            <a:pPr lvl="0">
              <a:lnSpc>
                <a:spcPct val="120000"/>
              </a:lnSpc>
            </a:pPr>
            <a:r>
              <a:rPr lang="en-US" dirty="0"/>
              <a:t>provide the proper allocation of costs by adopting consistently applied methods that reflect a reasonable relationship for cost benefit; and</a:t>
            </a:r>
          </a:p>
          <a:p>
            <a:pPr lvl="0">
              <a:lnSpc>
                <a:spcPct val="120000"/>
              </a:lnSpc>
            </a:pPr>
            <a:r>
              <a:rPr lang="en-US" dirty="0"/>
              <a:t>demonstrate compliance with insurance, procurement, property management, and other requirements referenced in the grant </a:t>
            </a:r>
            <a:r>
              <a:rPr lang="en-US" dirty="0" smtClean="0"/>
              <a:t>agreement</a:t>
            </a:r>
            <a:endParaRPr lang="en-US" dirty="0"/>
          </a:p>
          <a:p>
            <a:endParaRPr lang="en-US" dirty="0"/>
          </a:p>
        </p:txBody>
      </p:sp>
      <p:pic>
        <p:nvPicPr>
          <p:cNvPr id="9" name="Picture Placeholder 8"/>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850" r="25850"/>
          <a:stretch>
            <a:fillRect/>
          </a:stretch>
        </p:blipFill>
        <p:spPr/>
      </p:pic>
    </p:spTree>
    <p:extLst>
      <p:ext uri="{BB962C8B-B14F-4D97-AF65-F5344CB8AC3E}">
        <p14:creationId xmlns:p14="http://schemas.microsoft.com/office/powerpoint/2010/main" val="31297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344079" y="1377950"/>
            <a:ext cx="7503841" cy="4102100"/>
          </a:xfrm>
        </p:spPr>
      </p:pic>
    </p:spTree>
    <p:extLst>
      <p:ext uri="{BB962C8B-B14F-4D97-AF65-F5344CB8AC3E}">
        <p14:creationId xmlns:p14="http://schemas.microsoft.com/office/powerpoint/2010/main" val="25585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867275" y="265112"/>
            <a:ext cx="6969125" cy="6670525"/>
          </a:xfrm>
        </p:spPr>
        <p:txBody>
          <a:bodyPr>
            <a:normAutofit fontScale="92500"/>
          </a:bodyPr>
          <a:lstStyle/>
          <a:p>
            <a:pPr>
              <a:lnSpc>
                <a:spcPct val="110000"/>
              </a:lnSpc>
            </a:pPr>
            <a:r>
              <a:rPr lang="en-US" dirty="0"/>
              <a:t>Assist adults to become literate and obtain the knowledge and skills necessary for employment and economic self-sufficiency </a:t>
            </a:r>
          </a:p>
          <a:p>
            <a:pPr>
              <a:lnSpc>
                <a:spcPct val="110000"/>
              </a:lnSpc>
            </a:pPr>
            <a:r>
              <a:rPr lang="en-US" dirty="0"/>
              <a:t>Assist adults who are parents or family members become a full partner in the education development of their children </a:t>
            </a:r>
          </a:p>
          <a:p>
            <a:pPr>
              <a:lnSpc>
                <a:spcPct val="110000"/>
              </a:lnSpc>
            </a:pPr>
            <a:r>
              <a:rPr lang="en-US" dirty="0"/>
              <a:t>Assist adults in attaining a secondary school diploma and transition from adult education to postsecondary education and training through career </a:t>
            </a:r>
            <a:r>
              <a:rPr lang="en-US" dirty="0" smtClean="0"/>
              <a:t>pathways</a:t>
            </a:r>
            <a:endParaRPr lang="en-US" dirty="0"/>
          </a:p>
        </p:txBody>
      </p:sp>
      <p:sp>
        <p:nvSpPr>
          <p:cNvPr id="8" name="Title 7"/>
          <p:cNvSpPr>
            <a:spLocks noGrp="1"/>
          </p:cNvSpPr>
          <p:nvPr>
            <p:ph type="title"/>
          </p:nvPr>
        </p:nvSpPr>
        <p:spPr/>
        <p:txBody>
          <a:bodyPr/>
          <a:lstStyle/>
          <a:p>
            <a:r>
              <a:rPr lang="en-US" dirty="0"/>
              <a:t>Title II</a:t>
            </a:r>
            <a:br>
              <a:rPr lang="en-US" dirty="0"/>
            </a:br>
            <a:r>
              <a:rPr lang="en-US" dirty="0"/>
              <a:t> </a:t>
            </a:r>
            <a:br>
              <a:rPr lang="en-US" dirty="0"/>
            </a:br>
            <a:r>
              <a:rPr lang="en-US" dirty="0"/>
              <a:t>Adult Education and Family Literacy Act (AEFLA) –</a:t>
            </a:r>
            <a:br>
              <a:rPr lang="en-US" dirty="0"/>
            </a:br>
            <a:r>
              <a:rPr lang="en-US" dirty="0"/>
              <a:t/>
            </a:r>
            <a:br>
              <a:rPr lang="en-US" dirty="0"/>
            </a:br>
            <a:r>
              <a:rPr lang="en-US" dirty="0"/>
              <a:t>Purposes</a:t>
            </a:r>
          </a:p>
        </p:txBody>
      </p:sp>
    </p:spTree>
    <p:extLst>
      <p:ext uri="{BB962C8B-B14F-4D97-AF65-F5344CB8AC3E}">
        <p14:creationId xmlns:p14="http://schemas.microsoft.com/office/powerpoint/2010/main" val="16694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67275" y="265113"/>
            <a:ext cx="6969125" cy="6196072"/>
          </a:xfrm>
        </p:spPr>
        <p:txBody>
          <a:bodyPr>
            <a:normAutofit/>
          </a:bodyPr>
          <a:lstStyle/>
          <a:p>
            <a:pPr marL="0" indent="0">
              <a:lnSpc>
                <a:spcPct val="100000"/>
              </a:lnSpc>
              <a:buNone/>
            </a:pPr>
            <a:r>
              <a:rPr lang="en-US" dirty="0"/>
              <a:t>Assist immigrants and English language learners </a:t>
            </a:r>
          </a:p>
          <a:p>
            <a:pPr>
              <a:lnSpc>
                <a:spcPct val="100000"/>
              </a:lnSpc>
            </a:pPr>
            <a:r>
              <a:rPr lang="en-US" dirty="0"/>
              <a:t>improve reading, writing, math, speaking, and comprehending the English language </a:t>
            </a:r>
          </a:p>
          <a:p>
            <a:pPr>
              <a:lnSpc>
                <a:spcPct val="100000"/>
              </a:lnSpc>
            </a:pPr>
            <a:r>
              <a:rPr lang="en-US" dirty="0"/>
              <a:t>acquire understanding of American government, individual freedom, and responsibilities of citizenship</a:t>
            </a:r>
          </a:p>
        </p:txBody>
      </p:sp>
      <p:sp>
        <p:nvSpPr>
          <p:cNvPr id="3" name="Title 2"/>
          <p:cNvSpPr>
            <a:spLocks noGrp="1"/>
          </p:cNvSpPr>
          <p:nvPr>
            <p:ph type="title"/>
          </p:nvPr>
        </p:nvSpPr>
        <p:spPr/>
        <p:txBody>
          <a:bodyPr/>
          <a:lstStyle/>
          <a:p>
            <a:r>
              <a:rPr lang="en-US" dirty="0"/>
              <a:t>Title II</a:t>
            </a:r>
            <a:br>
              <a:rPr lang="en-US" dirty="0"/>
            </a:br>
            <a:r>
              <a:rPr lang="en-US" dirty="0"/>
              <a:t> </a:t>
            </a:r>
            <a:br>
              <a:rPr lang="en-US" dirty="0"/>
            </a:br>
            <a:r>
              <a:rPr lang="en-US" dirty="0"/>
              <a:t>AEFLA –</a:t>
            </a:r>
            <a:br>
              <a:rPr lang="en-US" dirty="0"/>
            </a:br>
            <a:r>
              <a:rPr lang="en-US" dirty="0"/>
              <a:t/>
            </a:r>
            <a:br>
              <a:rPr lang="en-US" dirty="0"/>
            </a:br>
            <a:r>
              <a:rPr lang="en-US" dirty="0"/>
              <a:t>Purposes (cont.)</a:t>
            </a:r>
          </a:p>
        </p:txBody>
      </p:sp>
    </p:spTree>
    <p:extLst>
      <p:ext uri="{BB962C8B-B14F-4D97-AF65-F5344CB8AC3E}">
        <p14:creationId xmlns:p14="http://schemas.microsoft.com/office/powerpoint/2010/main" val="35828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Who is eligible?</a:t>
            </a:r>
          </a:p>
        </p:txBody>
      </p:sp>
      <p:sp>
        <p:nvSpPr>
          <p:cNvPr id="2" name="Content Placeholder 1"/>
          <p:cNvSpPr>
            <a:spLocks noGrp="1"/>
          </p:cNvSpPr>
          <p:nvPr>
            <p:ph sz="quarter" idx="14"/>
          </p:nvPr>
        </p:nvSpPr>
        <p:spPr>
          <a:xfrm>
            <a:off x="4725824" y="1461331"/>
            <a:ext cx="6359758" cy="5120624"/>
          </a:xfrm>
        </p:spPr>
        <p:txBody>
          <a:bodyPr>
            <a:normAutofit fontScale="70000" lnSpcReduction="20000"/>
          </a:bodyPr>
          <a:lstStyle/>
          <a:p>
            <a:pPr marL="0" indent="0">
              <a:lnSpc>
                <a:spcPct val="120000"/>
              </a:lnSpc>
              <a:buNone/>
            </a:pPr>
            <a:r>
              <a:rPr lang="en-US" dirty="0"/>
              <a:t>An individual who: </a:t>
            </a:r>
          </a:p>
          <a:p>
            <a:pPr>
              <a:lnSpc>
                <a:spcPct val="120000"/>
              </a:lnSpc>
            </a:pPr>
            <a:r>
              <a:rPr lang="en-US" dirty="0"/>
              <a:t>Is 16 years of age and not enrolled or required to be enrolled in secondary school under State law </a:t>
            </a:r>
          </a:p>
          <a:p>
            <a:pPr>
              <a:lnSpc>
                <a:spcPct val="120000"/>
              </a:lnSpc>
            </a:pPr>
            <a:r>
              <a:rPr lang="en-US" dirty="0"/>
              <a:t>Is unable to compute or solve problems, or read, write or speak English at a level necessary to function on the job, in the family, or in society </a:t>
            </a:r>
          </a:p>
          <a:p>
            <a:pPr>
              <a:lnSpc>
                <a:spcPct val="120000"/>
              </a:lnSpc>
            </a:pPr>
            <a:r>
              <a:rPr lang="en-US" dirty="0"/>
              <a:t>Does not have a high school diploma, or </a:t>
            </a:r>
          </a:p>
          <a:p>
            <a:pPr>
              <a:lnSpc>
                <a:spcPct val="120000"/>
              </a:lnSpc>
            </a:pPr>
            <a:r>
              <a:rPr lang="en-US" dirty="0"/>
              <a:t>Is an English language learner</a:t>
            </a:r>
          </a:p>
          <a:p>
            <a:pPr marL="0" indent="0">
              <a:lnSpc>
                <a:spcPct val="120000"/>
              </a:lnSpc>
              <a:buNone/>
            </a:pPr>
            <a:r>
              <a:rPr lang="en-US" dirty="0"/>
              <a:t>GED requires </a:t>
            </a:r>
            <a:r>
              <a:rPr lang="en-US" dirty="0" smtClean="0"/>
              <a:t>parent </a:t>
            </a:r>
            <a:r>
              <a:rPr lang="en-US" dirty="0"/>
              <a:t>and/or guardian permission and withdrawal slip from the last school attended in Alaska</a:t>
            </a:r>
          </a:p>
          <a:p>
            <a:endParaRPr lang="en-US" dirty="0"/>
          </a:p>
        </p:txBody>
      </p:sp>
      <p:pic>
        <p:nvPicPr>
          <p:cNvPr id="4" name="Picture Placeholder 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5806" r="25806"/>
          <a:stretch>
            <a:fillRect/>
          </a:stretch>
        </p:blipFill>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are adult education and literacy activities?</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20847" y="1932317"/>
            <a:ext cx="6599210" cy="4399472"/>
          </a:xfrm>
        </p:spPr>
      </p:pic>
      <p:sp>
        <p:nvSpPr>
          <p:cNvPr id="7" name="Text Placeholder 6"/>
          <p:cNvSpPr>
            <a:spLocks noGrp="1"/>
          </p:cNvSpPr>
          <p:nvPr>
            <p:ph type="body" sz="half" idx="2"/>
          </p:nvPr>
        </p:nvSpPr>
        <p:spPr>
          <a:xfrm>
            <a:off x="1104899" y="1600199"/>
            <a:ext cx="5727221" cy="5102525"/>
          </a:xfrm>
        </p:spPr>
        <p:txBody>
          <a:bodyPr>
            <a:normAutofit fontScale="62500" lnSpcReduction="20000"/>
          </a:bodyPr>
          <a:lstStyle/>
          <a:p>
            <a:pPr>
              <a:lnSpc>
                <a:spcPct val="120000"/>
              </a:lnSpc>
            </a:pPr>
            <a:r>
              <a:rPr lang="en-US" b="1" dirty="0"/>
              <a:t>Required in the State of Alaska</a:t>
            </a:r>
            <a:r>
              <a:rPr lang="en-US" dirty="0"/>
              <a:t>: </a:t>
            </a:r>
          </a:p>
          <a:p>
            <a:pPr marL="457200" indent="-457200">
              <a:lnSpc>
                <a:spcPct val="120000"/>
              </a:lnSpc>
              <a:buFont typeface="Arial" panose="020B0604020202020204" pitchFamily="34" charset="0"/>
              <a:buChar char="•"/>
            </a:pPr>
            <a:r>
              <a:rPr lang="en-US" dirty="0"/>
              <a:t>Adult education </a:t>
            </a:r>
          </a:p>
          <a:p>
            <a:pPr marL="457200" indent="-457200">
              <a:lnSpc>
                <a:spcPct val="120000"/>
              </a:lnSpc>
              <a:buFont typeface="Arial" panose="020B0604020202020204" pitchFamily="34" charset="0"/>
              <a:buChar char="•"/>
            </a:pPr>
            <a:r>
              <a:rPr lang="en-US" dirty="0"/>
              <a:t>Literacy </a:t>
            </a:r>
          </a:p>
          <a:p>
            <a:pPr marL="457200" indent="-457200">
              <a:lnSpc>
                <a:spcPct val="120000"/>
              </a:lnSpc>
              <a:buFont typeface="Arial" panose="020B0604020202020204" pitchFamily="34" charset="0"/>
              <a:buChar char="•"/>
            </a:pPr>
            <a:r>
              <a:rPr lang="en-US" dirty="0"/>
              <a:t>Workplace adult education and literacy activities </a:t>
            </a:r>
          </a:p>
          <a:p>
            <a:pPr marL="457200" indent="-457200">
              <a:lnSpc>
                <a:spcPct val="120000"/>
              </a:lnSpc>
              <a:buFont typeface="Arial" panose="020B0604020202020204" pitchFamily="34" charset="0"/>
              <a:buChar char="•"/>
            </a:pPr>
            <a:r>
              <a:rPr lang="en-US" dirty="0"/>
              <a:t>English language acquisition </a:t>
            </a:r>
          </a:p>
          <a:p>
            <a:pPr>
              <a:lnSpc>
                <a:spcPct val="120000"/>
              </a:lnSpc>
            </a:pPr>
            <a:r>
              <a:rPr lang="en-US" b="1" dirty="0"/>
              <a:t>Optional, but highly recommended</a:t>
            </a:r>
            <a:r>
              <a:rPr lang="en-US" dirty="0"/>
              <a:t>:</a:t>
            </a:r>
          </a:p>
          <a:p>
            <a:pPr marL="457200" indent="-457200">
              <a:lnSpc>
                <a:spcPct val="120000"/>
              </a:lnSpc>
              <a:buFont typeface="Arial" panose="020B0604020202020204" pitchFamily="34" charset="0"/>
              <a:buChar char="•"/>
            </a:pPr>
            <a:r>
              <a:rPr lang="en-US" dirty="0"/>
              <a:t>Family literacy activities </a:t>
            </a:r>
          </a:p>
          <a:p>
            <a:pPr marL="457200" indent="-457200">
              <a:lnSpc>
                <a:spcPct val="120000"/>
              </a:lnSpc>
              <a:buFont typeface="Arial" panose="020B0604020202020204" pitchFamily="34" charset="0"/>
              <a:buChar char="•"/>
            </a:pPr>
            <a:r>
              <a:rPr lang="en-US" dirty="0" smtClean="0"/>
              <a:t>Workforce </a:t>
            </a:r>
            <a:r>
              <a:rPr lang="en-US" dirty="0"/>
              <a:t>preparation activities </a:t>
            </a:r>
          </a:p>
          <a:p>
            <a:pPr marL="457200" indent="-457200">
              <a:lnSpc>
                <a:spcPct val="120000"/>
              </a:lnSpc>
              <a:buFont typeface="Arial" panose="020B0604020202020204" pitchFamily="34" charset="0"/>
              <a:buChar char="•"/>
            </a:pPr>
            <a:r>
              <a:rPr lang="en-US" dirty="0" smtClean="0"/>
              <a:t>Integrated </a:t>
            </a:r>
            <a:r>
              <a:rPr lang="en-US" dirty="0"/>
              <a:t>education and training </a:t>
            </a:r>
            <a:endParaRPr lang="en-US" dirty="0" smtClean="0"/>
          </a:p>
          <a:p>
            <a:pPr>
              <a:lnSpc>
                <a:spcPct val="120000"/>
              </a:lnSpc>
            </a:pPr>
            <a:r>
              <a:rPr lang="en-US" b="1" dirty="0" smtClean="0"/>
              <a:t>Additional grant requirements</a:t>
            </a:r>
            <a:r>
              <a:rPr lang="en-US" dirty="0" smtClean="0"/>
              <a:t>:</a:t>
            </a:r>
            <a:endParaRPr lang="en-US" dirty="0"/>
          </a:p>
          <a:p>
            <a:pPr marL="457200" indent="-457200">
              <a:lnSpc>
                <a:spcPct val="120000"/>
              </a:lnSpc>
              <a:buFont typeface="Arial" panose="020B0604020202020204" pitchFamily="34" charset="0"/>
              <a:buChar char="•"/>
            </a:pPr>
            <a:r>
              <a:rPr lang="en-US" dirty="0" smtClean="0"/>
              <a:t>Integrated </a:t>
            </a:r>
            <a:r>
              <a:rPr lang="en-US" dirty="0"/>
              <a:t>English literacy and civics education </a:t>
            </a:r>
          </a:p>
          <a:p>
            <a:pPr marL="457200" indent="-457200">
              <a:lnSpc>
                <a:spcPct val="120000"/>
              </a:lnSpc>
              <a:buFont typeface="Arial" panose="020B0604020202020204" pitchFamily="34" charset="0"/>
              <a:buChar char="•"/>
            </a:pPr>
            <a:endParaRPr lang="en-US" dirty="0"/>
          </a:p>
        </p:txBody>
      </p:sp>
    </p:spTree>
    <p:extLst>
      <p:ext uri="{BB962C8B-B14F-4D97-AF65-F5344CB8AC3E}">
        <p14:creationId xmlns:p14="http://schemas.microsoft.com/office/powerpoint/2010/main" val="35610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2971805"/>
            <a:ext cx="10071099" cy="2402451"/>
          </a:xfrm>
        </p:spPr>
        <p:txBody>
          <a:bodyPr>
            <a:normAutofit/>
          </a:bodyPr>
          <a:lstStyle/>
          <a:p>
            <a:pPr algn="ctr"/>
            <a:r>
              <a:rPr lang="en-US" sz="6000" dirty="0"/>
              <a:t>Required Activities</a:t>
            </a:r>
          </a:p>
        </p:txBody>
      </p:sp>
    </p:spTree>
    <p:extLst>
      <p:ext uri="{BB962C8B-B14F-4D97-AF65-F5344CB8AC3E}">
        <p14:creationId xmlns:p14="http://schemas.microsoft.com/office/powerpoint/2010/main" val="32511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67275" y="265113"/>
            <a:ext cx="6969125" cy="6290962"/>
          </a:xfrm>
        </p:spPr>
        <p:txBody>
          <a:bodyPr>
            <a:normAutofit/>
          </a:bodyPr>
          <a:lstStyle/>
          <a:p>
            <a:pPr marL="0" indent="0">
              <a:lnSpc>
                <a:spcPct val="100000"/>
              </a:lnSpc>
              <a:buNone/>
            </a:pPr>
            <a:r>
              <a:rPr lang="en-US" dirty="0"/>
              <a:t>Academic instruction and education below the postsecondary level that increase an individual’s ability to:</a:t>
            </a:r>
          </a:p>
          <a:p>
            <a:pPr>
              <a:lnSpc>
                <a:spcPct val="100000"/>
              </a:lnSpc>
            </a:pPr>
            <a:r>
              <a:rPr lang="en-US" dirty="0"/>
              <a:t>Read, write, and speak in English and perform mathematics or other activities necessary for the attainment of a secondary school diploma or its recognized </a:t>
            </a:r>
            <a:r>
              <a:rPr lang="en-US" dirty="0" smtClean="0"/>
              <a:t>equivalent </a:t>
            </a:r>
            <a:endParaRPr lang="en-US" dirty="0"/>
          </a:p>
          <a:p>
            <a:pPr>
              <a:lnSpc>
                <a:spcPct val="100000"/>
              </a:lnSpc>
            </a:pPr>
            <a:r>
              <a:rPr lang="en-US" dirty="0"/>
              <a:t>Transition to postsecondary education and training; and </a:t>
            </a:r>
          </a:p>
          <a:p>
            <a:pPr>
              <a:lnSpc>
                <a:spcPct val="100000"/>
              </a:lnSpc>
            </a:pPr>
            <a:r>
              <a:rPr lang="en-US" dirty="0"/>
              <a:t>Obtain employment</a:t>
            </a:r>
          </a:p>
          <a:p>
            <a:endParaRPr lang="en-US" dirty="0"/>
          </a:p>
        </p:txBody>
      </p:sp>
      <p:sp>
        <p:nvSpPr>
          <p:cNvPr id="3" name="Title 2"/>
          <p:cNvSpPr>
            <a:spLocks noGrp="1"/>
          </p:cNvSpPr>
          <p:nvPr>
            <p:ph type="title"/>
          </p:nvPr>
        </p:nvSpPr>
        <p:spPr/>
        <p:txBody>
          <a:bodyPr>
            <a:normAutofit/>
          </a:bodyPr>
          <a:lstStyle/>
          <a:p>
            <a:r>
              <a:rPr lang="en-US" sz="6600" dirty="0"/>
              <a:t>Adult Education</a:t>
            </a:r>
          </a:p>
        </p:txBody>
      </p:sp>
    </p:spTree>
    <p:extLst>
      <p:ext uri="{BB962C8B-B14F-4D97-AF65-F5344CB8AC3E}">
        <p14:creationId xmlns:p14="http://schemas.microsoft.com/office/powerpoint/2010/main" val="24265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1.png"/></Relationships>
</file>

<file path=ppt/webextensions/webextension1.xml><?xml version="1.0" encoding="utf-8"?>
<we:webextension xmlns:we="http://schemas.microsoft.com/office/webextensions/webextension/2010/11" id="{6C715B0B-B045-4CE4-AC6B-C7A87705D7E5}">
  <we:reference id="wa104218071" version="1.0.0.0" store="en-US" storeType="OMEX"/>
  <we:alternateReferences>
    <we:reference id="wa104218071" version="1.0.0.0" store="wa104218071" storeType="OMEX"/>
  </we:alternateReferences>
  <we:properties>
    <we:property name="countdown" value="300"/>
    <we:property name="autostart" value="false"/>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C67E827A-2140-4313-8800-CAB841BE5EF3}">
  <we:reference id="wa104218071" version="1.0.0.0" store="en-US" storeType="OMEX"/>
  <we:alternateReferences>
    <we:reference id="wa104218071" version="1.0.0.0" store="wa104218071" storeType="OMEX"/>
  </we:alternateReferences>
  <we:properties>
    <we:property name="countdown" value="300"/>
    <we:property name="autostart" value="false"/>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966B525F-377C-463E-9FED-41409A22A409}">
  <we:reference id="wa104218071" version="1.0.0.0" store="en-US" storeType="OMEX"/>
  <we:alternateReferences>
    <we:reference id="wa104218071" version="1.0.0.0" store="wa104218071" storeType="OMEX"/>
  </we:alternateReferences>
  <we:properties>
    <we:property name="countdown" value="300"/>
    <we:property name="autostart" value="false"/>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purl.org/dc/term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677</TotalTime>
  <Words>1612</Words>
  <Application>Microsoft Office PowerPoint</Application>
  <PresentationFormat>Widescreen</PresentationFormat>
  <Paragraphs>142</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Euphemia</vt:lpstr>
      <vt:lpstr>Plantagenet Cherokee</vt:lpstr>
      <vt:lpstr>Wingdings</vt:lpstr>
      <vt:lpstr>Academic Literature 16x9</vt:lpstr>
      <vt:lpstr>Understanding the Basics of Running an AEFLA Grant</vt:lpstr>
      <vt:lpstr>WIOA Background</vt:lpstr>
      <vt:lpstr>WIOA Administration</vt:lpstr>
      <vt:lpstr>Title II   Adult Education and Family Literacy Act (AEFLA) –  Purposes</vt:lpstr>
      <vt:lpstr>Title II   AEFLA –  Purposes (cont.)</vt:lpstr>
      <vt:lpstr>Who is eligible?</vt:lpstr>
      <vt:lpstr>What are adult education and literacy activities?</vt:lpstr>
      <vt:lpstr>Required Activities</vt:lpstr>
      <vt:lpstr>Adult Education</vt:lpstr>
      <vt:lpstr>Literacy</vt:lpstr>
      <vt:lpstr>Workforce Preparation</vt:lpstr>
      <vt:lpstr>English Language Acquisition</vt:lpstr>
      <vt:lpstr>1. How does your program meet the requirement of an English language acquisition program?  2. How does it lead to attainment of a GED?  3. How does your program transition ELL students to postsecondary education and training or employment?</vt:lpstr>
      <vt:lpstr>Optional, but Highly Recommended Activities</vt:lpstr>
      <vt:lpstr>Family Literacy </vt:lpstr>
      <vt:lpstr>Workplace Adult Education and Literacy</vt:lpstr>
      <vt:lpstr>Integrated Education and Training (IET)</vt:lpstr>
      <vt:lpstr>What are the required components of an integrated education and training program funded under title II?  How would your program providing IET under title II and meet the requirement that the three components be integrated?</vt:lpstr>
      <vt:lpstr>Additional grant requirements</vt:lpstr>
      <vt:lpstr>Integrated English Literacy and Civics Education (IELCE)</vt:lpstr>
      <vt:lpstr>Integrated English Literacy and Civics Education Program (IELCE) (Section 243)</vt:lpstr>
      <vt:lpstr>ELCE Program Requirements</vt:lpstr>
      <vt:lpstr>Adult Education in Corrections</vt:lpstr>
      <vt:lpstr>WIOA’s 13 considerations</vt:lpstr>
      <vt:lpstr>Partnership with the Alaska Job Center Network</vt:lpstr>
      <vt:lpstr>Access Requirements</vt:lpstr>
      <vt:lpstr>Enter into Agreement – Statewide MOU</vt:lpstr>
      <vt:lpstr>Monitoring</vt:lpstr>
      <vt:lpstr>Desk Monitoring  On-Site Monitoring</vt:lpstr>
      <vt:lpstr>Monitoring – Onsite or Desk</vt:lpstr>
      <vt:lpstr>Financial Monitoring </vt:lpstr>
      <vt:lpstr>PowerPoint Presentation</vt:lpstr>
    </vt:vector>
  </TitlesOfParts>
  <Company>State of Alaska -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Swearingin, Windy M (DOL)</dc:creator>
  <cp:lastModifiedBy>Swearingin, Windy M (DOL)</cp:lastModifiedBy>
  <cp:revision>29</cp:revision>
  <dcterms:created xsi:type="dcterms:W3CDTF">2020-02-25T18:24:47Z</dcterms:created>
  <dcterms:modified xsi:type="dcterms:W3CDTF">2020-02-27T22:00:34Z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