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8"/>
  </p:notesMasterIdLst>
  <p:handoutMasterIdLst>
    <p:handoutMasterId r:id="rId49"/>
  </p:handoutMasterIdLst>
  <p:sldIdLst>
    <p:sldId id="309" r:id="rId7"/>
    <p:sldId id="280" r:id="rId8"/>
    <p:sldId id="319" r:id="rId9"/>
    <p:sldId id="306" r:id="rId10"/>
    <p:sldId id="290" r:id="rId11"/>
    <p:sldId id="295" r:id="rId12"/>
    <p:sldId id="320" r:id="rId13"/>
    <p:sldId id="312" r:id="rId14"/>
    <p:sldId id="311" r:id="rId15"/>
    <p:sldId id="315" r:id="rId16"/>
    <p:sldId id="316" r:id="rId17"/>
    <p:sldId id="304" r:id="rId18"/>
    <p:sldId id="303" r:id="rId19"/>
    <p:sldId id="357" r:id="rId20"/>
    <p:sldId id="322" r:id="rId21"/>
    <p:sldId id="328" r:id="rId22"/>
    <p:sldId id="326" r:id="rId23"/>
    <p:sldId id="358" r:id="rId24"/>
    <p:sldId id="323" r:id="rId25"/>
    <p:sldId id="324" r:id="rId26"/>
    <p:sldId id="325" r:id="rId27"/>
    <p:sldId id="327" r:id="rId28"/>
    <p:sldId id="329" r:id="rId29"/>
    <p:sldId id="330" r:id="rId30"/>
    <p:sldId id="332" r:id="rId31"/>
    <p:sldId id="333" r:id="rId32"/>
    <p:sldId id="334" r:id="rId33"/>
    <p:sldId id="335" r:id="rId34"/>
    <p:sldId id="256" r:id="rId35"/>
    <p:sldId id="259" r:id="rId36"/>
    <p:sldId id="359" r:id="rId37"/>
    <p:sldId id="360" r:id="rId38"/>
    <p:sldId id="361" r:id="rId39"/>
    <p:sldId id="362" r:id="rId40"/>
    <p:sldId id="363" r:id="rId41"/>
    <p:sldId id="364" r:id="rId42"/>
    <p:sldId id="365" r:id="rId43"/>
    <p:sldId id="366" r:id="rId44"/>
    <p:sldId id="269" r:id="rId45"/>
    <p:sldId id="257" r:id="rId46"/>
    <p:sldId id="367" r:id="rId47"/>
  </p:sldIdLst>
  <p:sldSz cx="9144000" cy="6858000" type="screen4x3"/>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681"/>
    <a:srgbClr val="8C9FC6"/>
    <a:srgbClr val="B52F33"/>
    <a:srgbClr val="3276C8"/>
    <a:srgbClr val="748BBA"/>
    <a:srgbClr val="415966"/>
    <a:srgbClr val="4BB4E8"/>
    <a:srgbClr val="63BFA5"/>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92" autoAdjust="0"/>
    <p:restoredTop sz="93817" autoAdjust="0"/>
  </p:normalViewPr>
  <p:slideViewPr>
    <p:cSldViewPr>
      <p:cViewPr varScale="1">
        <p:scale>
          <a:sx n="77" d="100"/>
          <a:sy n="77" d="100"/>
        </p:scale>
        <p:origin x="1584"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0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AE5D9-9F3B-4038-8DCD-5ED9A9FF20CE}" type="doc">
      <dgm:prSet loTypeId="urn:microsoft.com/office/officeart/2005/8/layout/cycle4" loCatId="cycle" qsTypeId="urn:microsoft.com/office/officeart/2005/8/quickstyle/3d2" qsCatId="3D" csTypeId="urn:microsoft.com/office/officeart/2005/8/colors/colorful1" csCatId="colorful" phldr="1"/>
      <dgm:spPr/>
      <dgm:t>
        <a:bodyPr/>
        <a:lstStyle/>
        <a:p>
          <a:endParaRPr lang="en-US"/>
        </a:p>
      </dgm:t>
    </dgm:pt>
    <dgm:pt modelId="{DB54E0D7-D14E-4A4F-B734-FEBBCE00C948}">
      <dgm:prSet phldrT="[Text]"/>
      <dgm:spPr/>
      <dgm:t>
        <a:bodyPr/>
        <a:lstStyle/>
        <a:p>
          <a:r>
            <a:rPr lang="en-US" dirty="0"/>
            <a:t>Industry Credentials</a:t>
          </a:r>
        </a:p>
      </dgm:t>
    </dgm:pt>
    <dgm:pt modelId="{91B808BE-25F4-493F-9AE8-5834A0E54135}" type="parTrans" cxnId="{8200BDA7-3B22-4A73-A3DC-59D04B975561}">
      <dgm:prSet/>
      <dgm:spPr/>
      <dgm:t>
        <a:bodyPr/>
        <a:lstStyle/>
        <a:p>
          <a:endParaRPr lang="en-US"/>
        </a:p>
      </dgm:t>
    </dgm:pt>
    <dgm:pt modelId="{4D5AEDA8-1A0E-440B-84A7-0E6F6E423B1E}" type="sibTrans" cxnId="{8200BDA7-3B22-4A73-A3DC-59D04B975561}">
      <dgm:prSet/>
      <dgm:spPr/>
      <dgm:t>
        <a:bodyPr/>
        <a:lstStyle/>
        <a:p>
          <a:endParaRPr lang="en-US"/>
        </a:p>
      </dgm:t>
    </dgm:pt>
    <dgm:pt modelId="{4F9007A2-D1FC-4B73-92FF-AC6B3622BA28}">
      <dgm:prSet phldrT="[Text]"/>
      <dgm:spPr/>
      <dgm:t>
        <a:bodyPr/>
        <a:lstStyle/>
        <a:p>
          <a:r>
            <a:rPr lang="en-US" dirty="0"/>
            <a:t>BLS/CPR</a:t>
          </a:r>
        </a:p>
      </dgm:t>
    </dgm:pt>
    <dgm:pt modelId="{6A4504AE-D3F9-4281-80AA-BE5CBE125E28}" type="parTrans" cxnId="{EDB9D061-DAF0-46AC-9C92-CAA6B9769004}">
      <dgm:prSet/>
      <dgm:spPr/>
      <dgm:t>
        <a:bodyPr/>
        <a:lstStyle/>
        <a:p>
          <a:endParaRPr lang="en-US"/>
        </a:p>
      </dgm:t>
    </dgm:pt>
    <dgm:pt modelId="{EA3C7304-17D5-4757-94C3-4A2909FD9B8F}" type="sibTrans" cxnId="{EDB9D061-DAF0-46AC-9C92-CAA6B9769004}">
      <dgm:prSet/>
      <dgm:spPr/>
      <dgm:t>
        <a:bodyPr/>
        <a:lstStyle/>
        <a:p>
          <a:endParaRPr lang="en-US"/>
        </a:p>
      </dgm:t>
    </dgm:pt>
    <dgm:pt modelId="{47E7D944-4976-4C9C-AE81-9BC01BBB2D7F}">
      <dgm:prSet phldrT="[Text]"/>
      <dgm:spPr/>
      <dgm:t>
        <a:bodyPr/>
        <a:lstStyle/>
        <a:p>
          <a:r>
            <a:rPr lang="en-US" dirty="0"/>
            <a:t>Basic Knowledge</a:t>
          </a:r>
        </a:p>
      </dgm:t>
    </dgm:pt>
    <dgm:pt modelId="{63DC3288-13CA-4881-90D7-694E772867C3}" type="parTrans" cxnId="{623ACEC3-3A7E-489D-B923-68D2F70AE07E}">
      <dgm:prSet/>
      <dgm:spPr/>
      <dgm:t>
        <a:bodyPr/>
        <a:lstStyle/>
        <a:p>
          <a:endParaRPr lang="en-US"/>
        </a:p>
      </dgm:t>
    </dgm:pt>
    <dgm:pt modelId="{8C34B262-DFF9-4D24-BE27-7E0514324FD2}" type="sibTrans" cxnId="{623ACEC3-3A7E-489D-B923-68D2F70AE07E}">
      <dgm:prSet/>
      <dgm:spPr/>
      <dgm:t>
        <a:bodyPr/>
        <a:lstStyle/>
        <a:p>
          <a:endParaRPr lang="en-US"/>
        </a:p>
      </dgm:t>
    </dgm:pt>
    <dgm:pt modelId="{20807EE5-49A3-4AFF-948C-6099748E0F82}">
      <dgm:prSet phldrT="[Text]"/>
      <dgm:spPr/>
      <dgm:t>
        <a:bodyPr/>
        <a:lstStyle/>
        <a:p>
          <a:r>
            <a:rPr lang="en-US" dirty="0"/>
            <a:t>HIPAA</a:t>
          </a:r>
        </a:p>
      </dgm:t>
    </dgm:pt>
    <dgm:pt modelId="{436705C2-45A7-4F5E-8D20-C8A6FFB3639A}" type="parTrans" cxnId="{EAC459AD-58DD-44A4-AC76-7C10BCE24F8E}">
      <dgm:prSet/>
      <dgm:spPr/>
      <dgm:t>
        <a:bodyPr/>
        <a:lstStyle/>
        <a:p>
          <a:endParaRPr lang="en-US"/>
        </a:p>
      </dgm:t>
    </dgm:pt>
    <dgm:pt modelId="{26555B20-0F0B-4FA3-9AFF-F9A698194E1F}" type="sibTrans" cxnId="{EAC459AD-58DD-44A4-AC76-7C10BCE24F8E}">
      <dgm:prSet/>
      <dgm:spPr/>
      <dgm:t>
        <a:bodyPr/>
        <a:lstStyle/>
        <a:p>
          <a:endParaRPr lang="en-US"/>
        </a:p>
      </dgm:t>
    </dgm:pt>
    <dgm:pt modelId="{B483F0CB-D04B-4EA2-8A71-31E643DAD2E8}">
      <dgm:prSet phldrT="[Text]"/>
      <dgm:spPr/>
      <dgm:t>
        <a:bodyPr/>
        <a:lstStyle/>
        <a:p>
          <a:r>
            <a:rPr lang="en-US" dirty="0"/>
            <a:t>Soft Skills</a:t>
          </a:r>
        </a:p>
      </dgm:t>
    </dgm:pt>
    <dgm:pt modelId="{E9D564CA-73FF-4F58-BBCE-686125A8C001}" type="parTrans" cxnId="{60A0AAF1-1E47-49F5-BDEA-179EB737BCF4}">
      <dgm:prSet/>
      <dgm:spPr/>
      <dgm:t>
        <a:bodyPr/>
        <a:lstStyle/>
        <a:p>
          <a:endParaRPr lang="en-US"/>
        </a:p>
      </dgm:t>
    </dgm:pt>
    <dgm:pt modelId="{4B76E20E-09BB-4EFF-9FF6-0FA4E71A599E}" type="sibTrans" cxnId="{60A0AAF1-1E47-49F5-BDEA-179EB737BCF4}">
      <dgm:prSet/>
      <dgm:spPr/>
      <dgm:t>
        <a:bodyPr/>
        <a:lstStyle/>
        <a:p>
          <a:endParaRPr lang="en-US"/>
        </a:p>
      </dgm:t>
    </dgm:pt>
    <dgm:pt modelId="{D1FD36BC-50D0-47D3-B009-ABCA154987FE}">
      <dgm:prSet phldrT="[Text]"/>
      <dgm:spPr/>
      <dgm:t>
        <a:bodyPr/>
        <a:lstStyle/>
        <a:p>
          <a:r>
            <a:rPr lang="en-US" dirty="0"/>
            <a:t>Work Ethic and Performance</a:t>
          </a:r>
        </a:p>
      </dgm:t>
    </dgm:pt>
    <dgm:pt modelId="{7F308625-1F4A-4E12-B859-3F2822652A55}" type="parTrans" cxnId="{00D7B8F5-5C68-4DC4-B527-48952E7DA09F}">
      <dgm:prSet/>
      <dgm:spPr/>
      <dgm:t>
        <a:bodyPr/>
        <a:lstStyle/>
        <a:p>
          <a:endParaRPr lang="en-US"/>
        </a:p>
      </dgm:t>
    </dgm:pt>
    <dgm:pt modelId="{E85CDB07-7A1E-4F29-B647-77224D6FA558}" type="sibTrans" cxnId="{00D7B8F5-5C68-4DC4-B527-48952E7DA09F}">
      <dgm:prSet/>
      <dgm:spPr/>
      <dgm:t>
        <a:bodyPr/>
        <a:lstStyle/>
        <a:p>
          <a:endParaRPr lang="en-US"/>
        </a:p>
      </dgm:t>
    </dgm:pt>
    <dgm:pt modelId="{510194CD-A7F6-4876-B0E3-43BCF0D6AA8B}">
      <dgm:prSet phldrT="[Text]"/>
      <dgm:spPr/>
      <dgm:t>
        <a:bodyPr/>
        <a:lstStyle/>
        <a:p>
          <a:r>
            <a:rPr lang="en-US" dirty="0"/>
            <a:t>Work Readiness</a:t>
          </a:r>
        </a:p>
      </dgm:t>
    </dgm:pt>
    <dgm:pt modelId="{34C75FB9-2AB2-4DC9-B545-A1BFC7C54B8C}" type="parTrans" cxnId="{ED660C40-2DDE-47D6-A92C-6855212E6DD5}">
      <dgm:prSet/>
      <dgm:spPr/>
      <dgm:t>
        <a:bodyPr/>
        <a:lstStyle/>
        <a:p>
          <a:endParaRPr lang="en-US"/>
        </a:p>
      </dgm:t>
    </dgm:pt>
    <dgm:pt modelId="{F2595826-6142-4E55-A196-DC2E541B4AC1}" type="sibTrans" cxnId="{ED660C40-2DDE-47D6-A92C-6855212E6DD5}">
      <dgm:prSet/>
      <dgm:spPr/>
      <dgm:t>
        <a:bodyPr/>
        <a:lstStyle/>
        <a:p>
          <a:endParaRPr lang="en-US"/>
        </a:p>
      </dgm:t>
    </dgm:pt>
    <dgm:pt modelId="{6CE55F17-1FB3-458D-8404-051677E22ECA}">
      <dgm:prSet phldrT="[Text]"/>
      <dgm:spPr/>
      <dgm:t>
        <a:bodyPr/>
        <a:lstStyle/>
        <a:p>
          <a:r>
            <a:rPr lang="en-US" dirty="0"/>
            <a:t>Resumes</a:t>
          </a:r>
        </a:p>
      </dgm:t>
    </dgm:pt>
    <dgm:pt modelId="{11EBC26D-CE52-47B3-B6F7-AC2E4536FB24}" type="parTrans" cxnId="{F8FD8CC5-8BF9-4762-86F8-3B2BF452E843}">
      <dgm:prSet/>
      <dgm:spPr/>
      <dgm:t>
        <a:bodyPr/>
        <a:lstStyle/>
        <a:p>
          <a:endParaRPr lang="en-US"/>
        </a:p>
      </dgm:t>
    </dgm:pt>
    <dgm:pt modelId="{A65E63E3-5473-49CB-A59C-842C3D3D07DE}" type="sibTrans" cxnId="{F8FD8CC5-8BF9-4762-86F8-3B2BF452E843}">
      <dgm:prSet/>
      <dgm:spPr/>
      <dgm:t>
        <a:bodyPr/>
        <a:lstStyle/>
        <a:p>
          <a:endParaRPr lang="en-US"/>
        </a:p>
      </dgm:t>
    </dgm:pt>
    <dgm:pt modelId="{DDABDCBC-7032-478D-8D8E-EB63A99D0C17}">
      <dgm:prSet phldrT="[Text]"/>
      <dgm:spPr/>
      <dgm:t>
        <a:bodyPr/>
        <a:lstStyle/>
        <a:p>
          <a:r>
            <a:rPr lang="en-US" dirty="0"/>
            <a:t>First Aid</a:t>
          </a:r>
        </a:p>
      </dgm:t>
    </dgm:pt>
    <dgm:pt modelId="{A7B962ED-1A8A-419A-AAB8-99050F8D9BED}" type="parTrans" cxnId="{0A1BD699-A766-47CC-86EF-57DE6B2A1D0F}">
      <dgm:prSet/>
      <dgm:spPr/>
      <dgm:t>
        <a:bodyPr/>
        <a:lstStyle/>
        <a:p>
          <a:endParaRPr lang="en-US"/>
        </a:p>
      </dgm:t>
    </dgm:pt>
    <dgm:pt modelId="{88C7616A-F5AB-465D-8041-64E4F1314CB4}" type="sibTrans" cxnId="{0A1BD699-A766-47CC-86EF-57DE6B2A1D0F}">
      <dgm:prSet/>
      <dgm:spPr/>
      <dgm:t>
        <a:bodyPr/>
        <a:lstStyle/>
        <a:p>
          <a:endParaRPr lang="en-US"/>
        </a:p>
      </dgm:t>
    </dgm:pt>
    <dgm:pt modelId="{887132E0-DA1C-4DBC-92EA-0B79DE038205}">
      <dgm:prSet phldrT="[Text]"/>
      <dgm:spPr/>
      <dgm:t>
        <a:bodyPr/>
        <a:lstStyle/>
        <a:p>
          <a:r>
            <a:rPr lang="en-US" dirty="0"/>
            <a:t>Mental Health First Aid</a:t>
          </a:r>
        </a:p>
      </dgm:t>
    </dgm:pt>
    <dgm:pt modelId="{3290B08F-ED39-4C72-8047-C6412CD4E711}" type="parTrans" cxnId="{AFD6126F-0EA4-4FE7-B414-6F8F8F0AA321}">
      <dgm:prSet/>
      <dgm:spPr/>
      <dgm:t>
        <a:bodyPr/>
        <a:lstStyle/>
        <a:p>
          <a:endParaRPr lang="en-US"/>
        </a:p>
      </dgm:t>
    </dgm:pt>
    <dgm:pt modelId="{BDB626E7-2047-401C-88DB-77A02D54462C}" type="sibTrans" cxnId="{AFD6126F-0EA4-4FE7-B414-6F8F8F0AA321}">
      <dgm:prSet/>
      <dgm:spPr/>
      <dgm:t>
        <a:bodyPr/>
        <a:lstStyle/>
        <a:p>
          <a:endParaRPr lang="en-US"/>
        </a:p>
      </dgm:t>
    </dgm:pt>
    <dgm:pt modelId="{A8E69512-6F11-4E5D-AD8E-C3A720B10FDD}">
      <dgm:prSet phldrT="[Text]"/>
      <dgm:spPr/>
      <dgm:t>
        <a:bodyPr/>
        <a:lstStyle/>
        <a:p>
          <a:r>
            <a:rPr lang="en-US" dirty="0"/>
            <a:t>Blood Borne Pathogens</a:t>
          </a:r>
        </a:p>
      </dgm:t>
    </dgm:pt>
    <dgm:pt modelId="{00E603EB-CAA9-49D4-A995-3BC3326822CF}" type="parTrans" cxnId="{F9A5946E-2E42-4537-A4C3-69C2CAB1B91B}">
      <dgm:prSet/>
      <dgm:spPr/>
      <dgm:t>
        <a:bodyPr/>
        <a:lstStyle/>
        <a:p>
          <a:endParaRPr lang="en-US"/>
        </a:p>
      </dgm:t>
    </dgm:pt>
    <dgm:pt modelId="{336C2C30-8FE8-495A-8EB8-6840E8790AE1}" type="sibTrans" cxnId="{F9A5946E-2E42-4537-A4C3-69C2CAB1B91B}">
      <dgm:prSet/>
      <dgm:spPr/>
      <dgm:t>
        <a:bodyPr/>
        <a:lstStyle/>
        <a:p>
          <a:endParaRPr lang="en-US"/>
        </a:p>
      </dgm:t>
    </dgm:pt>
    <dgm:pt modelId="{D95C0E3E-68B3-49B0-9AF0-B19BC921E171}">
      <dgm:prSet phldrT="[Text]"/>
      <dgm:spPr/>
      <dgm:t>
        <a:bodyPr/>
        <a:lstStyle/>
        <a:p>
          <a:r>
            <a:rPr lang="en-US" dirty="0"/>
            <a:t>The </a:t>
          </a:r>
          <a:r>
            <a:rPr lang="en-US" dirty="0" err="1"/>
            <a:t>Mandt</a:t>
          </a:r>
          <a:r>
            <a:rPr lang="en-US" dirty="0"/>
            <a:t> ® System</a:t>
          </a:r>
        </a:p>
      </dgm:t>
    </dgm:pt>
    <dgm:pt modelId="{B8AF9951-9005-4F80-8972-C3AE2D715EDC}" type="parTrans" cxnId="{E5C7EACB-8CD8-4BBC-8B77-A0F8CD652401}">
      <dgm:prSet/>
      <dgm:spPr/>
      <dgm:t>
        <a:bodyPr/>
        <a:lstStyle/>
        <a:p>
          <a:endParaRPr lang="en-US"/>
        </a:p>
      </dgm:t>
    </dgm:pt>
    <dgm:pt modelId="{24808DFF-28D1-4A53-8114-7302328AC76C}" type="sibTrans" cxnId="{E5C7EACB-8CD8-4BBC-8B77-A0F8CD652401}">
      <dgm:prSet/>
      <dgm:spPr/>
      <dgm:t>
        <a:bodyPr/>
        <a:lstStyle/>
        <a:p>
          <a:endParaRPr lang="en-US"/>
        </a:p>
      </dgm:t>
    </dgm:pt>
    <dgm:pt modelId="{163ED82B-357E-458B-A877-A9D57C4F4602}">
      <dgm:prSet phldrT="[Text]"/>
      <dgm:spPr/>
      <dgm:t>
        <a:bodyPr/>
        <a:lstStyle/>
        <a:p>
          <a:r>
            <a:rPr lang="en-US" dirty="0"/>
            <a:t>Medical Terminology</a:t>
          </a:r>
        </a:p>
      </dgm:t>
    </dgm:pt>
    <dgm:pt modelId="{50B3D5B2-CA7E-4371-9E92-CF129F500B1F}" type="parTrans" cxnId="{5C277EC8-DA29-45B2-AFC8-21147E07DF62}">
      <dgm:prSet/>
      <dgm:spPr/>
      <dgm:t>
        <a:bodyPr/>
        <a:lstStyle/>
        <a:p>
          <a:endParaRPr lang="en-US"/>
        </a:p>
      </dgm:t>
    </dgm:pt>
    <dgm:pt modelId="{7AB8F7DA-8054-4B91-AA79-6E1B777D14D7}" type="sibTrans" cxnId="{5C277EC8-DA29-45B2-AFC8-21147E07DF62}">
      <dgm:prSet/>
      <dgm:spPr/>
      <dgm:t>
        <a:bodyPr/>
        <a:lstStyle/>
        <a:p>
          <a:endParaRPr lang="en-US"/>
        </a:p>
      </dgm:t>
    </dgm:pt>
    <dgm:pt modelId="{B6ED167B-2515-4A8A-B107-5749899228FB}">
      <dgm:prSet phldrT="[Text]"/>
      <dgm:spPr/>
      <dgm:t>
        <a:bodyPr/>
        <a:lstStyle/>
        <a:p>
          <a:r>
            <a:rPr lang="en-US" dirty="0"/>
            <a:t>Medical Communication</a:t>
          </a:r>
        </a:p>
      </dgm:t>
    </dgm:pt>
    <dgm:pt modelId="{A8ABFC9E-0378-4143-A44A-E9144CC2E54E}" type="parTrans" cxnId="{FD20105C-B77B-40BD-A899-C45D7C974045}">
      <dgm:prSet/>
      <dgm:spPr/>
      <dgm:t>
        <a:bodyPr/>
        <a:lstStyle/>
        <a:p>
          <a:endParaRPr lang="en-US"/>
        </a:p>
      </dgm:t>
    </dgm:pt>
    <dgm:pt modelId="{E998D43B-0AC8-436C-8AA8-60C684C5B5F9}" type="sibTrans" cxnId="{FD20105C-B77B-40BD-A899-C45D7C974045}">
      <dgm:prSet/>
      <dgm:spPr/>
      <dgm:t>
        <a:bodyPr/>
        <a:lstStyle/>
        <a:p>
          <a:endParaRPr lang="en-US"/>
        </a:p>
      </dgm:t>
    </dgm:pt>
    <dgm:pt modelId="{9B3DCAAA-1BF5-4E3E-AADF-62C5703336BA}">
      <dgm:prSet phldrT="[Text]"/>
      <dgm:spPr/>
      <dgm:t>
        <a:bodyPr/>
        <a:lstStyle/>
        <a:p>
          <a:r>
            <a:rPr lang="en-US" dirty="0"/>
            <a:t>Interviewing Skills</a:t>
          </a:r>
        </a:p>
      </dgm:t>
    </dgm:pt>
    <dgm:pt modelId="{96D58C25-3BF7-49B8-BF20-2CB7E558C9BC}" type="parTrans" cxnId="{40660F48-00A7-4A05-BC81-2DB97D4A22DD}">
      <dgm:prSet/>
      <dgm:spPr/>
      <dgm:t>
        <a:bodyPr/>
        <a:lstStyle/>
        <a:p>
          <a:endParaRPr lang="en-US"/>
        </a:p>
      </dgm:t>
    </dgm:pt>
    <dgm:pt modelId="{F15E0655-E992-4CAF-8DE7-08B5FCCA979A}" type="sibTrans" cxnId="{40660F48-00A7-4A05-BC81-2DB97D4A22DD}">
      <dgm:prSet/>
      <dgm:spPr/>
      <dgm:t>
        <a:bodyPr/>
        <a:lstStyle/>
        <a:p>
          <a:endParaRPr lang="en-US"/>
        </a:p>
      </dgm:t>
    </dgm:pt>
    <dgm:pt modelId="{F5DFEAA9-6575-46DB-82F0-70AD4CE3B3C7}">
      <dgm:prSet phldrT="[Text]"/>
      <dgm:spPr/>
      <dgm:t>
        <a:bodyPr/>
        <a:lstStyle/>
        <a:p>
          <a:r>
            <a:rPr lang="en-US" dirty="0"/>
            <a:t>Job </a:t>
          </a:r>
          <a:r>
            <a:rPr lang="en-US" dirty="0" err="1"/>
            <a:t>ShadowingPracticum</a:t>
          </a:r>
          <a:r>
            <a:rPr lang="en-US" dirty="0"/>
            <a:t> Experience</a:t>
          </a:r>
        </a:p>
      </dgm:t>
    </dgm:pt>
    <dgm:pt modelId="{906B2F29-EC68-4CFB-B229-9EC85D1BDC7D}" type="parTrans" cxnId="{885F1E12-B7C0-4BCE-A37D-731B471E3579}">
      <dgm:prSet/>
      <dgm:spPr/>
      <dgm:t>
        <a:bodyPr/>
        <a:lstStyle/>
        <a:p>
          <a:endParaRPr lang="en-US"/>
        </a:p>
      </dgm:t>
    </dgm:pt>
    <dgm:pt modelId="{9DD50F84-7F92-4A88-9428-91156318A267}" type="sibTrans" cxnId="{885F1E12-B7C0-4BCE-A37D-731B471E3579}">
      <dgm:prSet/>
      <dgm:spPr/>
      <dgm:t>
        <a:bodyPr/>
        <a:lstStyle/>
        <a:p>
          <a:endParaRPr lang="en-US"/>
        </a:p>
      </dgm:t>
    </dgm:pt>
    <dgm:pt modelId="{C2BDB849-805D-41B6-9D68-A387273417E1}">
      <dgm:prSet phldrT="[Text]"/>
      <dgm:spPr/>
      <dgm:t>
        <a:bodyPr/>
        <a:lstStyle/>
        <a:p>
          <a:r>
            <a:rPr lang="en-US" dirty="0"/>
            <a:t>Career Mapping</a:t>
          </a:r>
        </a:p>
      </dgm:t>
    </dgm:pt>
    <dgm:pt modelId="{7F9876B4-00BF-4965-8AFD-9615470DC526}" type="parTrans" cxnId="{D1BDC05F-64B5-465A-98AB-3CDB1492A012}">
      <dgm:prSet/>
      <dgm:spPr/>
      <dgm:t>
        <a:bodyPr/>
        <a:lstStyle/>
        <a:p>
          <a:endParaRPr lang="en-US"/>
        </a:p>
      </dgm:t>
    </dgm:pt>
    <dgm:pt modelId="{C177E0F1-35CE-42DC-88EC-98EBCA50B218}" type="sibTrans" cxnId="{D1BDC05F-64B5-465A-98AB-3CDB1492A012}">
      <dgm:prSet/>
      <dgm:spPr/>
      <dgm:t>
        <a:bodyPr/>
        <a:lstStyle/>
        <a:p>
          <a:endParaRPr lang="en-US"/>
        </a:p>
      </dgm:t>
    </dgm:pt>
    <dgm:pt modelId="{4AF8F70E-AC70-446A-B0E4-F3F69B6F493F}">
      <dgm:prSet phldrT="[Text]"/>
      <dgm:spPr/>
      <dgm:t>
        <a:bodyPr/>
        <a:lstStyle/>
        <a:p>
          <a:r>
            <a:rPr lang="en-US" dirty="0"/>
            <a:t>Caregiver Self-care</a:t>
          </a:r>
        </a:p>
      </dgm:t>
    </dgm:pt>
    <dgm:pt modelId="{AC465ACC-6DF4-4A6C-9EC9-15CB28EC7ED3}" type="parTrans" cxnId="{79DA0CF5-D329-4377-81BC-561F685D55F5}">
      <dgm:prSet/>
      <dgm:spPr/>
      <dgm:t>
        <a:bodyPr/>
        <a:lstStyle/>
        <a:p>
          <a:endParaRPr lang="en-US"/>
        </a:p>
      </dgm:t>
    </dgm:pt>
    <dgm:pt modelId="{5AC0BBA5-4C0D-47F4-8E45-C4F5C8C065BB}" type="sibTrans" cxnId="{79DA0CF5-D329-4377-81BC-561F685D55F5}">
      <dgm:prSet/>
      <dgm:spPr/>
      <dgm:t>
        <a:bodyPr/>
        <a:lstStyle/>
        <a:p>
          <a:endParaRPr lang="en-US"/>
        </a:p>
      </dgm:t>
    </dgm:pt>
    <dgm:pt modelId="{FB133ED2-E42D-48D8-98B6-35EC5DFF5869}">
      <dgm:prSet phldrT="[Text]"/>
      <dgm:spPr/>
      <dgm:t>
        <a:bodyPr/>
        <a:lstStyle/>
        <a:p>
          <a:r>
            <a:rPr lang="en-US" dirty="0"/>
            <a:t>Cultural Safety/Competence</a:t>
          </a:r>
        </a:p>
      </dgm:t>
    </dgm:pt>
    <dgm:pt modelId="{CB7659D7-739C-41D9-960D-683B9FF95430}" type="parTrans" cxnId="{B07093CE-2F6C-442E-8E2D-587E0A4F639B}">
      <dgm:prSet/>
      <dgm:spPr/>
      <dgm:t>
        <a:bodyPr/>
        <a:lstStyle/>
        <a:p>
          <a:endParaRPr lang="en-US"/>
        </a:p>
      </dgm:t>
    </dgm:pt>
    <dgm:pt modelId="{55DE1092-5396-47CE-AA95-DE7D3DCCC9EC}" type="sibTrans" cxnId="{B07093CE-2F6C-442E-8E2D-587E0A4F639B}">
      <dgm:prSet/>
      <dgm:spPr/>
      <dgm:t>
        <a:bodyPr/>
        <a:lstStyle/>
        <a:p>
          <a:endParaRPr lang="en-US"/>
        </a:p>
      </dgm:t>
    </dgm:pt>
    <dgm:pt modelId="{F9BC6BCB-1A7A-457F-AD4E-D147C1A06103}">
      <dgm:prSet phldrT="[Text]"/>
      <dgm:spPr/>
      <dgm:t>
        <a:bodyPr/>
        <a:lstStyle/>
        <a:p>
          <a:r>
            <a:rPr lang="en-US" dirty="0"/>
            <a:t>Networking</a:t>
          </a:r>
        </a:p>
      </dgm:t>
    </dgm:pt>
    <dgm:pt modelId="{5F5825EC-FC9E-4220-A076-806E21F64628}" type="parTrans" cxnId="{7CA184B6-FB1B-4F4C-982C-EFC819C9D810}">
      <dgm:prSet/>
      <dgm:spPr/>
      <dgm:t>
        <a:bodyPr/>
        <a:lstStyle/>
        <a:p>
          <a:endParaRPr lang="en-US"/>
        </a:p>
      </dgm:t>
    </dgm:pt>
    <dgm:pt modelId="{9A774FE9-F5DB-4226-91BE-4F9BB3FB8C08}" type="sibTrans" cxnId="{7CA184B6-FB1B-4F4C-982C-EFC819C9D810}">
      <dgm:prSet/>
      <dgm:spPr/>
      <dgm:t>
        <a:bodyPr/>
        <a:lstStyle/>
        <a:p>
          <a:endParaRPr lang="en-US"/>
        </a:p>
      </dgm:t>
    </dgm:pt>
    <dgm:pt modelId="{761A9DAE-5C03-4354-9889-642CEE4211BE}">
      <dgm:prSet phldrT="[Text]"/>
      <dgm:spPr/>
      <dgm:t>
        <a:bodyPr/>
        <a:lstStyle/>
        <a:p>
          <a:r>
            <a:rPr lang="en-US" dirty="0"/>
            <a:t>Teamwork and Relationships</a:t>
          </a:r>
        </a:p>
      </dgm:t>
    </dgm:pt>
    <dgm:pt modelId="{1898BE71-5F15-4514-82E1-7319ADAF9688}" type="parTrans" cxnId="{12529A86-E0D6-4B13-B26A-C491CB3489DB}">
      <dgm:prSet/>
      <dgm:spPr/>
      <dgm:t>
        <a:bodyPr/>
        <a:lstStyle/>
        <a:p>
          <a:endParaRPr lang="en-US"/>
        </a:p>
      </dgm:t>
    </dgm:pt>
    <dgm:pt modelId="{9C338511-5854-4496-89F6-D4F8D82B0668}" type="sibTrans" cxnId="{12529A86-E0D6-4B13-B26A-C491CB3489DB}">
      <dgm:prSet/>
      <dgm:spPr/>
      <dgm:t>
        <a:bodyPr/>
        <a:lstStyle/>
        <a:p>
          <a:endParaRPr lang="en-US"/>
        </a:p>
      </dgm:t>
    </dgm:pt>
    <dgm:pt modelId="{EBED94D7-1E0E-4500-A5C1-DC4DDB89F301}">
      <dgm:prSet phldrT="[Text]"/>
      <dgm:spPr/>
      <dgm:t>
        <a:bodyPr/>
        <a:lstStyle/>
        <a:p>
          <a:r>
            <a:rPr lang="en-US" dirty="0"/>
            <a:t>Personal Image</a:t>
          </a:r>
        </a:p>
      </dgm:t>
    </dgm:pt>
    <dgm:pt modelId="{513DD0FD-DCC0-48E0-98F2-89B3EA2FC2C8}" type="parTrans" cxnId="{AAB5753E-F1CA-4CEA-9491-331580CD10D7}">
      <dgm:prSet/>
      <dgm:spPr/>
      <dgm:t>
        <a:bodyPr/>
        <a:lstStyle/>
        <a:p>
          <a:endParaRPr lang="en-US"/>
        </a:p>
      </dgm:t>
    </dgm:pt>
    <dgm:pt modelId="{D4A5674C-12A5-401F-8221-59FAFA75710F}" type="sibTrans" cxnId="{AAB5753E-F1CA-4CEA-9491-331580CD10D7}">
      <dgm:prSet/>
      <dgm:spPr/>
      <dgm:t>
        <a:bodyPr/>
        <a:lstStyle/>
        <a:p>
          <a:endParaRPr lang="en-US"/>
        </a:p>
      </dgm:t>
    </dgm:pt>
    <dgm:pt modelId="{F50E92D7-0000-46E6-A1CD-9676DCE44DFF}">
      <dgm:prSet phldrT="[Text]"/>
      <dgm:spPr/>
      <dgm:t>
        <a:bodyPr/>
        <a:lstStyle/>
        <a:p>
          <a:r>
            <a:rPr lang="en-US"/>
            <a:t>Practicum Experience</a:t>
          </a:r>
          <a:endParaRPr lang="en-US" dirty="0"/>
        </a:p>
      </dgm:t>
    </dgm:pt>
    <dgm:pt modelId="{DB65728D-043B-46B9-9DDF-95FF6899AF44}" type="parTrans" cxnId="{F4C08F7E-5BD6-4EE9-9701-3CC750819E2A}">
      <dgm:prSet/>
      <dgm:spPr/>
      <dgm:t>
        <a:bodyPr/>
        <a:lstStyle/>
        <a:p>
          <a:endParaRPr lang="en-US"/>
        </a:p>
      </dgm:t>
    </dgm:pt>
    <dgm:pt modelId="{8A6BE299-AAC2-470D-BA5E-0110797F8CF9}" type="sibTrans" cxnId="{F4C08F7E-5BD6-4EE9-9701-3CC750819E2A}">
      <dgm:prSet/>
      <dgm:spPr/>
      <dgm:t>
        <a:bodyPr/>
        <a:lstStyle/>
        <a:p>
          <a:endParaRPr lang="en-US"/>
        </a:p>
      </dgm:t>
    </dgm:pt>
    <dgm:pt modelId="{265ADD30-D701-46F6-AA9A-05532DB9E77B}">
      <dgm:prSet phldrT="[Text]"/>
      <dgm:spPr/>
      <dgm:t>
        <a:bodyPr/>
        <a:lstStyle/>
        <a:p>
          <a:r>
            <a:rPr lang="en-US" dirty="0"/>
            <a:t>Emotional Intelligence</a:t>
          </a:r>
        </a:p>
      </dgm:t>
    </dgm:pt>
    <dgm:pt modelId="{A69B1D3A-2977-4A05-8958-74038F6EABF6}" type="parTrans" cxnId="{5BCFEB98-67AB-4EB9-98B9-055EB95A6633}">
      <dgm:prSet/>
      <dgm:spPr/>
      <dgm:t>
        <a:bodyPr/>
        <a:lstStyle/>
        <a:p>
          <a:endParaRPr lang="en-US"/>
        </a:p>
      </dgm:t>
    </dgm:pt>
    <dgm:pt modelId="{84D3D4A4-840D-4C0F-8C7C-5101409AD3DA}" type="sibTrans" cxnId="{5BCFEB98-67AB-4EB9-98B9-055EB95A6633}">
      <dgm:prSet/>
      <dgm:spPr/>
      <dgm:t>
        <a:bodyPr/>
        <a:lstStyle/>
        <a:p>
          <a:endParaRPr lang="en-US"/>
        </a:p>
      </dgm:t>
    </dgm:pt>
    <dgm:pt modelId="{85D40D5B-4878-4522-89DD-125D8104F7C1}">
      <dgm:prSet phldrT="[Text]"/>
      <dgm:spPr/>
      <dgm:t>
        <a:bodyPr/>
        <a:lstStyle/>
        <a:p>
          <a:r>
            <a:rPr lang="en-US" dirty="0"/>
            <a:t>Alaska Core Competencies</a:t>
          </a:r>
        </a:p>
      </dgm:t>
    </dgm:pt>
    <dgm:pt modelId="{E3E15263-42A4-4799-B921-A878FCB6FC99}" type="parTrans" cxnId="{CBCF2597-4179-4E6A-8428-3C607F57FBF6}">
      <dgm:prSet/>
      <dgm:spPr/>
      <dgm:t>
        <a:bodyPr/>
        <a:lstStyle/>
        <a:p>
          <a:endParaRPr lang="en-US"/>
        </a:p>
      </dgm:t>
    </dgm:pt>
    <dgm:pt modelId="{B0731748-D89E-4D17-BE4B-43E3A0E3EE4E}" type="sibTrans" cxnId="{CBCF2597-4179-4E6A-8428-3C607F57FBF6}">
      <dgm:prSet/>
      <dgm:spPr/>
      <dgm:t>
        <a:bodyPr/>
        <a:lstStyle/>
        <a:p>
          <a:endParaRPr lang="en-US"/>
        </a:p>
      </dgm:t>
    </dgm:pt>
    <dgm:pt modelId="{F1A66216-9FAC-406D-B923-51E1EB929FE8}" type="pres">
      <dgm:prSet presAssocID="{EA6AE5D9-9F3B-4038-8DCD-5ED9A9FF20CE}" presName="cycleMatrixDiagram" presStyleCnt="0">
        <dgm:presLayoutVars>
          <dgm:chMax val="1"/>
          <dgm:dir/>
          <dgm:animLvl val="lvl"/>
          <dgm:resizeHandles val="exact"/>
        </dgm:presLayoutVars>
      </dgm:prSet>
      <dgm:spPr/>
      <dgm:t>
        <a:bodyPr/>
        <a:lstStyle/>
        <a:p>
          <a:endParaRPr lang="en-US"/>
        </a:p>
      </dgm:t>
    </dgm:pt>
    <dgm:pt modelId="{EF7E80E4-8AAC-4603-A451-8F0423F7E375}" type="pres">
      <dgm:prSet presAssocID="{EA6AE5D9-9F3B-4038-8DCD-5ED9A9FF20CE}" presName="children" presStyleCnt="0"/>
      <dgm:spPr/>
    </dgm:pt>
    <dgm:pt modelId="{7310E98B-F5FD-4CD4-A9DA-3971326C364F}" type="pres">
      <dgm:prSet presAssocID="{EA6AE5D9-9F3B-4038-8DCD-5ED9A9FF20CE}" presName="child1group" presStyleCnt="0"/>
      <dgm:spPr/>
    </dgm:pt>
    <dgm:pt modelId="{674D1845-C3E7-4288-BBE8-E899E4E784AF}" type="pres">
      <dgm:prSet presAssocID="{EA6AE5D9-9F3B-4038-8DCD-5ED9A9FF20CE}" presName="child1" presStyleLbl="bgAcc1" presStyleIdx="0" presStyleCnt="4"/>
      <dgm:spPr/>
      <dgm:t>
        <a:bodyPr/>
        <a:lstStyle/>
        <a:p>
          <a:endParaRPr lang="en-US"/>
        </a:p>
      </dgm:t>
    </dgm:pt>
    <dgm:pt modelId="{692307FE-0A92-4A02-995F-9A3DD90DF801}" type="pres">
      <dgm:prSet presAssocID="{EA6AE5D9-9F3B-4038-8DCD-5ED9A9FF20CE}" presName="child1Text" presStyleLbl="bgAcc1" presStyleIdx="0" presStyleCnt="4">
        <dgm:presLayoutVars>
          <dgm:bulletEnabled val="1"/>
        </dgm:presLayoutVars>
      </dgm:prSet>
      <dgm:spPr/>
      <dgm:t>
        <a:bodyPr/>
        <a:lstStyle/>
        <a:p>
          <a:endParaRPr lang="en-US"/>
        </a:p>
      </dgm:t>
    </dgm:pt>
    <dgm:pt modelId="{D873669E-05EC-4B57-A1CC-761A5010F4E9}" type="pres">
      <dgm:prSet presAssocID="{EA6AE5D9-9F3B-4038-8DCD-5ED9A9FF20CE}" presName="child2group" presStyleCnt="0"/>
      <dgm:spPr/>
    </dgm:pt>
    <dgm:pt modelId="{4B752ABF-9207-4118-A330-554B01590E8C}" type="pres">
      <dgm:prSet presAssocID="{EA6AE5D9-9F3B-4038-8DCD-5ED9A9FF20CE}" presName="child2" presStyleLbl="bgAcc1" presStyleIdx="1" presStyleCnt="4"/>
      <dgm:spPr/>
      <dgm:t>
        <a:bodyPr/>
        <a:lstStyle/>
        <a:p>
          <a:endParaRPr lang="en-US"/>
        </a:p>
      </dgm:t>
    </dgm:pt>
    <dgm:pt modelId="{CE1147C4-5B1D-4842-A1D1-2255FAEB38B6}" type="pres">
      <dgm:prSet presAssocID="{EA6AE5D9-9F3B-4038-8DCD-5ED9A9FF20CE}" presName="child2Text" presStyleLbl="bgAcc1" presStyleIdx="1" presStyleCnt="4">
        <dgm:presLayoutVars>
          <dgm:bulletEnabled val="1"/>
        </dgm:presLayoutVars>
      </dgm:prSet>
      <dgm:spPr/>
      <dgm:t>
        <a:bodyPr/>
        <a:lstStyle/>
        <a:p>
          <a:endParaRPr lang="en-US"/>
        </a:p>
      </dgm:t>
    </dgm:pt>
    <dgm:pt modelId="{FE3CF24D-F18B-4BDB-9CA0-4125E62E8A29}" type="pres">
      <dgm:prSet presAssocID="{EA6AE5D9-9F3B-4038-8DCD-5ED9A9FF20CE}" presName="child3group" presStyleCnt="0"/>
      <dgm:spPr/>
    </dgm:pt>
    <dgm:pt modelId="{D6ECDA69-5BE5-484F-845B-D545F77B6252}" type="pres">
      <dgm:prSet presAssocID="{EA6AE5D9-9F3B-4038-8DCD-5ED9A9FF20CE}" presName="child3" presStyleLbl="bgAcc1" presStyleIdx="2" presStyleCnt="4" custLinFactNeighborX="10920" custLinFactNeighborY="602"/>
      <dgm:spPr/>
      <dgm:t>
        <a:bodyPr/>
        <a:lstStyle/>
        <a:p>
          <a:endParaRPr lang="en-US"/>
        </a:p>
      </dgm:t>
    </dgm:pt>
    <dgm:pt modelId="{D30F792B-BF70-4904-A8A3-D0EA7C09FAF4}" type="pres">
      <dgm:prSet presAssocID="{EA6AE5D9-9F3B-4038-8DCD-5ED9A9FF20CE}" presName="child3Text" presStyleLbl="bgAcc1" presStyleIdx="2" presStyleCnt="4">
        <dgm:presLayoutVars>
          <dgm:bulletEnabled val="1"/>
        </dgm:presLayoutVars>
      </dgm:prSet>
      <dgm:spPr/>
      <dgm:t>
        <a:bodyPr/>
        <a:lstStyle/>
        <a:p>
          <a:endParaRPr lang="en-US"/>
        </a:p>
      </dgm:t>
    </dgm:pt>
    <dgm:pt modelId="{D7FCE920-84F8-4F91-A228-18B4E2EB4BE3}" type="pres">
      <dgm:prSet presAssocID="{EA6AE5D9-9F3B-4038-8DCD-5ED9A9FF20CE}" presName="child4group" presStyleCnt="0"/>
      <dgm:spPr/>
    </dgm:pt>
    <dgm:pt modelId="{08C4399D-06D3-47AC-A432-E8B58439509B}" type="pres">
      <dgm:prSet presAssocID="{EA6AE5D9-9F3B-4038-8DCD-5ED9A9FF20CE}" presName="child4" presStyleLbl="bgAcc1" presStyleIdx="3" presStyleCnt="4"/>
      <dgm:spPr/>
      <dgm:t>
        <a:bodyPr/>
        <a:lstStyle/>
        <a:p>
          <a:endParaRPr lang="en-US"/>
        </a:p>
      </dgm:t>
    </dgm:pt>
    <dgm:pt modelId="{A84D6564-081B-4EBE-9B3A-7BEF6480390E}" type="pres">
      <dgm:prSet presAssocID="{EA6AE5D9-9F3B-4038-8DCD-5ED9A9FF20CE}" presName="child4Text" presStyleLbl="bgAcc1" presStyleIdx="3" presStyleCnt="4">
        <dgm:presLayoutVars>
          <dgm:bulletEnabled val="1"/>
        </dgm:presLayoutVars>
      </dgm:prSet>
      <dgm:spPr/>
      <dgm:t>
        <a:bodyPr/>
        <a:lstStyle/>
        <a:p>
          <a:endParaRPr lang="en-US"/>
        </a:p>
      </dgm:t>
    </dgm:pt>
    <dgm:pt modelId="{D7C1F41D-0265-45DD-8207-6D7F9B7F7CCA}" type="pres">
      <dgm:prSet presAssocID="{EA6AE5D9-9F3B-4038-8DCD-5ED9A9FF20CE}" presName="childPlaceholder" presStyleCnt="0"/>
      <dgm:spPr/>
    </dgm:pt>
    <dgm:pt modelId="{63EB547D-08ED-488D-8DB1-A5E5F69DEA07}" type="pres">
      <dgm:prSet presAssocID="{EA6AE5D9-9F3B-4038-8DCD-5ED9A9FF20CE}" presName="circle" presStyleCnt="0"/>
      <dgm:spPr/>
    </dgm:pt>
    <dgm:pt modelId="{3FCBE8F9-359E-4BA3-B9A5-13C8813ECE28}" type="pres">
      <dgm:prSet presAssocID="{EA6AE5D9-9F3B-4038-8DCD-5ED9A9FF20CE}" presName="quadrant1" presStyleLbl="node1" presStyleIdx="0" presStyleCnt="4">
        <dgm:presLayoutVars>
          <dgm:chMax val="1"/>
          <dgm:bulletEnabled val="1"/>
        </dgm:presLayoutVars>
      </dgm:prSet>
      <dgm:spPr/>
      <dgm:t>
        <a:bodyPr/>
        <a:lstStyle/>
        <a:p>
          <a:endParaRPr lang="en-US"/>
        </a:p>
      </dgm:t>
    </dgm:pt>
    <dgm:pt modelId="{3721FAE3-FA36-4214-80DC-D15DD33E612B}" type="pres">
      <dgm:prSet presAssocID="{EA6AE5D9-9F3B-4038-8DCD-5ED9A9FF20CE}" presName="quadrant2" presStyleLbl="node1" presStyleIdx="1" presStyleCnt="4" custLinFactNeighborX="2430" custLinFactNeighborY="2456">
        <dgm:presLayoutVars>
          <dgm:chMax val="1"/>
          <dgm:bulletEnabled val="1"/>
        </dgm:presLayoutVars>
      </dgm:prSet>
      <dgm:spPr/>
      <dgm:t>
        <a:bodyPr/>
        <a:lstStyle/>
        <a:p>
          <a:endParaRPr lang="en-US"/>
        </a:p>
      </dgm:t>
    </dgm:pt>
    <dgm:pt modelId="{621DF3FE-D3E3-44A2-BD9A-A32FA34FF322}" type="pres">
      <dgm:prSet presAssocID="{EA6AE5D9-9F3B-4038-8DCD-5ED9A9FF20CE}" presName="quadrant3" presStyleLbl="node1" presStyleIdx="2" presStyleCnt="4">
        <dgm:presLayoutVars>
          <dgm:chMax val="1"/>
          <dgm:bulletEnabled val="1"/>
        </dgm:presLayoutVars>
      </dgm:prSet>
      <dgm:spPr/>
      <dgm:t>
        <a:bodyPr/>
        <a:lstStyle/>
        <a:p>
          <a:endParaRPr lang="en-US"/>
        </a:p>
      </dgm:t>
    </dgm:pt>
    <dgm:pt modelId="{685A7C12-8860-4E2B-AEAE-84D19A402E76}" type="pres">
      <dgm:prSet presAssocID="{EA6AE5D9-9F3B-4038-8DCD-5ED9A9FF20CE}" presName="quadrant4" presStyleLbl="node1" presStyleIdx="3" presStyleCnt="4">
        <dgm:presLayoutVars>
          <dgm:chMax val="1"/>
          <dgm:bulletEnabled val="1"/>
        </dgm:presLayoutVars>
      </dgm:prSet>
      <dgm:spPr/>
      <dgm:t>
        <a:bodyPr/>
        <a:lstStyle/>
        <a:p>
          <a:endParaRPr lang="en-US"/>
        </a:p>
      </dgm:t>
    </dgm:pt>
    <dgm:pt modelId="{FD109ED6-DE72-4D8F-A42B-8D56B9A22112}" type="pres">
      <dgm:prSet presAssocID="{EA6AE5D9-9F3B-4038-8DCD-5ED9A9FF20CE}" presName="quadrantPlaceholder" presStyleCnt="0"/>
      <dgm:spPr/>
    </dgm:pt>
    <dgm:pt modelId="{FC725C98-F26B-4576-8980-4D0F34ACC0DF}" type="pres">
      <dgm:prSet presAssocID="{EA6AE5D9-9F3B-4038-8DCD-5ED9A9FF20CE}" presName="center1" presStyleLbl="fgShp" presStyleIdx="0" presStyleCnt="2"/>
      <dgm:spPr/>
    </dgm:pt>
    <dgm:pt modelId="{98DC0252-5208-4749-A701-F32BFACC6C59}" type="pres">
      <dgm:prSet presAssocID="{EA6AE5D9-9F3B-4038-8DCD-5ED9A9FF20CE}" presName="center2" presStyleLbl="fgShp" presStyleIdx="1" presStyleCnt="2"/>
      <dgm:spPr/>
    </dgm:pt>
  </dgm:ptLst>
  <dgm:cxnLst>
    <dgm:cxn modelId="{48576104-34AA-45CC-A0A8-94336ABADF3D}" type="presOf" srcId="{DB54E0D7-D14E-4A4F-B734-FEBBCE00C948}" destId="{3FCBE8F9-359E-4BA3-B9A5-13C8813ECE28}" srcOrd="0" destOrd="0" presId="urn:microsoft.com/office/officeart/2005/8/layout/cycle4"/>
    <dgm:cxn modelId="{00D7B8F5-5C68-4DC4-B527-48952E7DA09F}" srcId="{B483F0CB-D04B-4EA2-8A71-31E643DAD2E8}" destId="{D1FD36BC-50D0-47D3-B009-ABCA154987FE}" srcOrd="0" destOrd="0" parTransId="{7F308625-1F4A-4E12-B859-3F2822652A55}" sibTransId="{E85CDB07-7A1E-4F29-B647-77224D6FA558}"/>
    <dgm:cxn modelId="{CBCF2597-4179-4E6A-8428-3C607F57FBF6}" srcId="{DB54E0D7-D14E-4A4F-B734-FEBBCE00C948}" destId="{85D40D5B-4878-4522-89DD-125D8104F7C1}" srcOrd="4" destOrd="0" parTransId="{E3E15263-42A4-4799-B921-A878FCB6FC99}" sibTransId="{B0731748-D89E-4D17-BE4B-43E3A0E3EE4E}"/>
    <dgm:cxn modelId="{26659B31-5666-4604-8F2D-78C2D56FA475}" type="presOf" srcId="{B6ED167B-2515-4A8A-B107-5749899228FB}" destId="{CE1147C4-5B1D-4842-A1D1-2255FAEB38B6}" srcOrd="1" destOrd="2" presId="urn:microsoft.com/office/officeart/2005/8/layout/cycle4"/>
    <dgm:cxn modelId="{EAC459AD-58DD-44A4-AC76-7C10BCE24F8E}" srcId="{47E7D944-4976-4C9C-AE81-9BC01BBB2D7F}" destId="{20807EE5-49A3-4AFF-948C-6099748E0F82}" srcOrd="0" destOrd="0" parTransId="{436705C2-45A7-4F5E-8D20-C8A6FFB3639A}" sibTransId="{26555B20-0F0B-4FA3-9AFF-F9A698194E1F}"/>
    <dgm:cxn modelId="{885F1E12-B7C0-4BCE-A37D-731B471E3579}" srcId="{510194CD-A7F6-4876-B0E3-43BCF0D6AA8B}" destId="{F5DFEAA9-6575-46DB-82F0-70AD4CE3B3C7}" srcOrd="3" destOrd="0" parTransId="{906B2F29-EC68-4CFB-B229-9EC85D1BDC7D}" sibTransId="{9DD50F84-7F92-4A88-9428-91156318A267}"/>
    <dgm:cxn modelId="{D1BDC05F-64B5-465A-98AB-3CDB1492A012}" srcId="{47E7D944-4976-4C9C-AE81-9BC01BBB2D7F}" destId="{C2BDB849-805D-41B6-9D68-A387273417E1}" srcOrd="4" destOrd="0" parTransId="{7F9876B4-00BF-4965-8AFD-9615470DC526}" sibTransId="{C177E0F1-35CE-42DC-88EC-98EBCA50B218}"/>
    <dgm:cxn modelId="{9F840752-6FD0-453F-ABA5-BD0359DA4D9F}" type="presOf" srcId="{47E7D944-4976-4C9C-AE81-9BC01BBB2D7F}" destId="{3721FAE3-FA36-4214-80DC-D15DD33E612B}" srcOrd="0" destOrd="0" presId="urn:microsoft.com/office/officeart/2005/8/layout/cycle4"/>
    <dgm:cxn modelId="{DBCB15E2-2A24-40F9-8BAF-AC4A704EFD5E}" type="presOf" srcId="{EA6AE5D9-9F3B-4038-8DCD-5ED9A9FF20CE}" destId="{F1A66216-9FAC-406D-B923-51E1EB929FE8}" srcOrd="0" destOrd="0" presId="urn:microsoft.com/office/officeart/2005/8/layout/cycle4"/>
    <dgm:cxn modelId="{AFD6126F-0EA4-4FE7-B414-6F8F8F0AA321}" srcId="{DB54E0D7-D14E-4A4F-B734-FEBBCE00C948}" destId="{887132E0-DA1C-4DBC-92EA-0B79DE038205}" srcOrd="2" destOrd="0" parTransId="{3290B08F-ED39-4C72-8047-C6412CD4E711}" sibTransId="{BDB626E7-2047-401C-88DB-77A02D54462C}"/>
    <dgm:cxn modelId="{D5C0E375-EE86-47C7-8510-849061C5D373}" type="presOf" srcId="{DDABDCBC-7032-478D-8D8E-EB63A99D0C17}" destId="{674D1845-C3E7-4288-BBE8-E899E4E784AF}" srcOrd="0" destOrd="1" presId="urn:microsoft.com/office/officeart/2005/8/layout/cycle4"/>
    <dgm:cxn modelId="{5C277EC8-DA29-45B2-AFC8-21147E07DF62}" srcId="{47E7D944-4976-4C9C-AE81-9BC01BBB2D7F}" destId="{163ED82B-357E-458B-A877-A9D57C4F4602}" srcOrd="1" destOrd="0" parTransId="{50B3D5B2-CA7E-4371-9E92-CF129F500B1F}" sibTransId="{7AB8F7DA-8054-4B91-AA79-6E1B777D14D7}"/>
    <dgm:cxn modelId="{70DD25E7-A6AD-4C9E-AFEF-E60A9DF76EE0}" type="presOf" srcId="{6CE55F17-1FB3-458D-8404-051677E22ECA}" destId="{08C4399D-06D3-47AC-A432-E8B58439509B}" srcOrd="0" destOrd="0" presId="urn:microsoft.com/office/officeart/2005/8/layout/cycle4"/>
    <dgm:cxn modelId="{39228F05-9B0A-4D82-BDA5-7009DA912E14}" type="presOf" srcId="{B6ED167B-2515-4A8A-B107-5749899228FB}" destId="{4B752ABF-9207-4118-A330-554B01590E8C}" srcOrd="0" destOrd="2" presId="urn:microsoft.com/office/officeart/2005/8/layout/cycle4"/>
    <dgm:cxn modelId="{623ACEC3-3A7E-489D-B923-68D2F70AE07E}" srcId="{EA6AE5D9-9F3B-4038-8DCD-5ED9A9FF20CE}" destId="{47E7D944-4976-4C9C-AE81-9BC01BBB2D7F}" srcOrd="1" destOrd="0" parTransId="{63DC3288-13CA-4881-90D7-694E772867C3}" sibTransId="{8C34B262-DFF9-4D24-BE27-7E0514324FD2}"/>
    <dgm:cxn modelId="{8200BDA7-3B22-4A73-A3DC-59D04B975561}" srcId="{EA6AE5D9-9F3B-4038-8DCD-5ED9A9FF20CE}" destId="{DB54E0D7-D14E-4A4F-B734-FEBBCE00C948}" srcOrd="0" destOrd="0" parTransId="{91B808BE-25F4-493F-9AE8-5834A0E54135}" sibTransId="{4D5AEDA8-1A0E-440B-84A7-0E6F6E423B1E}"/>
    <dgm:cxn modelId="{C978B369-0ADF-44F7-8196-0D006F6500F0}" type="presOf" srcId="{B483F0CB-D04B-4EA2-8A71-31E643DAD2E8}" destId="{621DF3FE-D3E3-44A2-BD9A-A32FA34FF322}" srcOrd="0" destOrd="0" presId="urn:microsoft.com/office/officeart/2005/8/layout/cycle4"/>
    <dgm:cxn modelId="{60A0AAF1-1E47-49F5-BDEA-179EB737BCF4}" srcId="{EA6AE5D9-9F3B-4038-8DCD-5ED9A9FF20CE}" destId="{B483F0CB-D04B-4EA2-8A71-31E643DAD2E8}" srcOrd="2" destOrd="0" parTransId="{E9D564CA-73FF-4F58-BBCE-686125A8C001}" sibTransId="{4B76E20E-09BB-4EFF-9FF6-0FA4E71A599E}"/>
    <dgm:cxn modelId="{337709CB-1CF8-4F91-A711-00C3CA2959C4}" type="presOf" srcId="{85D40D5B-4878-4522-89DD-125D8104F7C1}" destId="{692307FE-0A92-4A02-995F-9A3DD90DF801}" srcOrd="1" destOrd="4" presId="urn:microsoft.com/office/officeart/2005/8/layout/cycle4"/>
    <dgm:cxn modelId="{C09F9C55-BF04-4405-95DF-9BA3929649DC}" type="presOf" srcId="{887132E0-DA1C-4DBC-92EA-0B79DE038205}" destId="{692307FE-0A92-4A02-995F-9A3DD90DF801}" srcOrd="1" destOrd="2" presId="urn:microsoft.com/office/officeart/2005/8/layout/cycle4"/>
    <dgm:cxn modelId="{3C354B94-EB4C-4278-B002-7CEC3A22F5B1}" type="presOf" srcId="{9B3DCAAA-1BF5-4E3E-AADF-62C5703336BA}" destId="{08C4399D-06D3-47AC-A432-E8B58439509B}" srcOrd="0" destOrd="1" presId="urn:microsoft.com/office/officeart/2005/8/layout/cycle4"/>
    <dgm:cxn modelId="{EC1364BA-3C74-4C0C-9EC8-C38729CDB5A6}" type="presOf" srcId="{510194CD-A7F6-4876-B0E3-43BCF0D6AA8B}" destId="{685A7C12-8860-4E2B-AEAE-84D19A402E76}" srcOrd="0" destOrd="0" presId="urn:microsoft.com/office/officeart/2005/8/layout/cycle4"/>
    <dgm:cxn modelId="{E6E94380-AE03-4FCB-ADEC-9A051589FCFB}" type="presOf" srcId="{6CE55F17-1FB3-458D-8404-051677E22ECA}" destId="{A84D6564-081B-4EBE-9B3A-7BEF6480390E}" srcOrd="1" destOrd="0" presId="urn:microsoft.com/office/officeart/2005/8/layout/cycle4"/>
    <dgm:cxn modelId="{ED660C40-2DDE-47D6-A92C-6855212E6DD5}" srcId="{EA6AE5D9-9F3B-4038-8DCD-5ED9A9FF20CE}" destId="{510194CD-A7F6-4876-B0E3-43BCF0D6AA8B}" srcOrd="3" destOrd="0" parTransId="{34C75FB9-2AB2-4DC9-B545-A1BFC7C54B8C}" sibTransId="{F2595826-6142-4E55-A196-DC2E541B4AC1}"/>
    <dgm:cxn modelId="{C236B4B4-7BCE-4C40-B205-A443810FB403}" type="presOf" srcId="{D1FD36BC-50D0-47D3-B009-ABCA154987FE}" destId="{D6ECDA69-5BE5-484F-845B-D545F77B6252}" srcOrd="0" destOrd="0" presId="urn:microsoft.com/office/officeart/2005/8/layout/cycle4"/>
    <dgm:cxn modelId="{AAB5753E-F1CA-4CEA-9491-331580CD10D7}" srcId="{B483F0CB-D04B-4EA2-8A71-31E643DAD2E8}" destId="{EBED94D7-1E0E-4500-A5C1-DC4DDB89F301}" srcOrd="2" destOrd="0" parTransId="{513DD0FD-DCC0-48E0-98F2-89B3EA2FC2C8}" sibTransId="{D4A5674C-12A5-401F-8221-59FAFA75710F}"/>
    <dgm:cxn modelId="{C19CFA76-A20C-4DB8-A24E-FFDA61B1D3AF}" type="presOf" srcId="{D95C0E3E-68B3-49B0-9AF0-B19BC921E171}" destId="{674D1845-C3E7-4288-BBE8-E899E4E784AF}" srcOrd="0" destOrd="5" presId="urn:microsoft.com/office/officeart/2005/8/layout/cycle4"/>
    <dgm:cxn modelId="{971E8E01-ADCD-44C2-8502-851425B22A58}" type="presOf" srcId="{FB133ED2-E42D-48D8-98B6-35EC5DFF5869}" destId="{CE1147C4-5B1D-4842-A1D1-2255FAEB38B6}" srcOrd="1" destOrd="3" presId="urn:microsoft.com/office/officeart/2005/8/layout/cycle4"/>
    <dgm:cxn modelId="{948AC14F-FA5B-4CAF-A39D-D49288F9957D}" type="presOf" srcId="{761A9DAE-5C03-4354-9889-642CEE4211BE}" destId="{D30F792B-BF70-4904-A8A3-D0EA7C09FAF4}" srcOrd="1" destOrd="1" presId="urn:microsoft.com/office/officeart/2005/8/layout/cycle4"/>
    <dgm:cxn modelId="{B07093CE-2F6C-442E-8E2D-587E0A4F639B}" srcId="{47E7D944-4976-4C9C-AE81-9BC01BBB2D7F}" destId="{FB133ED2-E42D-48D8-98B6-35EC5DFF5869}" srcOrd="3" destOrd="0" parTransId="{CB7659D7-739C-41D9-960D-683B9FF95430}" sibTransId="{55DE1092-5396-47CE-AA95-DE7D3DCCC9EC}"/>
    <dgm:cxn modelId="{4A930FB4-0CD8-4CE0-B16A-DC4135E0E7E0}" type="presOf" srcId="{EBED94D7-1E0E-4500-A5C1-DC4DDB89F301}" destId="{D6ECDA69-5BE5-484F-845B-D545F77B6252}" srcOrd="0" destOrd="2" presId="urn:microsoft.com/office/officeart/2005/8/layout/cycle4"/>
    <dgm:cxn modelId="{40660F48-00A7-4A05-BC81-2DB97D4A22DD}" srcId="{510194CD-A7F6-4876-B0E3-43BCF0D6AA8B}" destId="{9B3DCAAA-1BF5-4E3E-AADF-62C5703336BA}" srcOrd="1" destOrd="0" parTransId="{96D58C25-3BF7-49B8-BF20-2CB7E558C9BC}" sibTransId="{F15E0655-E992-4CAF-8DE7-08B5FCCA979A}"/>
    <dgm:cxn modelId="{BC76CB0D-5543-4965-B331-E9DB28C0AE50}" type="presOf" srcId="{265ADD30-D701-46F6-AA9A-05532DB9E77B}" destId="{D6ECDA69-5BE5-484F-845B-D545F77B6252}" srcOrd="0" destOrd="3" presId="urn:microsoft.com/office/officeart/2005/8/layout/cycle4"/>
    <dgm:cxn modelId="{9CCBA6A0-7FD6-45DA-A32E-44D4328E144E}" type="presOf" srcId="{9B3DCAAA-1BF5-4E3E-AADF-62C5703336BA}" destId="{A84D6564-081B-4EBE-9B3A-7BEF6480390E}" srcOrd="1" destOrd="1" presId="urn:microsoft.com/office/officeart/2005/8/layout/cycle4"/>
    <dgm:cxn modelId="{57D0BFB0-63E3-4C71-AE34-17E766B895E3}" type="presOf" srcId="{FB133ED2-E42D-48D8-98B6-35EC5DFF5869}" destId="{4B752ABF-9207-4118-A330-554B01590E8C}" srcOrd="0" destOrd="3" presId="urn:microsoft.com/office/officeart/2005/8/layout/cycle4"/>
    <dgm:cxn modelId="{D101463E-D677-419B-909C-1D7B7D752D7F}" type="presOf" srcId="{F5DFEAA9-6575-46DB-82F0-70AD4CE3B3C7}" destId="{08C4399D-06D3-47AC-A432-E8B58439509B}" srcOrd="0" destOrd="3" presId="urn:microsoft.com/office/officeart/2005/8/layout/cycle4"/>
    <dgm:cxn modelId="{B98B35DD-CD56-48DA-BDA3-ABD811B3B567}" type="presOf" srcId="{85D40D5B-4878-4522-89DD-125D8104F7C1}" destId="{674D1845-C3E7-4288-BBE8-E899E4E784AF}" srcOrd="0" destOrd="4" presId="urn:microsoft.com/office/officeart/2005/8/layout/cycle4"/>
    <dgm:cxn modelId="{9BAF5AFF-74E6-497B-A2F3-61182BC30B26}" type="presOf" srcId="{C2BDB849-805D-41B6-9D68-A387273417E1}" destId="{CE1147C4-5B1D-4842-A1D1-2255FAEB38B6}" srcOrd="1" destOrd="4" presId="urn:microsoft.com/office/officeart/2005/8/layout/cycle4"/>
    <dgm:cxn modelId="{DF89E238-A425-4CFD-84DC-942594B4411E}" type="presOf" srcId="{F9BC6BCB-1A7A-457F-AD4E-D147C1A06103}" destId="{08C4399D-06D3-47AC-A432-E8B58439509B}" srcOrd="0" destOrd="2" presId="urn:microsoft.com/office/officeart/2005/8/layout/cycle4"/>
    <dgm:cxn modelId="{D03698E1-F64A-4286-A9BB-90472ABE7864}" type="presOf" srcId="{F9BC6BCB-1A7A-457F-AD4E-D147C1A06103}" destId="{A84D6564-081B-4EBE-9B3A-7BEF6480390E}" srcOrd="1" destOrd="2" presId="urn:microsoft.com/office/officeart/2005/8/layout/cycle4"/>
    <dgm:cxn modelId="{E5C7EACB-8CD8-4BBC-8B77-A0F8CD652401}" srcId="{DB54E0D7-D14E-4A4F-B734-FEBBCE00C948}" destId="{D95C0E3E-68B3-49B0-9AF0-B19BC921E171}" srcOrd="5" destOrd="0" parTransId="{B8AF9951-9005-4F80-8972-C3AE2D715EDC}" sibTransId="{24808DFF-28D1-4A53-8114-7302328AC76C}"/>
    <dgm:cxn modelId="{2F4EB08D-C738-4EB2-9F1D-2ED07D00846F}" type="presOf" srcId="{761A9DAE-5C03-4354-9889-642CEE4211BE}" destId="{D6ECDA69-5BE5-484F-845B-D545F77B6252}" srcOrd="0" destOrd="1" presId="urn:microsoft.com/office/officeart/2005/8/layout/cycle4"/>
    <dgm:cxn modelId="{1F39CA60-B07B-4071-B8C4-8513AB0E4657}" type="presOf" srcId="{163ED82B-357E-458B-A877-A9D57C4F4602}" destId="{CE1147C4-5B1D-4842-A1D1-2255FAEB38B6}" srcOrd="1" destOrd="1" presId="urn:microsoft.com/office/officeart/2005/8/layout/cycle4"/>
    <dgm:cxn modelId="{F38F682C-E683-4117-87C6-2832C132B523}" type="presOf" srcId="{4F9007A2-D1FC-4B73-92FF-AC6B3622BA28}" destId="{692307FE-0A92-4A02-995F-9A3DD90DF801}" srcOrd="1" destOrd="0" presId="urn:microsoft.com/office/officeart/2005/8/layout/cycle4"/>
    <dgm:cxn modelId="{0A1BD699-A766-47CC-86EF-57DE6B2A1D0F}" srcId="{DB54E0D7-D14E-4A4F-B734-FEBBCE00C948}" destId="{DDABDCBC-7032-478D-8D8E-EB63A99D0C17}" srcOrd="1" destOrd="0" parTransId="{A7B962ED-1A8A-419A-AAB8-99050F8D9BED}" sibTransId="{88C7616A-F5AB-465D-8041-64E4F1314CB4}"/>
    <dgm:cxn modelId="{64FC1FCE-86DA-4D6A-A514-0E9E4E97750C}" type="presOf" srcId="{A8E69512-6F11-4E5D-AD8E-C3A720B10FDD}" destId="{692307FE-0A92-4A02-995F-9A3DD90DF801}" srcOrd="1" destOrd="3" presId="urn:microsoft.com/office/officeart/2005/8/layout/cycle4"/>
    <dgm:cxn modelId="{5BCFEB98-67AB-4EB9-98B9-055EB95A6633}" srcId="{B483F0CB-D04B-4EA2-8A71-31E643DAD2E8}" destId="{265ADD30-D701-46F6-AA9A-05532DB9E77B}" srcOrd="3" destOrd="0" parTransId="{A69B1D3A-2977-4A05-8958-74038F6EABF6}" sibTransId="{84D3D4A4-840D-4C0F-8C7C-5101409AD3DA}"/>
    <dgm:cxn modelId="{6CEAA702-FDBD-4359-AE3A-4456ED57C545}" type="presOf" srcId="{EBED94D7-1E0E-4500-A5C1-DC4DDB89F301}" destId="{D30F792B-BF70-4904-A8A3-D0EA7C09FAF4}" srcOrd="1" destOrd="2" presId="urn:microsoft.com/office/officeart/2005/8/layout/cycle4"/>
    <dgm:cxn modelId="{79DA0CF5-D329-4377-81BC-561F685D55F5}" srcId="{47E7D944-4976-4C9C-AE81-9BC01BBB2D7F}" destId="{4AF8F70E-AC70-446A-B0E4-F3F69B6F493F}" srcOrd="5" destOrd="0" parTransId="{AC465ACC-6DF4-4A6C-9EC9-15CB28EC7ED3}" sibTransId="{5AC0BBA5-4C0D-47F4-8E45-C4F5C8C065BB}"/>
    <dgm:cxn modelId="{F9A5946E-2E42-4537-A4C3-69C2CAB1B91B}" srcId="{DB54E0D7-D14E-4A4F-B734-FEBBCE00C948}" destId="{A8E69512-6F11-4E5D-AD8E-C3A720B10FDD}" srcOrd="3" destOrd="0" parTransId="{00E603EB-CAA9-49D4-A995-3BC3326822CF}" sibTransId="{336C2C30-8FE8-495A-8EB8-6840E8790AE1}"/>
    <dgm:cxn modelId="{FD20105C-B77B-40BD-A899-C45D7C974045}" srcId="{47E7D944-4976-4C9C-AE81-9BC01BBB2D7F}" destId="{B6ED167B-2515-4A8A-B107-5749899228FB}" srcOrd="2" destOrd="0" parTransId="{A8ABFC9E-0378-4143-A44A-E9144CC2E54E}" sibTransId="{E998D43B-0AC8-436C-8AA8-60C684C5B5F9}"/>
    <dgm:cxn modelId="{F8FD8CC5-8BF9-4762-86F8-3B2BF452E843}" srcId="{510194CD-A7F6-4876-B0E3-43BCF0D6AA8B}" destId="{6CE55F17-1FB3-458D-8404-051677E22ECA}" srcOrd="0" destOrd="0" parTransId="{11EBC26D-CE52-47B3-B6F7-AC2E4536FB24}" sibTransId="{A65E63E3-5473-49CB-A59C-842C3D3D07DE}"/>
    <dgm:cxn modelId="{AA664366-ED6C-4FD8-A4BC-10209439409A}" type="presOf" srcId="{DDABDCBC-7032-478D-8D8E-EB63A99D0C17}" destId="{692307FE-0A92-4A02-995F-9A3DD90DF801}" srcOrd="1" destOrd="1" presId="urn:microsoft.com/office/officeart/2005/8/layout/cycle4"/>
    <dgm:cxn modelId="{8490F44B-C3DD-4FC4-BC09-0ACDAB8C0289}" type="presOf" srcId="{D1FD36BC-50D0-47D3-B009-ABCA154987FE}" destId="{D30F792B-BF70-4904-A8A3-D0EA7C09FAF4}" srcOrd="1" destOrd="0" presId="urn:microsoft.com/office/officeart/2005/8/layout/cycle4"/>
    <dgm:cxn modelId="{7CA184B6-FB1B-4F4C-982C-EFC819C9D810}" srcId="{510194CD-A7F6-4876-B0E3-43BCF0D6AA8B}" destId="{F9BC6BCB-1A7A-457F-AD4E-D147C1A06103}" srcOrd="2" destOrd="0" parTransId="{5F5825EC-FC9E-4220-A076-806E21F64628}" sibTransId="{9A774FE9-F5DB-4226-91BE-4F9BB3FB8C08}"/>
    <dgm:cxn modelId="{FEBA7A6F-27E6-4E4E-BEA9-EA8F5B96CEAD}" type="presOf" srcId="{887132E0-DA1C-4DBC-92EA-0B79DE038205}" destId="{674D1845-C3E7-4288-BBE8-E899E4E784AF}" srcOrd="0" destOrd="2" presId="urn:microsoft.com/office/officeart/2005/8/layout/cycle4"/>
    <dgm:cxn modelId="{C9D3F3EB-E49C-449C-8D68-49934AA89EEF}" type="presOf" srcId="{20807EE5-49A3-4AFF-948C-6099748E0F82}" destId="{4B752ABF-9207-4118-A330-554B01590E8C}" srcOrd="0" destOrd="0" presId="urn:microsoft.com/office/officeart/2005/8/layout/cycle4"/>
    <dgm:cxn modelId="{0BF63F6A-44DD-4BFD-906D-495102D366AC}" type="presOf" srcId="{F50E92D7-0000-46E6-A1CD-9676DCE44DFF}" destId="{A84D6564-081B-4EBE-9B3A-7BEF6480390E}" srcOrd="1" destOrd="4" presId="urn:microsoft.com/office/officeart/2005/8/layout/cycle4"/>
    <dgm:cxn modelId="{C690F303-4353-4930-A76E-CD29086644A6}" type="presOf" srcId="{20807EE5-49A3-4AFF-948C-6099748E0F82}" destId="{CE1147C4-5B1D-4842-A1D1-2255FAEB38B6}" srcOrd="1" destOrd="0" presId="urn:microsoft.com/office/officeart/2005/8/layout/cycle4"/>
    <dgm:cxn modelId="{2C4F9706-E1B7-4A09-B5C9-2BE4A91740E6}" type="presOf" srcId="{F5DFEAA9-6575-46DB-82F0-70AD4CE3B3C7}" destId="{A84D6564-081B-4EBE-9B3A-7BEF6480390E}" srcOrd="1" destOrd="3" presId="urn:microsoft.com/office/officeart/2005/8/layout/cycle4"/>
    <dgm:cxn modelId="{C6E98999-02C0-4DBD-A96B-2F60A3AEBDC5}" type="presOf" srcId="{4F9007A2-D1FC-4B73-92FF-AC6B3622BA28}" destId="{674D1845-C3E7-4288-BBE8-E899E4E784AF}" srcOrd="0" destOrd="0" presId="urn:microsoft.com/office/officeart/2005/8/layout/cycle4"/>
    <dgm:cxn modelId="{21FA23DD-2CCC-4B56-A1EC-81B237CFFDDB}" type="presOf" srcId="{265ADD30-D701-46F6-AA9A-05532DB9E77B}" destId="{D30F792B-BF70-4904-A8A3-D0EA7C09FAF4}" srcOrd="1" destOrd="3" presId="urn:microsoft.com/office/officeart/2005/8/layout/cycle4"/>
    <dgm:cxn modelId="{76EC40A5-6ED1-48C3-BC61-EAAFC8B15777}" type="presOf" srcId="{F50E92D7-0000-46E6-A1CD-9676DCE44DFF}" destId="{08C4399D-06D3-47AC-A432-E8B58439509B}" srcOrd="0" destOrd="4" presId="urn:microsoft.com/office/officeart/2005/8/layout/cycle4"/>
    <dgm:cxn modelId="{1FA941A2-3434-4FC9-8F2D-3E056E2CB7EC}" type="presOf" srcId="{D95C0E3E-68B3-49B0-9AF0-B19BC921E171}" destId="{692307FE-0A92-4A02-995F-9A3DD90DF801}" srcOrd="1" destOrd="5" presId="urn:microsoft.com/office/officeart/2005/8/layout/cycle4"/>
    <dgm:cxn modelId="{603D215A-60F0-4287-AB62-298806D2512F}" type="presOf" srcId="{4AF8F70E-AC70-446A-B0E4-F3F69B6F493F}" destId="{CE1147C4-5B1D-4842-A1D1-2255FAEB38B6}" srcOrd="1" destOrd="5" presId="urn:microsoft.com/office/officeart/2005/8/layout/cycle4"/>
    <dgm:cxn modelId="{EDB9D061-DAF0-46AC-9C92-CAA6B9769004}" srcId="{DB54E0D7-D14E-4A4F-B734-FEBBCE00C948}" destId="{4F9007A2-D1FC-4B73-92FF-AC6B3622BA28}" srcOrd="0" destOrd="0" parTransId="{6A4504AE-D3F9-4281-80AA-BE5CBE125E28}" sibTransId="{EA3C7304-17D5-4757-94C3-4A2909FD9B8F}"/>
    <dgm:cxn modelId="{071FD23B-A458-45FB-8D5D-90C70058D0C2}" type="presOf" srcId="{4AF8F70E-AC70-446A-B0E4-F3F69B6F493F}" destId="{4B752ABF-9207-4118-A330-554B01590E8C}" srcOrd="0" destOrd="5" presId="urn:microsoft.com/office/officeart/2005/8/layout/cycle4"/>
    <dgm:cxn modelId="{12529A86-E0D6-4B13-B26A-C491CB3489DB}" srcId="{B483F0CB-D04B-4EA2-8A71-31E643DAD2E8}" destId="{761A9DAE-5C03-4354-9889-642CEE4211BE}" srcOrd="1" destOrd="0" parTransId="{1898BE71-5F15-4514-82E1-7319ADAF9688}" sibTransId="{9C338511-5854-4496-89F6-D4F8D82B0668}"/>
    <dgm:cxn modelId="{F4C08F7E-5BD6-4EE9-9701-3CC750819E2A}" srcId="{510194CD-A7F6-4876-B0E3-43BCF0D6AA8B}" destId="{F50E92D7-0000-46E6-A1CD-9676DCE44DFF}" srcOrd="4" destOrd="0" parTransId="{DB65728D-043B-46B9-9DDF-95FF6899AF44}" sibTransId="{8A6BE299-AAC2-470D-BA5E-0110797F8CF9}"/>
    <dgm:cxn modelId="{2F667076-981C-4314-8F37-1AF824AD7973}" type="presOf" srcId="{A8E69512-6F11-4E5D-AD8E-C3A720B10FDD}" destId="{674D1845-C3E7-4288-BBE8-E899E4E784AF}" srcOrd="0" destOrd="3" presId="urn:microsoft.com/office/officeart/2005/8/layout/cycle4"/>
    <dgm:cxn modelId="{76FDF9BB-37A1-4732-A602-A49BD91BEB12}" type="presOf" srcId="{163ED82B-357E-458B-A877-A9D57C4F4602}" destId="{4B752ABF-9207-4118-A330-554B01590E8C}" srcOrd="0" destOrd="1" presId="urn:microsoft.com/office/officeart/2005/8/layout/cycle4"/>
    <dgm:cxn modelId="{8CF23D5D-D4DA-4602-9714-316EA1004952}" type="presOf" srcId="{C2BDB849-805D-41B6-9D68-A387273417E1}" destId="{4B752ABF-9207-4118-A330-554B01590E8C}" srcOrd="0" destOrd="4" presId="urn:microsoft.com/office/officeart/2005/8/layout/cycle4"/>
    <dgm:cxn modelId="{217AD21E-179E-4019-8B24-BF68032EA291}" type="presParOf" srcId="{F1A66216-9FAC-406D-B923-51E1EB929FE8}" destId="{EF7E80E4-8AAC-4603-A451-8F0423F7E375}" srcOrd="0" destOrd="0" presId="urn:microsoft.com/office/officeart/2005/8/layout/cycle4"/>
    <dgm:cxn modelId="{2DEE66AC-599C-464A-B86D-63532C6E3472}" type="presParOf" srcId="{EF7E80E4-8AAC-4603-A451-8F0423F7E375}" destId="{7310E98B-F5FD-4CD4-A9DA-3971326C364F}" srcOrd="0" destOrd="0" presId="urn:microsoft.com/office/officeart/2005/8/layout/cycle4"/>
    <dgm:cxn modelId="{0B7188BF-184A-4AF0-A441-5003C123A6C8}" type="presParOf" srcId="{7310E98B-F5FD-4CD4-A9DA-3971326C364F}" destId="{674D1845-C3E7-4288-BBE8-E899E4E784AF}" srcOrd="0" destOrd="0" presId="urn:microsoft.com/office/officeart/2005/8/layout/cycle4"/>
    <dgm:cxn modelId="{AC62DEDD-F1B4-4448-A26A-8187D7E850D2}" type="presParOf" srcId="{7310E98B-F5FD-4CD4-A9DA-3971326C364F}" destId="{692307FE-0A92-4A02-995F-9A3DD90DF801}" srcOrd="1" destOrd="0" presId="urn:microsoft.com/office/officeart/2005/8/layout/cycle4"/>
    <dgm:cxn modelId="{044B5E1F-8E6B-4926-8B7B-304CF0EAC281}" type="presParOf" srcId="{EF7E80E4-8AAC-4603-A451-8F0423F7E375}" destId="{D873669E-05EC-4B57-A1CC-761A5010F4E9}" srcOrd="1" destOrd="0" presId="urn:microsoft.com/office/officeart/2005/8/layout/cycle4"/>
    <dgm:cxn modelId="{59994A51-8C32-47DD-A4E9-7639A5F37B9F}" type="presParOf" srcId="{D873669E-05EC-4B57-A1CC-761A5010F4E9}" destId="{4B752ABF-9207-4118-A330-554B01590E8C}" srcOrd="0" destOrd="0" presId="urn:microsoft.com/office/officeart/2005/8/layout/cycle4"/>
    <dgm:cxn modelId="{2CD5E6D6-3CBC-41DD-8060-EABB46A8E656}" type="presParOf" srcId="{D873669E-05EC-4B57-A1CC-761A5010F4E9}" destId="{CE1147C4-5B1D-4842-A1D1-2255FAEB38B6}" srcOrd="1" destOrd="0" presId="urn:microsoft.com/office/officeart/2005/8/layout/cycle4"/>
    <dgm:cxn modelId="{F02A8400-0C2B-4EE2-9FE9-9FD95B09351E}" type="presParOf" srcId="{EF7E80E4-8AAC-4603-A451-8F0423F7E375}" destId="{FE3CF24D-F18B-4BDB-9CA0-4125E62E8A29}" srcOrd="2" destOrd="0" presId="urn:microsoft.com/office/officeart/2005/8/layout/cycle4"/>
    <dgm:cxn modelId="{B02641DB-AF3D-46B9-B612-5B40F5E532DB}" type="presParOf" srcId="{FE3CF24D-F18B-4BDB-9CA0-4125E62E8A29}" destId="{D6ECDA69-5BE5-484F-845B-D545F77B6252}" srcOrd="0" destOrd="0" presId="urn:microsoft.com/office/officeart/2005/8/layout/cycle4"/>
    <dgm:cxn modelId="{9843B518-E5C0-4FF8-B537-96E417A23993}" type="presParOf" srcId="{FE3CF24D-F18B-4BDB-9CA0-4125E62E8A29}" destId="{D30F792B-BF70-4904-A8A3-D0EA7C09FAF4}" srcOrd="1" destOrd="0" presId="urn:microsoft.com/office/officeart/2005/8/layout/cycle4"/>
    <dgm:cxn modelId="{6F6E0A82-A140-44DE-B025-B596DF784DB5}" type="presParOf" srcId="{EF7E80E4-8AAC-4603-A451-8F0423F7E375}" destId="{D7FCE920-84F8-4F91-A228-18B4E2EB4BE3}" srcOrd="3" destOrd="0" presId="urn:microsoft.com/office/officeart/2005/8/layout/cycle4"/>
    <dgm:cxn modelId="{1AF66786-88FA-4F9E-BCE7-9F6A62A3155B}" type="presParOf" srcId="{D7FCE920-84F8-4F91-A228-18B4E2EB4BE3}" destId="{08C4399D-06D3-47AC-A432-E8B58439509B}" srcOrd="0" destOrd="0" presId="urn:microsoft.com/office/officeart/2005/8/layout/cycle4"/>
    <dgm:cxn modelId="{53EEC19A-480D-4ACE-B148-733458EA2416}" type="presParOf" srcId="{D7FCE920-84F8-4F91-A228-18B4E2EB4BE3}" destId="{A84D6564-081B-4EBE-9B3A-7BEF6480390E}" srcOrd="1" destOrd="0" presId="urn:microsoft.com/office/officeart/2005/8/layout/cycle4"/>
    <dgm:cxn modelId="{67127AB1-8F86-4CF8-8AB4-309176115E89}" type="presParOf" srcId="{EF7E80E4-8AAC-4603-A451-8F0423F7E375}" destId="{D7C1F41D-0265-45DD-8207-6D7F9B7F7CCA}" srcOrd="4" destOrd="0" presId="urn:microsoft.com/office/officeart/2005/8/layout/cycle4"/>
    <dgm:cxn modelId="{66A945E9-4D4C-4C1C-8F50-26895BF81FA1}" type="presParOf" srcId="{F1A66216-9FAC-406D-B923-51E1EB929FE8}" destId="{63EB547D-08ED-488D-8DB1-A5E5F69DEA07}" srcOrd="1" destOrd="0" presId="urn:microsoft.com/office/officeart/2005/8/layout/cycle4"/>
    <dgm:cxn modelId="{ECAC83BD-3C76-47BC-8291-2341E78CEBFF}" type="presParOf" srcId="{63EB547D-08ED-488D-8DB1-A5E5F69DEA07}" destId="{3FCBE8F9-359E-4BA3-B9A5-13C8813ECE28}" srcOrd="0" destOrd="0" presId="urn:microsoft.com/office/officeart/2005/8/layout/cycle4"/>
    <dgm:cxn modelId="{D4DC8BF0-0B46-463C-9811-5B3AABBF2326}" type="presParOf" srcId="{63EB547D-08ED-488D-8DB1-A5E5F69DEA07}" destId="{3721FAE3-FA36-4214-80DC-D15DD33E612B}" srcOrd="1" destOrd="0" presId="urn:microsoft.com/office/officeart/2005/8/layout/cycle4"/>
    <dgm:cxn modelId="{9834A124-2F15-4FF5-9EAC-5B779AD2C571}" type="presParOf" srcId="{63EB547D-08ED-488D-8DB1-A5E5F69DEA07}" destId="{621DF3FE-D3E3-44A2-BD9A-A32FA34FF322}" srcOrd="2" destOrd="0" presId="urn:microsoft.com/office/officeart/2005/8/layout/cycle4"/>
    <dgm:cxn modelId="{3452A9A5-1F9B-4B3A-88A2-22147A78B538}" type="presParOf" srcId="{63EB547D-08ED-488D-8DB1-A5E5F69DEA07}" destId="{685A7C12-8860-4E2B-AEAE-84D19A402E76}" srcOrd="3" destOrd="0" presId="urn:microsoft.com/office/officeart/2005/8/layout/cycle4"/>
    <dgm:cxn modelId="{0E9E3348-21EC-4098-BEEC-C0F55E125D34}" type="presParOf" srcId="{63EB547D-08ED-488D-8DB1-A5E5F69DEA07}" destId="{FD109ED6-DE72-4D8F-A42B-8D56B9A22112}" srcOrd="4" destOrd="0" presId="urn:microsoft.com/office/officeart/2005/8/layout/cycle4"/>
    <dgm:cxn modelId="{32FA73F6-37BB-4734-9C10-DE16AAF86CD8}" type="presParOf" srcId="{F1A66216-9FAC-406D-B923-51E1EB929FE8}" destId="{FC725C98-F26B-4576-8980-4D0F34ACC0DF}" srcOrd="2" destOrd="0" presId="urn:microsoft.com/office/officeart/2005/8/layout/cycle4"/>
    <dgm:cxn modelId="{57E5EF8B-DB73-4ADD-A249-91525E2369DD}" type="presParOf" srcId="{F1A66216-9FAC-406D-B923-51E1EB929FE8}" destId="{98DC0252-5208-4749-A701-F32BFACC6C5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DA69-5BE5-484F-845B-D545F77B6252}">
      <dsp:nvSpPr>
        <dsp:cNvPr id="0" name=""/>
        <dsp:cNvSpPr/>
      </dsp:nvSpPr>
      <dsp:spPr>
        <a:xfrm>
          <a:off x="4489450" y="2735453"/>
          <a:ext cx="1987226" cy="128727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355600">
            <a:lnSpc>
              <a:spcPct val="90000"/>
            </a:lnSpc>
            <a:spcBef>
              <a:spcPct val="0"/>
            </a:spcBef>
            <a:spcAft>
              <a:spcPct val="15000"/>
            </a:spcAft>
            <a:buChar char="••"/>
          </a:pPr>
          <a:r>
            <a:rPr lang="en-US" sz="800" kern="1200" dirty="0"/>
            <a:t>Work Ethic and Performance</a:t>
          </a:r>
        </a:p>
        <a:p>
          <a:pPr marL="57150" lvl="1" indent="-57150" algn="l" defTabSz="355600">
            <a:lnSpc>
              <a:spcPct val="90000"/>
            </a:lnSpc>
            <a:spcBef>
              <a:spcPct val="0"/>
            </a:spcBef>
            <a:spcAft>
              <a:spcPct val="15000"/>
            </a:spcAft>
            <a:buChar char="••"/>
          </a:pPr>
          <a:r>
            <a:rPr lang="en-US" sz="800" kern="1200" dirty="0"/>
            <a:t>Teamwork and Relationships</a:t>
          </a:r>
        </a:p>
        <a:p>
          <a:pPr marL="57150" lvl="1" indent="-57150" algn="l" defTabSz="355600">
            <a:lnSpc>
              <a:spcPct val="90000"/>
            </a:lnSpc>
            <a:spcBef>
              <a:spcPct val="0"/>
            </a:spcBef>
            <a:spcAft>
              <a:spcPct val="15000"/>
            </a:spcAft>
            <a:buChar char="••"/>
          </a:pPr>
          <a:r>
            <a:rPr lang="en-US" sz="800" kern="1200" dirty="0"/>
            <a:t>Personal Image</a:t>
          </a:r>
        </a:p>
        <a:p>
          <a:pPr marL="57150" lvl="1" indent="-57150" algn="l" defTabSz="355600">
            <a:lnSpc>
              <a:spcPct val="90000"/>
            </a:lnSpc>
            <a:spcBef>
              <a:spcPct val="0"/>
            </a:spcBef>
            <a:spcAft>
              <a:spcPct val="15000"/>
            </a:spcAft>
            <a:buChar char="••"/>
          </a:pPr>
          <a:r>
            <a:rPr lang="en-US" sz="800" kern="1200" dirty="0"/>
            <a:t>Emotional Intelligence</a:t>
          </a:r>
        </a:p>
      </dsp:txBody>
      <dsp:txXfrm>
        <a:off x="5113895" y="3085547"/>
        <a:ext cx="1334504" cy="908900"/>
      </dsp:txXfrm>
    </dsp:sp>
    <dsp:sp modelId="{08C4399D-06D3-47AC-A432-E8B58439509B}">
      <dsp:nvSpPr>
        <dsp:cNvPr id="0" name=""/>
        <dsp:cNvSpPr/>
      </dsp:nvSpPr>
      <dsp:spPr>
        <a:xfrm>
          <a:off x="1030128" y="2735452"/>
          <a:ext cx="1987226" cy="128727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355600">
            <a:lnSpc>
              <a:spcPct val="90000"/>
            </a:lnSpc>
            <a:spcBef>
              <a:spcPct val="0"/>
            </a:spcBef>
            <a:spcAft>
              <a:spcPct val="15000"/>
            </a:spcAft>
            <a:buChar char="••"/>
          </a:pPr>
          <a:r>
            <a:rPr lang="en-US" sz="800" kern="1200" dirty="0"/>
            <a:t>Resumes</a:t>
          </a:r>
        </a:p>
        <a:p>
          <a:pPr marL="57150" lvl="1" indent="-57150" algn="l" defTabSz="355600">
            <a:lnSpc>
              <a:spcPct val="90000"/>
            </a:lnSpc>
            <a:spcBef>
              <a:spcPct val="0"/>
            </a:spcBef>
            <a:spcAft>
              <a:spcPct val="15000"/>
            </a:spcAft>
            <a:buChar char="••"/>
          </a:pPr>
          <a:r>
            <a:rPr lang="en-US" sz="800" kern="1200" dirty="0"/>
            <a:t>Interviewing Skills</a:t>
          </a:r>
        </a:p>
        <a:p>
          <a:pPr marL="57150" lvl="1" indent="-57150" algn="l" defTabSz="355600">
            <a:lnSpc>
              <a:spcPct val="90000"/>
            </a:lnSpc>
            <a:spcBef>
              <a:spcPct val="0"/>
            </a:spcBef>
            <a:spcAft>
              <a:spcPct val="15000"/>
            </a:spcAft>
            <a:buChar char="••"/>
          </a:pPr>
          <a:r>
            <a:rPr lang="en-US" sz="800" kern="1200" dirty="0"/>
            <a:t>Networking</a:t>
          </a:r>
        </a:p>
        <a:p>
          <a:pPr marL="57150" lvl="1" indent="-57150" algn="l" defTabSz="355600">
            <a:lnSpc>
              <a:spcPct val="90000"/>
            </a:lnSpc>
            <a:spcBef>
              <a:spcPct val="0"/>
            </a:spcBef>
            <a:spcAft>
              <a:spcPct val="15000"/>
            </a:spcAft>
            <a:buChar char="••"/>
          </a:pPr>
          <a:r>
            <a:rPr lang="en-US" sz="800" kern="1200" dirty="0"/>
            <a:t>Job </a:t>
          </a:r>
          <a:r>
            <a:rPr lang="en-US" sz="800" kern="1200" dirty="0" err="1"/>
            <a:t>ShadowingPracticum</a:t>
          </a:r>
          <a:r>
            <a:rPr lang="en-US" sz="800" kern="1200" dirty="0"/>
            <a:t> Experience</a:t>
          </a:r>
        </a:p>
        <a:p>
          <a:pPr marL="57150" lvl="1" indent="-57150" algn="l" defTabSz="355600">
            <a:lnSpc>
              <a:spcPct val="90000"/>
            </a:lnSpc>
            <a:spcBef>
              <a:spcPct val="0"/>
            </a:spcBef>
            <a:spcAft>
              <a:spcPct val="15000"/>
            </a:spcAft>
            <a:buChar char="••"/>
          </a:pPr>
          <a:r>
            <a:rPr lang="en-US" sz="800" kern="1200"/>
            <a:t>Practicum Experience</a:t>
          </a:r>
          <a:endParaRPr lang="en-US" sz="800" kern="1200" dirty="0"/>
        </a:p>
      </dsp:txBody>
      <dsp:txXfrm>
        <a:off x="1058405" y="3085547"/>
        <a:ext cx="1334504" cy="908900"/>
      </dsp:txXfrm>
    </dsp:sp>
    <dsp:sp modelId="{4B752ABF-9207-4118-A330-554B01590E8C}">
      <dsp:nvSpPr>
        <dsp:cNvPr id="0" name=""/>
        <dsp:cNvSpPr/>
      </dsp:nvSpPr>
      <dsp:spPr>
        <a:xfrm>
          <a:off x="4272445" y="0"/>
          <a:ext cx="1987226" cy="128727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355600">
            <a:lnSpc>
              <a:spcPct val="90000"/>
            </a:lnSpc>
            <a:spcBef>
              <a:spcPct val="0"/>
            </a:spcBef>
            <a:spcAft>
              <a:spcPct val="15000"/>
            </a:spcAft>
            <a:buChar char="••"/>
          </a:pPr>
          <a:r>
            <a:rPr lang="en-US" sz="800" kern="1200" dirty="0"/>
            <a:t>HIPAA</a:t>
          </a:r>
        </a:p>
        <a:p>
          <a:pPr marL="57150" lvl="1" indent="-57150" algn="l" defTabSz="355600">
            <a:lnSpc>
              <a:spcPct val="90000"/>
            </a:lnSpc>
            <a:spcBef>
              <a:spcPct val="0"/>
            </a:spcBef>
            <a:spcAft>
              <a:spcPct val="15000"/>
            </a:spcAft>
            <a:buChar char="••"/>
          </a:pPr>
          <a:r>
            <a:rPr lang="en-US" sz="800" kern="1200" dirty="0"/>
            <a:t>Medical Terminology</a:t>
          </a:r>
        </a:p>
        <a:p>
          <a:pPr marL="57150" lvl="1" indent="-57150" algn="l" defTabSz="355600">
            <a:lnSpc>
              <a:spcPct val="90000"/>
            </a:lnSpc>
            <a:spcBef>
              <a:spcPct val="0"/>
            </a:spcBef>
            <a:spcAft>
              <a:spcPct val="15000"/>
            </a:spcAft>
            <a:buChar char="••"/>
          </a:pPr>
          <a:r>
            <a:rPr lang="en-US" sz="800" kern="1200" dirty="0"/>
            <a:t>Medical Communication</a:t>
          </a:r>
        </a:p>
        <a:p>
          <a:pPr marL="57150" lvl="1" indent="-57150" algn="l" defTabSz="355600">
            <a:lnSpc>
              <a:spcPct val="90000"/>
            </a:lnSpc>
            <a:spcBef>
              <a:spcPct val="0"/>
            </a:spcBef>
            <a:spcAft>
              <a:spcPct val="15000"/>
            </a:spcAft>
            <a:buChar char="••"/>
          </a:pPr>
          <a:r>
            <a:rPr lang="en-US" sz="800" kern="1200" dirty="0"/>
            <a:t>Cultural Safety/Competence</a:t>
          </a:r>
        </a:p>
        <a:p>
          <a:pPr marL="57150" lvl="1" indent="-57150" algn="l" defTabSz="355600">
            <a:lnSpc>
              <a:spcPct val="90000"/>
            </a:lnSpc>
            <a:spcBef>
              <a:spcPct val="0"/>
            </a:spcBef>
            <a:spcAft>
              <a:spcPct val="15000"/>
            </a:spcAft>
            <a:buChar char="••"/>
          </a:pPr>
          <a:r>
            <a:rPr lang="en-US" sz="800" kern="1200" dirty="0"/>
            <a:t>Career Mapping</a:t>
          </a:r>
        </a:p>
        <a:p>
          <a:pPr marL="57150" lvl="1" indent="-57150" algn="l" defTabSz="355600">
            <a:lnSpc>
              <a:spcPct val="90000"/>
            </a:lnSpc>
            <a:spcBef>
              <a:spcPct val="0"/>
            </a:spcBef>
            <a:spcAft>
              <a:spcPct val="15000"/>
            </a:spcAft>
            <a:buChar char="••"/>
          </a:pPr>
          <a:r>
            <a:rPr lang="en-US" sz="800" kern="1200" dirty="0"/>
            <a:t>Caregiver Self-care</a:t>
          </a:r>
        </a:p>
      </dsp:txBody>
      <dsp:txXfrm>
        <a:off x="4896889" y="28277"/>
        <a:ext cx="1334504" cy="908900"/>
      </dsp:txXfrm>
    </dsp:sp>
    <dsp:sp modelId="{674D1845-C3E7-4288-BBE8-E899E4E784AF}">
      <dsp:nvSpPr>
        <dsp:cNvPr id="0" name=""/>
        <dsp:cNvSpPr/>
      </dsp:nvSpPr>
      <dsp:spPr>
        <a:xfrm>
          <a:off x="1030128" y="0"/>
          <a:ext cx="1987226" cy="1287272"/>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355600">
            <a:lnSpc>
              <a:spcPct val="90000"/>
            </a:lnSpc>
            <a:spcBef>
              <a:spcPct val="0"/>
            </a:spcBef>
            <a:spcAft>
              <a:spcPct val="15000"/>
            </a:spcAft>
            <a:buChar char="••"/>
          </a:pPr>
          <a:r>
            <a:rPr lang="en-US" sz="800" kern="1200" dirty="0"/>
            <a:t>BLS/CPR</a:t>
          </a:r>
        </a:p>
        <a:p>
          <a:pPr marL="57150" lvl="1" indent="-57150" algn="l" defTabSz="355600">
            <a:lnSpc>
              <a:spcPct val="90000"/>
            </a:lnSpc>
            <a:spcBef>
              <a:spcPct val="0"/>
            </a:spcBef>
            <a:spcAft>
              <a:spcPct val="15000"/>
            </a:spcAft>
            <a:buChar char="••"/>
          </a:pPr>
          <a:r>
            <a:rPr lang="en-US" sz="800" kern="1200" dirty="0"/>
            <a:t>First Aid</a:t>
          </a:r>
        </a:p>
        <a:p>
          <a:pPr marL="57150" lvl="1" indent="-57150" algn="l" defTabSz="355600">
            <a:lnSpc>
              <a:spcPct val="90000"/>
            </a:lnSpc>
            <a:spcBef>
              <a:spcPct val="0"/>
            </a:spcBef>
            <a:spcAft>
              <a:spcPct val="15000"/>
            </a:spcAft>
            <a:buChar char="••"/>
          </a:pPr>
          <a:r>
            <a:rPr lang="en-US" sz="800" kern="1200" dirty="0"/>
            <a:t>Mental Health First Aid</a:t>
          </a:r>
        </a:p>
        <a:p>
          <a:pPr marL="57150" lvl="1" indent="-57150" algn="l" defTabSz="355600">
            <a:lnSpc>
              <a:spcPct val="90000"/>
            </a:lnSpc>
            <a:spcBef>
              <a:spcPct val="0"/>
            </a:spcBef>
            <a:spcAft>
              <a:spcPct val="15000"/>
            </a:spcAft>
            <a:buChar char="••"/>
          </a:pPr>
          <a:r>
            <a:rPr lang="en-US" sz="800" kern="1200" dirty="0"/>
            <a:t>Blood Borne Pathogens</a:t>
          </a:r>
        </a:p>
        <a:p>
          <a:pPr marL="57150" lvl="1" indent="-57150" algn="l" defTabSz="355600">
            <a:lnSpc>
              <a:spcPct val="90000"/>
            </a:lnSpc>
            <a:spcBef>
              <a:spcPct val="0"/>
            </a:spcBef>
            <a:spcAft>
              <a:spcPct val="15000"/>
            </a:spcAft>
            <a:buChar char="••"/>
          </a:pPr>
          <a:r>
            <a:rPr lang="en-US" sz="800" kern="1200" dirty="0"/>
            <a:t>Alaska Core Competencies</a:t>
          </a:r>
        </a:p>
        <a:p>
          <a:pPr marL="57150" lvl="1" indent="-57150" algn="l" defTabSz="355600">
            <a:lnSpc>
              <a:spcPct val="90000"/>
            </a:lnSpc>
            <a:spcBef>
              <a:spcPct val="0"/>
            </a:spcBef>
            <a:spcAft>
              <a:spcPct val="15000"/>
            </a:spcAft>
            <a:buChar char="••"/>
          </a:pPr>
          <a:r>
            <a:rPr lang="en-US" sz="800" kern="1200" dirty="0"/>
            <a:t>The </a:t>
          </a:r>
          <a:r>
            <a:rPr lang="en-US" sz="800" kern="1200" dirty="0" err="1"/>
            <a:t>Mandt</a:t>
          </a:r>
          <a:r>
            <a:rPr lang="en-US" sz="800" kern="1200" dirty="0"/>
            <a:t> ® System</a:t>
          </a:r>
        </a:p>
      </dsp:txBody>
      <dsp:txXfrm>
        <a:off x="1058405" y="28277"/>
        <a:ext cx="1334504" cy="908900"/>
      </dsp:txXfrm>
    </dsp:sp>
    <dsp:sp modelId="{3FCBE8F9-359E-4BA3-B9A5-13C8813ECE28}">
      <dsp:nvSpPr>
        <dsp:cNvPr id="0" name=""/>
        <dsp:cNvSpPr/>
      </dsp:nvSpPr>
      <dsp:spPr>
        <a:xfrm>
          <a:off x="1862832" y="229295"/>
          <a:ext cx="1741839" cy="1741839"/>
        </a:xfrm>
        <a:prstGeom prst="pieWedg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Industry Credentials</a:t>
          </a:r>
        </a:p>
      </dsp:txBody>
      <dsp:txXfrm>
        <a:off x="2373005" y="739468"/>
        <a:ext cx="1231666" cy="1231666"/>
      </dsp:txXfrm>
    </dsp:sp>
    <dsp:sp modelId="{3721FAE3-FA36-4214-80DC-D15DD33E612B}">
      <dsp:nvSpPr>
        <dsp:cNvPr id="0" name=""/>
        <dsp:cNvSpPr/>
      </dsp:nvSpPr>
      <dsp:spPr>
        <a:xfrm rot="5400000">
          <a:off x="3727453" y="272074"/>
          <a:ext cx="1741839" cy="1741839"/>
        </a:xfrm>
        <a:prstGeom prst="pieWedge">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Basic Knowledge</a:t>
          </a:r>
        </a:p>
      </dsp:txBody>
      <dsp:txXfrm rot="-5400000">
        <a:off x="3727453" y="782247"/>
        <a:ext cx="1231666" cy="1231666"/>
      </dsp:txXfrm>
    </dsp:sp>
    <dsp:sp modelId="{621DF3FE-D3E3-44A2-BD9A-A32FA34FF322}">
      <dsp:nvSpPr>
        <dsp:cNvPr id="0" name=""/>
        <dsp:cNvSpPr/>
      </dsp:nvSpPr>
      <dsp:spPr>
        <a:xfrm rot="10800000">
          <a:off x="3685127" y="2051589"/>
          <a:ext cx="1741839" cy="1741839"/>
        </a:xfrm>
        <a:prstGeom prst="pieWedge">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Soft Skills</a:t>
          </a:r>
        </a:p>
      </dsp:txBody>
      <dsp:txXfrm rot="10800000">
        <a:off x="3685127" y="2051589"/>
        <a:ext cx="1231666" cy="1231666"/>
      </dsp:txXfrm>
    </dsp:sp>
    <dsp:sp modelId="{685A7C12-8860-4E2B-AEAE-84D19A402E76}">
      <dsp:nvSpPr>
        <dsp:cNvPr id="0" name=""/>
        <dsp:cNvSpPr/>
      </dsp:nvSpPr>
      <dsp:spPr>
        <a:xfrm rot="16200000">
          <a:off x="1862832" y="2051589"/>
          <a:ext cx="1741839" cy="1741839"/>
        </a:xfrm>
        <a:prstGeom prst="pieWedge">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Work Readiness</a:t>
          </a:r>
        </a:p>
      </dsp:txBody>
      <dsp:txXfrm rot="5400000">
        <a:off x="2373005" y="2051589"/>
        <a:ext cx="1231666" cy="1231666"/>
      </dsp:txXfrm>
    </dsp:sp>
    <dsp:sp modelId="{FC725C98-F26B-4576-8980-4D0F34ACC0DF}">
      <dsp:nvSpPr>
        <dsp:cNvPr id="0" name=""/>
        <dsp:cNvSpPr/>
      </dsp:nvSpPr>
      <dsp:spPr>
        <a:xfrm>
          <a:off x="3344201" y="1649317"/>
          <a:ext cx="601397" cy="522954"/>
        </a:xfrm>
        <a:prstGeom prst="circularArrow">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DC0252-5208-4749-A701-F32BFACC6C59}">
      <dsp:nvSpPr>
        <dsp:cNvPr id="0" name=""/>
        <dsp:cNvSpPr/>
      </dsp:nvSpPr>
      <dsp:spPr>
        <a:xfrm rot="10800000">
          <a:off x="3344201" y="1850453"/>
          <a:ext cx="601397" cy="522954"/>
        </a:xfrm>
        <a:prstGeom prst="circularArrow">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879F4E-C8E2-4012-AA82-45F491A5A650}" type="datetimeFigureOut">
              <a:rPr lang="en-US" smtClean="0"/>
              <a:t>9/30/2019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6322A-1596-4C42-AEA8-6F6AE99B9549}" type="slidenum">
              <a:rPr lang="en-US" smtClean="0"/>
              <a:t>‹#›</a:t>
            </a:fld>
            <a:endParaRPr lang="en-US" dirty="0"/>
          </a:p>
        </p:txBody>
      </p:sp>
    </p:spTree>
    <p:extLst>
      <p:ext uri="{BB962C8B-B14F-4D97-AF65-F5344CB8AC3E}">
        <p14:creationId xmlns:p14="http://schemas.microsoft.com/office/powerpoint/2010/main" val="383062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02DCB1-16F9-4762-B613-9CA763A41C69}" type="datetimeFigureOut">
              <a:rPr lang="en-US" smtClean="0"/>
              <a:t>9/30/2019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80622F-0046-49E7-91D5-FDD1A4182779}" type="slidenum">
              <a:rPr lang="en-US" smtClean="0"/>
              <a:t>‹#›</a:t>
            </a:fld>
            <a:endParaRPr lang="en-US" dirty="0"/>
          </a:p>
        </p:txBody>
      </p:sp>
    </p:spTree>
    <p:extLst>
      <p:ext uri="{BB962C8B-B14F-4D97-AF65-F5344CB8AC3E}">
        <p14:creationId xmlns:p14="http://schemas.microsoft.com/office/powerpoint/2010/main" val="339359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1</a:t>
            </a:fld>
            <a:endParaRPr lang="en-US" dirty="0"/>
          </a:p>
        </p:txBody>
      </p:sp>
    </p:spTree>
    <p:extLst>
      <p:ext uri="{BB962C8B-B14F-4D97-AF65-F5344CB8AC3E}">
        <p14:creationId xmlns:p14="http://schemas.microsoft.com/office/powerpoint/2010/main" val="228802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13</a:t>
            </a:fld>
            <a:endParaRPr lang="en-US" dirty="0"/>
          </a:p>
        </p:txBody>
      </p:sp>
    </p:spTree>
    <p:extLst>
      <p:ext uri="{BB962C8B-B14F-4D97-AF65-F5344CB8AC3E}">
        <p14:creationId xmlns:p14="http://schemas.microsoft.com/office/powerpoint/2010/main" val="382811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19</a:t>
            </a:fld>
            <a:endParaRPr lang="en-US" dirty="0"/>
          </a:p>
        </p:txBody>
      </p:sp>
    </p:spTree>
    <p:extLst>
      <p:ext uri="{BB962C8B-B14F-4D97-AF65-F5344CB8AC3E}">
        <p14:creationId xmlns:p14="http://schemas.microsoft.com/office/powerpoint/2010/main" val="1085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21</a:t>
            </a:fld>
            <a:endParaRPr lang="en-US" dirty="0"/>
          </a:p>
        </p:txBody>
      </p:sp>
    </p:spTree>
    <p:extLst>
      <p:ext uri="{BB962C8B-B14F-4D97-AF65-F5344CB8AC3E}">
        <p14:creationId xmlns:p14="http://schemas.microsoft.com/office/powerpoint/2010/main" val="164303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0BF261-11E7-487B-8C27-3C0DA7049B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97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0BF261-11E7-487B-8C27-3C0DA7049B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935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622F-0046-49E7-91D5-FDD1A4182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370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0BF261-11E7-487B-8C27-3C0DA7049B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3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AHEC mission is to enhance access to quality health care, particularly primary and preventive care, by improving the supply and distribution of healthcare professionals via strategic partnerships with academic programs, communities, and professional organizations.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0BF261-11E7-487B-8C27-3C0DA7049B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87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Technical</a:t>
            </a:r>
            <a:r>
              <a:rPr lang="en-US" baseline="0" dirty="0"/>
              <a:t> Instructions- Can come from an online program, college or employer in house training program that will give the employee national recognition.</a:t>
            </a:r>
          </a:p>
          <a:p>
            <a:r>
              <a:rPr lang="en-US" baseline="0" dirty="0"/>
              <a:t>No apprenticeship without a job!</a:t>
            </a:r>
          </a:p>
          <a:p>
            <a:r>
              <a:rPr lang="en-US" baseline="0" dirty="0"/>
              <a:t>Doesn’t have to mean union</a:t>
            </a:r>
          </a:p>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2</a:t>
            </a:fld>
            <a:endParaRPr lang="en-US" dirty="0"/>
          </a:p>
        </p:txBody>
      </p:sp>
    </p:spTree>
    <p:extLst>
      <p:ext uri="{BB962C8B-B14F-4D97-AF65-F5344CB8AC3E}">
        <p14:creationId xmlns:p14="http://schemas.microsoft.com/office/powerpoint/2010/main" val="193844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4</a:t>
            </a:fld>
            <a:endParaRPr lang="en-US" dirty="0"/>
          </a:p>
        </p:txBody>
      </p:sp>
    </p:spTree>
    <p:extLst>
      <p:ext uri="{BB962C8B-B14F-4D97-AF65-F5344CB8AC3E}">
        <p14:creationId xmlns:p14="http://schemas.microsoft.com/office/powerpoint/2010/main" val="359792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extensive</a:t>
            </a:r>
            <a:r>
              <a:rPr lang="en-US" baseline="0" dirty="0"/>
              <a:t> shortage in the Health care industry we are placing more focus on this industry to try to meet the demands of the aging population. </a:t>
            </a:r>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5</a:t>
            </a:fld>
            <a:endParaRPr lang="en-US" dirty="0"/>
          </a:p>
        </p:txBody>
      </p:sp>
    </p:spTree>
    <p:extLst>
      <p:ext uri="{BB962C8B-B14F-4D97-AF65-F5344CB8AC3E}">
        <p14:creationId xmlns:p14="http://schemas.microsoft.com/office/powerpoint/2010/main" val="425791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many more. </a:t>
            </a:r>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6</a:t>
            </a:fld>
            <a:endParaRPr lang="en-US" dirty="0"/>
          </a:p>
        </p:txBody>
      </p:sp>
    </p:spTree>
    <p:extLst>
      <p:ext uri="{BB962C8B-B14F-4D97-AF65-F5344CB8AC3E}">
        <p14:creationId xmlns:p14="http://schemas.microsoft.com/office/powerpoint/2010/main" val="106783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7</a:t>
            </a:fld>
            <a:endParaRPr lang="en-US" dirty="0"/>
          </a:p>
        </p:txBody>
      </p:sp>
    </p:spTree>
    <p:extLst>
      <p:ext uri="{BB962C8B-B14F-4D97-AF65-F5344CB8AC3E}">
        <p14:creationId xmlns:p14="http://schemas.microsoft.com/office/powerpoint/2010/main" val="179738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8</a:t>
            </a:fld>
            <a:endParaRPr lang="en-US" dirty="0"/>
          </a:p>
        </p:txBody>
      </p:sp>
    </p:spTree>
    <p:extLst>
      <p:ext uri="{BB962C8B-B14F-4D97-AF65-F5344CB8AC3E}">
        <p14:creationId xmlns:p14="http://schemas.microsoft.com/office/powerpoint/2010/main" val="174583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9</a:t>
            </a:fld>
            <a:endParaRPr lang="en-US" dirty="0"/>
          </a:p>
        </p:txBody>
      </p:sp>
    </p:spTree>
    <p:extLst>
      <p:ext uri="{BB962C8B-B14F-4D97-AF65-F5344CB8AC3E}">
        <p14:creationId xmlns:p14="http://schemas.microsoft.com/office/powerpoint/2010/main" val="90642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0622F-0046-49E7-91D5-FDD1A4182779}" type="slidenum">
              <a:rPr lang="en-US" smtClean="0"/>
              <a:t>12</a:t>
            </a:fld>
            <a:endParaRPr lang="en-US" dirty="0"/>
          </a:p>
        </p:txBody>
      </p:sp>
    </p:spTree>
    <p:extLst>
      <p:ext uri="{BB962C8B-B14F-4D97-AF65-F5344CB8AC3E}">
        <p14:creationId xmlns:p14="http://schemas.microsoft.com/office/powerpoint/2010/main" val="213646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B8023D9-FC11-44BE-BCDA-D25D861352FB}" type="datetime1">
              <a:rPr lang="en-US" smtClean="0"/>
              <a:t>9/30/2019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2837261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BB7756-33AD-4F08-B83D-221443F57937}" type="datetime1">
              <a:rPr lang="en-US" smtClean="0"/>
              <a:t>9/30/2019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151700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CE8F0BB-466B-4153-B11A-1CF0ECB6F381}" type="datetime1">
              <a:rPr lang="en-US" smtClean="0"/>
              <a:t>9/30/2019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1900121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Freeform 7"/>
          <p:cNvSpPr/>
          <p:nvPr/>
        </p:nvSpPr>
        <p:spPr>
          <a:xfrm>
            <a:off x="-2379"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rot="19140000">
            <a:off x="817114" y="1730403"/>
            <a:ext cx="5648623" cy="1204306"/>
          </a:xfrm>
        </p:spPr>
        <p:txBody>
          <a:bodyPr bIns="9144" anchor="b"/>
          <a:lstStyle>
            <a:lvl1pPr>
              <a:defRPr sz="24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050" b="0" i="0" u="none" strike="noStrike" kern="1200" cap="all" spc="300" normalizeH="0" baseline="0" noProof="0" dirty="0" smtClean="0">
                <a:ln>
                  <a:noFill/>
                </a:ln>
                <a:solidFill>
                  <a:schemeClr val="tx1"/>
                </a:solidFill>
                <a:effectLst/>
                <a:uLnTx/>
                <a:uFillTx/>
                <a:latin typeface="+mn-lt"/>
                <a:ea typeface="+mj-ea"/>
                <a:cs typeface="Tunga" pitchFamily="2"/>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115192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1937696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79"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ight Triangle 6"/>
          <p:cNvSpPr/>
          <p:nvPr/>
        </p:nvSpPr>
        <p:spPr>
          <a:xfrm>
            <a:off x="1"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rot="19140000">
            <a:off x="819399" y="1726738"/>
            <a:ext cx="5650992" cy="1207509"/>
          </a:xfrm>
        </p:spPr>
        <p:txBody>
          <a:bodyPr bIns="9144" anchor="b"/>
          <a:lstStyle>
            <a:lvl1pPr algn="l">
              <a:defRPr kumimoji="0" lang="en-US" sz="24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050" b="0" i="0" u="none" strike="noStrike" kern="1200" cap="all" spc="300" normalizeH="0" baseline="0" noProof="0" dirty="0" smtClean="0">
                <a:ln>
                  <a:noFill/>
                </a:ln>
                <a:solidFill>
                  <a:schemeClr val="tx1"/>
                </a:solidFill>
                <a:effectLst/>
                <a:uLnTx/>
                <a:uFillTx/>
                <a:latin typeface="+mn-lt"/>
                <a:ea typeface="+mj-ea"/>
                <a:cs typeface="Tunga" pitchFamily="2"/>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300444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4C4AFB-B1DB-4000-8B0F-1AA192F167E7}"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70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050" b="0" kern="1200" cap="all" spc="300" baseline="0" dirty="0" smtClean="0">
                <a:solidFill>
                  <a:schemeClr val="tx1"/>
                </a:solidFill>
                <a:latin typeface="+mn-lt"/>
                <a:ea typeface="+mj-ea"/>
                <a:cs typeface="Tunga" pitchFamily="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1" y="1701848"/>
            <a:ext cx="3200400" cy="31089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050" b="0" kern="1200" cap="all" spc="300" baseline="0" dirty="0" smtClean="0">
                <a:solidFill>
                  <a:schemeClr val="tx1"/>
                </a:solidFill>
                <a:latin typeface="+mn-lt"/>
                <a:ea typeface="+mj-ea"/>
                <a:cs typeface="Tunga" pitchFamily="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49835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2047459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1956232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ight Triangle 17"/>
          <p:cNvSpPr/>
          <p:nvPr/>
        </p:nvSpPr>
        <p:spPr>
          <a:xfrm rot="5400000">
            <a:off x="433389" y="-433387"/>
            <a:ext cx="6858000" cy="7724779"/>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dirty="0">
              <a:solidFill>
                <a:schemeClr val="lt1"/>
              </a:solidFill>
              <a:latin typeface="+mn-lt"/>
              <a:ea typeface="+mn-ea"/>
              <a:cs typeface="+mn-cs"/>
            </a:endParaRPr>
          </a:p>
        </p:txBody>
      </p:sp>
      <p:sp>
        <p:nvSpPr>
          <p:cNvPr id="2" name="Title 1"/>
          <p:cNvSpPr>
            <a:spLocks noGrp="1"/>
          </p:cNvSpPr>
          <p:nvPr>
            <p:ph type="title"/>
          </p:nvPr>
        </p:nvSpPr>
        <p:spPr>
          <a:xfrm rot="19140000">
            <a:off x="784931" y="1576104"/>
            <a:ext cx="5212080" cy="1089427"/>
          </a:xfrm>
        </p:spPr>
        <p:txBody>
          <a:bodyPr bIns="0" anchor="b"/>
          <a:lstStyle>
            <a:lvl1pPr algn="l">
              <a:defRPr kumimoji="0" lang="en-US" sz="21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3" y="2618912"/>
            <a:ext cx="3807779" cy="332468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5" y="2253386"/>
            <a:ext cx="5794760" cy="623314"/>
          </a:xfrm>
        </p:spPr>
        <p:txBody>
          <a:bodyPr>
            <a:normAutofit/>
          </a:bodyPr>
          <a:lstStyle>
            <a:lvl1pPr marL="0" indent="0">
              <a:buNone/>
              <a:defRPr lang="en-US" sz="1050" b="1" kern="1200" dirty="0" smtClean="0">
                <a:solidFill>
                  <a:srgbClr val="FFFFFF"/>
                </a:solidFill>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225"/>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5A4C4AFB-B1DB-4000-8B0F-1AA192F167E7}" type="slidenum">
              <a:rPr lang="en-US" smtClean="0"/>
              <a:t>‹#›</a:t>
            </a:fld>
            <a:endParaRPr lang="en-US" dirty="0"/>
          </a:p>
        </p:txBody>
      </p:sp>
    </p:spTree>
    <p:extLst>
      <p:ext uri="{BB962C8B-B14F-4D97-AF65-F5344CB8AC3E}">
        <p14:creationId xmlns:p14="http://schemas.microsoft.com/office/powerpoint/2010/main" val="266163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7DE471-9061-48E2-B67D-E8314BC7A14A}" type="datetime1">
              <a:rPr lang="en-US" smtClean="0"/>
              <a:t>9/30/2019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809222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6"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a:t>Click icon to add picture</a:t>
            </a:r>
          </a:p>
        </p:txBody>
      </p:sp>
      <p:sp>
        <p:nvSpPr>
          <p:cNvPr id="9" name="Right Triangle 8"/>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Freeform 9"/>
          <p:cNvSpPr/>
          <p:nvPr/>
        </p:nvSpPr>
        <p:spPr>
          <a:xfrm>
            <a:off x="1"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rot="19140000">
            <a:off x="671197" y="1717501"/>
            <a:ext cx="5486400" cy="867444"/>
          </a:xfrm>
        </p:spPr>
        <p:txBody>
          <a:bodyPr anchor="b"/>
          <a:lstStyle>
            <a:lvl1pPr algn="l">
              <a:defRPr sz="21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81" y="2180529"/>
            <a:ext cx="6096545" cy="740664"/>
          </a:xfrm>
        </p:spPr>
        <p:txBody>
          <a:bodyPr/>
          <a:lstStyle>
            <a:lvl1pPr marL="0" indent="0">
              <a:buNone/>
              <a:defRPr sz="10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1803899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173906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8189BA-A3A3-471D-923D-7182525A4255}" type="datetimeFigureOut">
              <a:rPr lang="en-US" smtClean="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C4AFB-B1DB-4000-8B0F-1AA192F167E7}" type="slidenum">
              <a:rPr lang="en-US" smtClean="0"/>
              <a:t>‹#›</a:t>
            </a:fld>
            <a:endParaRPr lang="en-US" dirty="0"/>
          </a:p>
        </p:txBody>
      </p:sp>
    </p:spTree>
    <p:extLst>
      <p:ext uri="{BB962C8B-B14F-4D97-AF65-F5344CB8AC3E}">
        <p14:creationId xmlns:p14="http://schemas.microsoft.com/office/powerpoint/2010/main" val="440122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021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9447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8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84175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9/30/2019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3688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9/30/2019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12303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9/30/2019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4914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72B9B7E-307C-4076-88B1-86F8DD5AA566}" type="datetime1">
              <a:rPr lang="en-US" smtClean="0"/>
              <a:t>9/30/2019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1988740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27892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43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52616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97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98A3EB7-B1C8-453C-BF3D-3AFA222D13B3}" type="datetime1">
              <a:rPr lang="en-US" smtClean="0"/>
              <a:t>9/30/2019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179419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D1E2E5C-8328-4B8E-8117-0F3FEA5A2574}" type="datetime1">
              <a:rPr lang="en-US" smtClean="0"/>
              <a:t>9/30/2019</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3149530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79823BF-C431-4E60-A613-84CDEC6F0833}" type="datetime1">
              <a:rPr lang="en-US" smtClean="0"/>
              <a:t>9/30/2019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188705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2C81522-5502-4209-B929-852166B068EA}" type="datetime1">
              <a:rPr lang="en-US" smtClean="0"/>
              <a:t>9/30/2019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380942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1798D4A-9122-480A-9EFA-91B1F46C7DB5}" type="datetime1">
              <a:rPr lang="en-US" smtClean="0"/>
              <a:t>9/30/2019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78055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BC197A5-860B-455A-9BB8-EFD8C7556F8F}" type="datetime1">
              <a:rPr lang="en-US" smtClean="0"/>
              <a:t>9/30/2019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3E4B550-26E9-4CBD-BA53-71E26649BB38}" type="slidenum">
              <a:rPr lang="en-US" smtClean="0"/>
              <a:t>‹#›</a:t>
            </a:fld>
            <a:endParaRPr lang="en-US" dirty="0"/>
          </a:p>
        </p:txBody>
      </p:sp>
    </p:spTree>
    <p:extLst>
      <p:ext uri="{BB962C8B-B14F-4D97-AF65-F5344CB8AC3E}">
        <p14:creationId xmlns:p14="http://schemas.microsoft.com/office/powerpoint/2010/main" val="241198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A5681"/>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6443482"/>
            <a:ext cx="9141202" cy="414518"/>
          </a:xfrm>
          <a:prstGeom prst="rect">
            <a:avLst/>
          </a:prstGeom>
          <a:solidFill>
            <a:srgbClr val="41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0" y="-16778"/>
            <a:ext cx="9144000" cy="1007377"/>
          </a:xfrm>
          <a:prstGeom prst="rect">
            <a:avLst/>
          </a:prstGeom>
          <a:solidFill>
            <a:srgbClr val="415966"/>
          </a:solidFill>
        </p:spPr>
        <p:txBody>
          <a:bodyPr vert="horz" lIns="91440" tIns="45720" rIns="91440" bIns="45720" rtlCol="0" anchor="ctr">
            <a:noAutofit/>
          </a:bodyPr>
          <a:lstStyle/>
          <a:p>
            <a:r>
              <a:rPr lang="en-US" dirty="0"/>
              <a:t>Slide headline space here – Line 1 at 32</a:t>
            </a:r>
            <a:br>
              <a:rPr lang="en-US" dirty="0"/>
            </a:br>
            <a:r>
              <a:rPr lang="en-US" dirty="0"/>
              <a:t>Line 2 at 32</a:t>
            </a:r>
          </a:p>
        </p:txBody>
      </p:sp>
      <p:sp>
        <p:nvSpPr>
          <p:cNvPr id="3" name="Text Placeholder 2"/>
          <p:cNvSpPr>
            <a:spLocks noGrp="1"/>
          </p:cNvSpPr>
          <p:nvPr>
            <p:ph type="body" idx="1"/>
          </p:nvPr>
        </p:nvSpPr>
        <p:spPr>
          <a:xfrm>
            <a:off x="0" y="1143000"/>
            <a:ext cx="9141202"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02009" y="6468178"/>
            <a:ext cx="21336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53E4B550-26E9-4CBD-BA53-71E26649BB38}" type="slidenum">
              <a:rPr lang="en-US" smtClean="0"/>
              <a:pPr/>
              <a:t>‹#›</a:t>
            </a:fld>
            <a:endParaRPr lang="en-US" dirty="0"/>
          </a:p>
        </p:txBody>
      </p:sp>
      <p:sp>
        <p:nvSpPr>
          <p:cNvPr id="10" name="TextBox 9"/>
          <p:cNvSpPr txBox="1"/>
          <p:nvPr/>
        </p:nvSpPr>
        <p:spPr>
          <a:xfrm>
            <a:off x="0" y="6466075"/>
            <a:ext cx="236220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Apprenticeship</a:t>
            </a:r>
            <a:r>
              <a:rPr lang="en-US" dirty="0">
                <a:solidFill>
                  <a:schemeClr val="bg1"/>
                </a:solidFill>
                <a:latin typeface="Arial Black" panose="020B0A04020102020204" pitchFamily="34" charset="0"/>
                <a:cs typeface="Arial" panose="020B0604020202020204" pitchFamily="34" charset="0"/>
              </a:rPr>
              <a:t>USA</a:t>
            </a:r>
          </a:p>
        </p:txBody>
      </p:sp>
    </p:spTree>
    <p:extLst>
      <p:ext uri="{BB962C8B-B14F-4D97-AF65-F5344CB8AC3E}">
        <p14:creationId xmlns:p14="http://schemas.microsoft.com/office/powerpoint/2010/main" val="2228859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3200" b="1" i="0" u="none" kern="1200" baseline="0">
          <a:solidFill>
            <a:schemeClr val="bg1"/>
          </a:solidFill>
          <a:latin typeface="Segoe UI" panose="020B0502040204020203" pitchFamily="34" charset="0"/>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Freeform 7"/>
          <p:cNvSpPr/>
          <p:nvPr/>
        </p:nvSpPr>
        <p:spPr>
          <a:xfrm>
            <a:off x="-2379" y="5051293"/>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822961"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1" y="1100629"/>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900">
                <a:solidFill>
                  <a:srgbClr val="FFFFFF"/>
                </a:solidFill>
              </a:defRPr>
            </a:lvl1pPr>
          </a:lstStyle>
          <a:p>
            <a:fld id="{198189BA-A3A3-471D-923D-7182525A4255}" type="datetimeFigureOut">
              <a:rPr lang="en-US" smtClean="0"/>
              <a:t>9/30/2019</a:t>
            </a:fld>
            <a:endParaRPr lang="en-US" dirty="0"/>
          </a:p>
        </p:txBody>
      </p:sp>
      <p:sp>
        <p:nvSpPr>
          <p:cNvPr id="5" name="Footer Placeholder 4"/>
          <p:cNvSpPr>
            <a:spLocks noGrp="1"/>
          </p:cNvSpPr>
          <p:nvPr>
            <p:ph type="ftr" sz="quarter" idx="3"/>
          </p:nvPr>
        </p:nvSpPr>
        <p:spPr>
          <a:xfrm>
            <a:off x="3517515" y="6285122"/>
            <a:ext cx="4724400" cy="274320"/>
          </a:xfrm>
          <a:prstGeom prst="rect">
            <a:avLst/>
          </a:prstGeom>
        </p:spPr>
        <p:txBody>
          <a:bodyPr vert="horz" lIns="91440" tIns="45720" rIns="91440" bIns="45720" rtlCol="0" anchor="ctr"/>
          <a:lstStyle>
            <a:lvl1pPr algn="r">
              <a:defRPr sz="750" cap="all" spc="15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9" y="6170822"/>
            <a:ext cx="502920" cy="502920"/>
          </a:xfrm>
          <a:prstGeom prst="ellipse">
            <a:avLst/>
          </a:prstGeom>
          <a:ln w="19050">
            <a:solidFill>
              <a:srgbClr val="FFFFFF"/>
            </a:solidFill>
          </a:ln>
        </p:spPr>
        <p:txBody>
          <a:bodyPr vert="horz" lIns="9144" tIns="9144" rIns="9144" bIns="9144" rtlCol="0" anchor="ctr">
            <a:normAutofit/>
          </a:bodyPr>
          <a:lstStyle>
            <a:lvl1pPr algn="ctr">
              <a:defRPr sz="1238">
                <a:solidFill>
                  <a:srgbClr val="FFFFFF"/>
                </a:solidFill>
              </a:defRPr>
            </a:lvl1pPr>
          </a:lstStyle>
          <a:p>
            <a:fld id="{5A4C4AFB-B1DB-4000-8B0F-1AA192F167E7}" type="slidenum">
              <a:rPr lang="en-US" smtClean="0"/>
              <a:t>‹#›</a:t>
            </a:fld>
            <a:endParaRPr lang="en-US" dirty="0"/>
          </a:p>
        </p:txBody>
      </p:sp>
    </p:spTree>
    <p:extLst>
      <p:ext uri="{BB962C8B-B14F-4D97-AF65-F5344CB8AC3E}">
        <p14:creationId xmlns:p14="http://schemas.microsoft.com/office/powerpoint/2010/main" val="1324135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spcBef>
          <a:spcPct val="0"/>
        </a:spcBef>
        <a:buNone/>
        <a:defRPr sz="2100" kern="1200" cap="all" baseline="0">
          <a:solidFill>
            <a:schemeClr val="tx1"/>
          </a:solidFill>
          <a:latin typeface="+mj-lt"/>
          <a:ea typeface="+mj-ea"/>
          <a:cs typeface="+mj-cs"/>
        </a:defRPr>
      </a:lvl1pPr>
    </p:titleStyle>
    <p:bodyStyle>
      <a:lvl1pPr marL="257175" indent="-257175" algn="l" defTabSz="685800" rtl="0" eaLnBrk="1" latinLnBrk="0" hangingPunct="1">
        <a:spcBef>
          <a:spcPts val="600"/>
        </a:spcBef>
        <a:buFont typeface="Arial" pitchFamily="34" charset="0"/>
        <a:buNone/>
        <a:defRPr sz="1200" b="1" kern="1200">
          <a:solidFill>
            <a:schemeClr val="tx1"/>
          </a:solidFill>
          <a:latin typeface="+mn-lt"/>
          <a:ea typeface="+mn-ea"/>
          <a:cs typeface="+mn-cs"/>
        </a:defRPr>
      </a:lvl1pPr>
      <a:lvl2pPr marL="130302" indent="-130302" algn="l" defTabSz="685800" rtl="0" eaLnBrk="1" latinLnBrk="0" hangingPunct="1">
        <a:spcBef>
          <a:spcPts val="225"/>
        </a:spcBef>
        <a:buClr>
          <a:schemeClr val="accent2"/>
        </a:buClr>
        <a:buFont typeface="Wingdings" pitchFamily="2" charset="2"/>
        <a:buChar char="§"/>
        <a:defRPr sz="1200" kern="1200">
          <a:solidFill>
            <a:schemeClr val="tx1"/>
          </a:solidFill>
          <a:latin typeface="+mn-lt"/>
          <a:ea typeface="+mn-ea"/>
          <a:cs typeface="+mn-cs"/>
        </a:defRPr>
      </a:lvl2pPr>
      <a:lvl3pPr marL="301752" indent="-123444" algn="l" defTabSz="685800" rtl="0" eaLnBrk="1" latinLnBrk="0" hangingPunct="1">
        <a:spcBef>
          <a:spcPts val="225"/>
        </a:spcBef>
        <a:buClr>
          <a:schemeClr val="accent2"/>
        </a:buClr>
        <a:buFont typeface="Wingdings" pitchFamily="2" charset="2"/>
        <a:buChar char="§"/>
        <a:defRPr sz="1200" kern="1200">
          <a:solidFill>
            <a:schemeClr val="tx1"/>
          </a:solidFill>
          <a:latin typeface="+mn-lt"/>
          <a:ea typeface="+mn-ea"/>
          <a:cs typeface="+mn-cs"/>
        </a:defRPr>
      </a:lvl3pPr>
      <a:lvl4pPr marL="473202" indent="-123444" algn="l" defTabSz="685800" rtl="0" eaLnBrk="1" latinLnBrk="0" hangingPunct="1">
        <a:spcBef>
          <a:spcPts val="225"/>
        </a:spcBef>
        <a:buClr>
          <a:schemeClr val="accent2"/>
        </a:buClr>
        <a:buFont typeface="Wingdings" pitchFamily="2" charset="2"/>
        <a:buChar char="§"/>
        <a:defRPr sz="1200" kern="1200">
          <a:solidFill>
            <a:schemeClr val="tx1"/>
          </a:solidFill>
          <a:latin typeface="+mn-lt"/>
          <a:ea typeface="+mn-ea"/>
          <a:cs typeface="+mn-cs"/>
        </a:defRPr>
      </a:lvl4pPr>
      <a:lvl5pPr marL="644652" indent="-130302" algn="l" defTabSz="685800" rtl="0" eaLnBrk="1" latinLnBrk="0" hangingPunct="1">
        <a:spcBef>
          <a:spcPts val="225"/>
        </a:spcBef>
        <a:buClr>
          <a:schemeClr val="accent2"/>
        </a:buClr>
        <a:buFont typeface="Wingdings" pitchFamily="2" charset="2"/>
        <a:buChar char="§"/>
        <a:defRPr sz="1200" kern="1200">
          <a:solidFill>
            <a:schemeClr val="tx1"/>
          </a:solidFill>
          <a:latin typeface="+mn-lt"/>
          <a:ea typeface="+mn-ea"/>
          <a:cs typeface="+mn-cs"/>
        </a:defRPr>
      </a:lvl5pPr>
      <a:lvl6pPr marL="822960" indent="-130302"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6pPr>
      <a:lvl7pPr marL="1014984" indent="-123444"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7pPr>
      <a:lvl8pPr marL="1186434" indent="-123444"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8pPr>
      <a:lvl9pPr marL="1344168" indent="-123444" algn="l" defTabSz="685800" rtl="0" eaLnBrk="1" latinLnBrk="0" hangingPunct="1">
        <a:spcBef>
          <a:spcPts val="225"/>
        </a:spcBef>
        <a:buClr>
          <a:schemeClr val="accent2"/>
        </a:buClr>
        <a:buFont typeface="Wingdings" pitchFamily="2"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9/30/2019</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5571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www.alaskaworks.org/"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url?sa=i&amp;rct=j&amp;q=&amp;esrc=s&amp;source=images&amp;cd=&amp;cad=rja&amp;uact=8&amp;ved=2ahUKEwjyt_rIsIPZAhVkHGMKHc6mBnAQjRx6BAgAEAY&amp;url=http://www.invictusconsulting.com/osha-first-aid-cpr-and-aed/&amp;psig=AOvVaw2mZXaPMoDtPOC-rze0YT7I&amp;ust=1517528542943224" TargetMode="Externa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www.google.com/url?sa=i&amp;rct=j&amp;q=&amp;esrc=s&amp;source=images&amp;cd=&amp;cad=rja&amp;uact=8&amp;ved=2ahUKEwj3ldHWsIPZAhWBKGMKHcOUAGEQjRx6BAgAEAY&amp;url=http://web.kcbex.com/events/OSHA-10-62/details&amp;psig=AOvVaw2Irj3v7vAkqoXKz8uOK5nE&amp;ust=151752858698911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hyperlink" Target="http://www.scahecak.org/" TargetMode="External"/><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hyperlink" Target="http://www.apcaapprentice.com/" TargetMode="External"/><Relationship Id="rId4" Type="http://schemas.openxmlformats.org/officeDocument/2006/relationships/hyperlink" Target="http://www.scahecak.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07486"/>
            <a:ext cx="7772400" cy="1470025"/>
          </a:xfrm>
        </p:spPr>
        <p:txBody>
          <a:bodyPr/>
          <a:lstStyle/>
          <a:p>
            <a:r>
              <a:rPr lang="en-US" sz="4400" dirty="0"/>
              <a:t>Registered Apprenticeship</a:t>
            </a:r>
          </a:p>
        </p:txBody>
      </p:sp>
      <p:sp>
        <p:nvSpPr>
          <p:cNvPr id="3" name="Subtitle 2"/>
          <p:cNvSpPr>
            <a:spLocks noGrp="1"/>
          </p:cNvSpPr>
          <p:nvPr>
            <p:ph type="subTitle" idx="1"/>
          </p:nvPr>
        </p:nvSpPr>
        <p:spPr>
          <a:xfrm>
            <a:off x="1371600" y="3886200"/>
            <a:ext cx="6400800" cy="627352"/>
          </a:xfrm>
        </p:spPr>
        <p:txBody>
          <a:bodyPr/>
          <a:lstStyle/>
          <a:p>
            <a:r>
              <a:rPr lang="en-US" dirty="0"/>
              <a:t>Adult and Youth Opportunities</a:t>
            </a:r>
          </a:p>
        </p:txBody>
      </p:sp>
      <p:sp>
        <p:nvSpPr>
          <p:cNvPr id="4" name="Slide Number Placeholder 3"/>
          <p:cNvSpPr>
            <a:spLocks noGrp="1"/>
          </p:cNvSpPr>
          <p:nvPr>
            <p:ph type="sldNum" sz="quarter" idx="12"/>
          </p:nvPr>
        </p:nvSpPr>
        <p:spPr/>
        <p:txBody>
          <a:bodyPr/>
          <a:lstStyle/>
          <a:p>
            <a:fld id="{53E4B550-26E9-4CBD-BA53-71E26649BB38}" type="slidenum">
              <a:rPr lang="en-US" smtClean="0"/>
              <a:t>1</a:t>
            </a:fld>
            <a:endParaRPr lang="en-US" dirty="0"/>
          </a:p>
        </p:txBody>
      </p:sp>
      <p:sp>
        <p:nvSpPr>
          <p:cNvPr id="5" name="TextBox 4"/>
          <p:cNvSpPr txBox="1"/>
          <p:nvPr/>
        </p:nvSpPr>
        <p:spPr>
          <a:xfrm>
            <a:off x="1524000" y="5029200"/>
            <a:ext cx="6934200" cy="923330"/>
          </a:xfrm>
          <a:prstGeom prst="rect">
            <a:avLst/>
          </a:prstGeom>
          <a:noFill/>
        </p:spPr>
        <p:txBody>
          <a:bodyPr wrap="square" rtlCol="0">
            <a:spAutoFit/>
          </a:bodyPr>
          <a:lstStyle/>
          <a:p>
            <a:pPr algn="ctr"/>
            <a:r>
              <a:rPr lang="en-US" dirty="0"/>
              <a:t>Joint AAE/WIOA Youth Conference</a:t>
            </a:r>
          </a:p>
          <a:p>
            <a:pPr algn="ctr"/>
            <a:r>
              <a:rPr lang="en-US" dirty="0"/>
              <a:t>October 1, 2019</a:t>
            </a:r>
          </a:p>
          <a:p>
            <a:pPr algn="ctr"/>
            <a:r>
              <a:rPr lang="en-US" dirty="0"/>
              <a:t>Presenter: Anne Velardi</a:t>
            </a:r>
          </a:p>
        </p:txBody>
      </p:sp>
    </p:spTree>
    <p:extLst>
      <p:ext uri="{BB962C8B-B14F-4D97-AF65-F5344CB8AC3E}">
        <p14:creationId xmlns:p14="http://schemas.microsoft.com/office/powerpoint/2010/main" val="1783617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Partnerships	</a:t>
            </a:r>
          </a:p>
        </p:txBody>
      </p:sp>
      <p:sp>
        <p:nvSpPr>
          <p:cNvPr id="3" name="Content Placeholder 2"/>
          <p:cNvSpPr>
            <a:spLocks noGrp="1"/>
          </p:cNvSpPr>
          <p:nvPr>
            <p:ph idx="1"/>
          </p:nvPr>
        </p:nvSpPr>
        <p:spPr/>
        <p:txBody>
          <a:bodyPr/>
          <a:lstStyle/>
          <a:p>
            <a:r>
              <a:rPr lang="en-US" dirty="0"/>
              <a:t>Schools and other institutions can partner with DOLWD, sponsors,  and other relevant groups to create pre-apprenticeship and Registered Apprenticeship opportunities for youth.</a:t>
            </a:r>
          </a:p>
          <a:p>
            <a:r>
              <a:rPr lang="en-US" dirty="0"/>
              <a:t>Grants may be available to help create these opportunities.</a:t>
            </a:r>
          </a:p>
          <a:p>
            <a:r>
              <a:rPr lang="en-US" dirty="0"/>
              <a:t>Good partnerships will meet the needs of all interested parties.</a:t>
            </a:r>
          </a:p>
        </p:txBody>
      </p:sp>
      <p:sp>
        <p:nvSpPr>
          <p:cNvPr id="4" name="Slide Number Placeholder 3"/>
          <p:cNvSpPr>
            <a:spLocks noGrp="1"/>
          </p:cNvSpPr>
          <p:nvPr>
            <p:ph type="sldNum" sz="quarter" idx="12"/>
          </p:nvPr>
        </p:nvSpPr>
        <p:spPr/>
        <p:txBody>
          <a:bodyPr/>
          <a:lstStyle/>
          <a:p>
            <a:fld id="{53E4B550-26E9-4CBD-BA53-71E26649BB38}" type="slidenum">
              <a:rPr lang="en-US" smtClean="0"/>
              <a:t>10</a:t>
            </a:fld>
            <a:endParaRPr lang="en-US" dirty="0"/>
          </a:p>
        </p:txBody>
      </p:sp>
    </p:spTree>
    <p:extLst>
      <p:ext uri="{BB962C8B-B14F-4D97-AF65-F5344CB8AC3E}">
        <p14:creationId xmlns:p14="http://schemas.microsoft.com/office/powerpoint/2010/main" val="57238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Grants</a:t>
            </a:r>
          </a:p>
        </p:txBody>
      </p:sp>
      <p:sp>
        <p:nvSpPr>
          <p:cNvPr id="3" name="Content Placeholder 2"/>
          <p:cNvSpPr>
            <a:spLocks noGrp="1"/>
          </p:cNvSpPr>
          <p:nvPr>
            <p:ph idx="1"/>
          </p:nvPr>
        </p:nvSpPr>
        <p:spPr/>
        <p:txBody>
          <a:bodyPr/>
          <a:lstStyle/>
          <a:p>
            <a:r>
              <a:rPr lang="en-US" sz="4000" dirty="0"/>
              <a:t>Apprenticeship grants-AAI, SAE, ASE</a:t>
            </a:r>
          </a:p>
          <a:p>
            <a:r>
              <a:rPr lang="en-US" sz="4000" dirty="0"/>
              <a:t>IWT</a:t>
            </a:r>
          </a:p>
          <a:p>
            <a:r>
              <a:rPr lang="en-US" sz="4000" dirty="0"/>
              <a:t>IWT-Opioids</a:t>
            </a:r>
          </a:p>
          <a:p>
            <a:r>
              <a:rPr lang="en-US" sz="4000" dirty="0"/>
              <a:t>WIOA-DLW, STEP</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3E4B550-26E9-4CBD-BA53-71E26649BB38}" type="slidenum">
              <a:rPr lang="en-US" smtClean="0"/>
              <a:t>11</a:t>
            </a:fld>
            <a:endParaRPr lang="en-US" dirty="0"/>
          </a:p>
        </p:txBody>
      </p:sp>
    </p:spTree>
    <p:extLst>
      <p:ext uri="{BB962C8B-B14F-4D97-AF65-F5344CB8AC3E}">
        <p14:creationId xmlns:p14="http://schemas.microsoft.com/office/powerpoint/2010/main" val="44265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253006"/>
            <a:ext cx="9144000" cy="4191000"/>
          </a:xfrm>
          <a:prstGeom prst="rect">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53E4B550-26E9-4CBD-BA53-71E26649BB38}" type="slidenum">
              <a:rPr lang="en-US" smtClean="0"/>
              <a:t>12</a:t>
            </a:fld>
            <a:endParaRPr lang="en-US" dirty="0"/>
          </a:p>
        </p:txBody>
      </p:sp>
      <p:sp>
        <p:nvSpPr>
          <p:cNvPr id="3" name="TextBox 2"/>
          <p:cNvSpPr txBox="1"/>
          <p:nvPr/>
        </p:nvSpPr>
        <p:spPr>
          <a:xfrm>
            <a:off x="152400" y="881658"/>
            <a:ext cx="8839200" cy="4308872"/>
          </a:xfrm>
          <a:prstGeom prst="rect">
            <a:avLst/>
          </a:prstGeom>
          <a:noFill/>
        </p:spPr>
        <p:txBody>
          <a:bodyPr wrap="square" rtlCol="0">
            <a:spAutoFit/>
          </a:bodyPr>
          <a:lstStyle/>
          <a:p>
            <a:pPr algn="ctr"/>
            <a:endParaRPr lang="en-US" sz="1400" b="1" dirty="0"/>
          </a:p>
          <a:p>
            <a:pPr algn="ctr"/>
            <a:r>
              <a:rPr lang="en-US" sz="3200" b="1" dirty="0"/>
              <a:t>Department of Labor &amp; Workforce Development</a:t>
            </a:r>
          </a:p>
          <a:p>
            <a:pPr algn="ctr"/>
            <a:r>
              <a:rPr lang="en-US" sz="3200" b="1" dirty="0"/>
              <a:t>Division of Employment and Training Services</a:t>
            </a:r>
          </a:p>
          <a:p>
            <a:pPr algn="ctr"/>
            <a:endParaRPr lang="en-US" sz="2800" b="1" dirty="0"/>
          </a:p>
          <a:p>
            <a:pPr algn="ctr"/>
            <a:r>
              <a:rPr lang="en-US" sz="2400" b="1" dirty="0"/>
              <a:t>Statewide Apprenticeship Coordinator</a:t>
            </a:r>
          </a:p>
          <a:p>
            <a:pPr algn="ctr"/>
            <a:r>
              <a:rPr lang="en-US" sz="2400" b="1" dirty="0"/>
              <a:t>anne.velardi@alaska.gov</a:t>
            </a:r>
          </a:p>
          <a:p>
            <a:pPr algn="ctr"/>
            <a:r>
              <a:rPr lang="en-US" sz="2400" b="1" dirty="0"/>
              <a:t>(907) 269-3729/(907) 269-3562</a:t>
            </a:r>
          </a:p>
          <a:p>
            <a:pPr algn="ctr"/>
            <a:endParaRPr lang="en-US" sz="2400" b="1" dirty="0"/>
          </a:p>
          <a:p>
            <a:pPr algn="ctr"/>
            <a:r>
              <a:rPr lang="en-US" sz="2400" b="1" dirty="0"/>
              <a:t>Program Coordinator II - Grant Manager</a:t>
            </a:r>
          </a:p>
          <a:p>
            <a:pPr algn="ctr"/>
            <a:r>
              <a:rPr lang="en-US" sz="2400" b="1" dirty="0"/>
              <a:t>julie.frizzell@alaska.gov</a:t>
            </a:r>
          </a:p>
          <a:p>
            <a:pPr algn="ctr"/>
            <a:r>
              <a:rPr lang="en-US" sz="2400" b="1" dirty="0"/>
              <a:t>(907) 269-4590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689" y="4648200"/>
            <a:ext cx="2954111" cy="12163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688" y="6060546"/>
            <a:ext cx="3106511" cy="264053"/>
          </a:xfrm>
          <a:prstGeom prst="rect">
            <a:avLst/>
          </a:prstGeom>
        </p:spPr>
      </p:pic>
      <p:pic>
        <p:nvPicPr>
          <p:cNvPr id="7" name="Picture 6"/>
          <p:cNvPicPr>
            <a:picLocks noChangeAspect="1"/>
          </p:cNvPicPr>
          <p:nvPr/>
        </p:nvPicPr>
        <p:blipFill>
          <a:blip r:embed="rId5"/>
          <a:stretch>
            <a:fillRect/>
          </a:stretch>
        </p:blipFill>
        <p:spPr>
          <a:xfrm>
            <a:off x="106445" y="4721564"/>
            <a:ext cx="2712955" cy="1268078"/>
          </a:xfrm>
          <a:prstGeom prst="rect">
            <a:avLst/>
          </a:prstGeom>
        </p:spPr>
      </p:pic>
      <p:pic>
        <p:nvPicPr>
          <p:cNvPr id="8" name="Picture 7"/>
          <p:cNvPicPr>
            <a:picLocks noChangeAspect="1"/>
          </p:cNvPicPr>
          <p:nvPr/>
        </p:nvPicPr>
        <p:blipFill>
          <a:blip r:embed="rId6"/>
          <a:stretch>
            <a:fillRect/>
          </a:stretch>
        </p:blipFill>
        <p:spPr>
          <a:xfrm>
            <a:off x="3352800" y="5230702"/>
            <a:ext cx="1443038" cy="1379561"/>
          </a:xfrm>
          <a:prstGeom prst="rect">
            <a:avLst/>
          </a:prstGeom>
        </p:spPr>
      </p:pic>
    </p:spTree>
    <p:extLst>
      <p:ext uri="{BB962C8B-B14F-4D97-AF65-F5344CB8AC3E}">
        <p14:creationId xmlns:p14="http://schemas.microsoft.com/office/powerpoint/2010/main" val="3674232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144000" cy="1083578"/>
          </a:xfrm>
          <a:solidFill>
            <a:srgbClr val="2A5681"/>
          </a:solidFill>
        </p:spPr>
        <p:txBody>
          <a:bodyPr/>
          <a:lstStyle/>
          <a:p>
            <a:r>
              <a:rPr lang="en-US" sz="3600" dirty="0">
                <a:latin typeface="+mn-lt"/>
              </a:rPr>
              <a:t>Pathways to Registered Apprenticeship </a:t>
            </a:r>
            <a:br>
              <a:rPr lang="en-US" sz="3600" dirty="0">
                <a:latin typeface="+mn-lt"/>
              </a:rPr>
            </a:br>
            <a:endParaRPr lang="en-US" sz="3600" dirty="0">
              <a:latin typeface="+mn-lt"/>
            </a:endParaRPr>
          </a:p>
        </p:txBody>
      </p:sp>
      <p:sp>
        <p:nvSpPr>
          <p:cNvPr id="4" name="Slide Number Placeholder 3"/>
          <p:cNvSpPr>
            <a:spLocks noGrp="1"/>
          </p:cNvSpPr>
          <p:nvPr>
            <p:ph type="sldNum" sz="quarter" idx="12"/>
          </p:nvPr>
        </p:nvSpPr>
        <p:spPr/>
        <p:txBody>
          <a:bodyPr/>
          <a:lstStyle/>
          <a:p>
            <a:fld id="{53E4B550-26E9-4CBD-BA53-71E26649BB38}" type="slidenum">
              <a:rPr lang="en-US" smtClean="0"/>
              <a:t>13</a:t>
            </a:fld>
            <a:endParaRPr lang="en-US" dirty="0"/>
          </a:p>
        </p:txBody>
      </p:sp>
      <p:sp>
        <p:nvSpPr>
          <p:cNvPr id="8" name="TextBox 7"/>
          <p:cNvSpPr txBox="1"/>
          <p:nvPr/>
        </p:nvSpPr>
        <p:spPr>
          <a:xfrm>
            <a:off x="76201" y="1307842"/>
            <a:ext cx="9059408" cy="6247864"/>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chemeClr val="bg1"/>
                </a:solidFill>
                <a:effectLst>
                  <a:outerShdw blurRad="444500" dist="114300" sx="102000" sy="102000" algn="ctr" rotWithShape="0">
                    <a:prstClr val="black"/>
                  </a:outerShdw>
                </a:effectLst>
                <a:ea typeface="Segoe UI" panose="020B0502040204020203" pitchFamily="34" charset="0"/>
                <a:cs typeface="Segoe UI" panose="020B0502040204020203" pitchFamily="34" charset="0"/>
              </a:rPr>
              <a:t>Alaska Works Partnership- Construction Academy, Women-in-the-Trades, Helmets to Hardhats, Apprenticeship Outreach, Pre-Apprenticeship </a:t>
            </a:r>
          </a:p>
          <a:p>
            <a:pPr marL="571500" indent="-571500">
              <a:buFont typeface="Arial" panose="020B0604020202020204" pitchFamily="34" charset="0"/>
              <a:buChar char="•"/>
            </a:pPr>
            <a:r>
              <a:rPr lang="en-US" sz="4000" b="1" dirty="0">
                <a:solidFill>
                  <a:schemeClr val="bg1"/>
                </a:solidFill>
                <a:effectLst>
                  <a:outerShdw blurRad="444500" dist="114300" sx="102000" sy="102000" algn="ctr" rotWithShape="0">
                    <a:prstClr val="black"/>
                  </a:outerShdw>
                </a:effectLst>
                <a:ea typeface="Segoe UI" panose="020B0502040204020203" pitchFamily="34" charset="0"/>
                <a:cs typeface="Segoe UI" panose="020B0502040204020203" pitchFamily="34" charset="0"/>
              </a:rPr>
              <a:t>PATH Academy-Pre-Apprenticeship, basic healthcare training, certifications, job search skills, connection to employment	</a:t>
            </a:r>
          </a:p>
          <a:p>
            <a:pPr marL="571500" indent="-571500">
              <a:buFont typeface="Arial" panose="020B0604020202020204" pitchFamily="34" charset="0"/>
              <a:buChar char="•"/>
            </a:pPr>
            <a:endParaRPr lang="en-US" sz="4000" b="1" dirty="0">
              <a:solidFill>
                <a:schemeClr val="bg1"/>
              </a:solidFill>
              <a:effectLst>
                <a:outerShdw blurRad="444500" dist="114300" sx="102000" sy="102000" algn="ctr" rotWithShape="0">
                  <a:prstClr val="black"/>
                </a:outerShdw>
              </a:effectLst>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0910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nusbaum.ALASKAWORKS\Desktop\LOGOS\FOF_AWP_MAIN_LOGO_STARS-600_rev_10_2006-Medium-e1409677200812.jpg"/>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214562" y="304800"/>
            <a:ext cx="3157538" cy="2495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429000"/>
            <a:ext cx="4904762" cy="3285714"/>
          </a:xfrm>
          <a:prstGeom prst="rect">
            <a:avLst/>
          </a:prstGeom>
        </p:spPr>
      </p:pic>
    </p:spTree>
    <p:extLst>
      <p:ext uri="{BB962C8B-B14F-4D97-AF65-F5344CB8AC3E}">
        <p14:creationId xmlns:p14="http://schemas.microsoft.com/office/powerpoint/2010/main" val="120393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31075"/>
            <a:ext cx="7315200" cy="762000"/>
          </a:xfrm>
        </p:spPr>
        <p:txBody>
          <a:bodyPr/>
          <a:lstStyle/>
          <a:p>
            <a:pPr algn="ctr"/>
            <a:r>
              <a:rPr lang="en-US" b="1" dirty="0">
                <a:latin typeface="Calibri" panose="020F0502020204030204" pitchFamily="34" charset="0"/>
                <a:cs typeface="Calibri" panose="020F0502020204030204" pitchFamily="34" charset="0"/>
              </a:rPr>
              <a:t>Mission: INCREASE ALASKA HIRE IN CONSTRUCTION INDUSTRY</a:t>
            </a:r>
          </a:p>
        </p:txBody>
      </p:sp>
      <p:sp>
        <p:nvSpPr>
          <p:cNvPr id="3" name="Content Placeholder 2"/>
          <p:cNvSpPr>
            <a:spLocks noGrp="1"/>
          </p:cNvSpPr>
          <p:nvPr>
            <p:ph idx="1"/>
          </p:nvPr>
        </p:nvSpPr>
        <p:spPr>
          <a:xfrm>
            <a:off x="762000" y="1066801"/>
            <a:ext cx="7848600" cy="4019550"/>
          </a:xfrm>
        </p:spPr>
        <p:txBody>
          <a:bodyPr>
            <a:noAutofit/>
          </a:bodyPr>
          <a:lstStyle/>
          <a:p>
            <a:pPr>
              <a:buFont typeface="Arial" charset="0"/>
              <a:buChar char="•"/>
            </a:pPr>
            <a:r>
              <a:rPr lang="en-US" sz="1600" dirty="0">
                <a:latin typeface="Calibri  "/>
              </a:rPr>
              <a:t>Non-profit organization that was created in 1996. </a:t>
            </a:r>
          </a:p>
          <a:p>
            <a:pPr>
              <a:buFont typeface="Arial" charset="0"/>
              <a:buChar char="•"/>
            </a:pPr>
            <a:r>
              <a:rPr lang="en-US" sz="1600" dirty="0">
                <a:latin typeface="Calibri  "/>
              </a:rPr>
              <a:t> Give Alaskans access to jobs and careers in the construction industry by providing construction training and education.  </a:t>
            </a:r>
          </a:p>
          <a:p>
            <a:pPr>
              <a:buFont typeface="Arial" charset="0"/>
              <a:buChar char="•"/>
            </a:pPr>
            <a:r>
              <a:rPr lang="en-US" sz="1600" dirty="0">
                <a:latin typeface="Calibri  "/>
              </a:rPr>
              <a:t>Educate adults and youth in our community about apprenticeship and the good paying jobs in construction. </a:t>
            </a:r>
          </a:p>
          <a:p>
            <a:pPr>
              <a:buFont typeface="Arial" charset="0"/>
              <a:buChar char="•"/>
            </a:pPr>
            <a:r>
              <a:rPr lang="en-US" sz="1600" dirty="0">
                <a:latin typeface="Calibri  "/>
              </a:rPr>
              <a:t>Teach the basic skills </a:t>
            </a:r>
            <a:r>
              <a:rPr lang="en-US" sz="1600" dirty="0">
                <a:latin typeface="Calibri  "/>
                <a:cs typeface="Calibri" panose="020F0502020204030204" pitchFamily="34" charset="0"/>
              </a:rPr>
              <a:t>individuals need to better their chances of becoming employed. </a:t>
            </a:r>
          </a:p>
          <a:p>
            <a:pPr>
              <a:buFont typeface="Arial" charset="0"/>
              <a:buChar char="•"/>
            </a:pPr>
            <a:r>
              <a:rPr lang="en-US" sz="1600" dirty="0">
                <a:latin typeface="Calibri  "/>
                <a:cs typeface="Calibri" panose="020F0502020204030204" pitchFamily="34" charset="0"/>
              </a:rPr>
              <a:t>Funded by the Alaska Department of Labor &amp; Workforce Development. </a:t>
            </a:r>
          </a:p>
          <a:p>
            <a:pPr>
              <a:buFont typeface="Arial" charset="0"/>
              <a:buChar char="•"/>
            </a:pPr>
            <a:r>
              <a:rPr lang="en-US" sz="1600" dirty="0">
                <a:latin typeface="Calibri  "/>
                <a:cs typeface="Calibri" panose="020F0502020204030204" pitchFamily="34" charset="0"/>
              </a:rPr>
              <a:t>Training offered in Anchorage, Mat-Su, and Fairbanks</a:t>
            </a:r>
          </a:p>
          <a:p>
            <a:pPr>
              <a:buFont typeface="Arial" charset="0"/>
              <a:buChar char="•"/>
            </a:pPr>
            <a:r>
              <a:rPr lang="en-US" sz="1600" dirty="0">
                <a:latin typeface="Calibri  "/>
                <a:cs typeface="Calibri" panose="020F0502020204030204" pitchFamily="34" charset="0"/>
              </a:rPr>
              <a:t>Programs: </a:t>
            </a:r>
          </a:p>
          <a:p>
            <a:pPr marL="0" indent="0">
              <a:spcBef>
                <a:spcPts val="0"/>
              </a:spcBef>
            </a:pPr>
            <a:r>
              <a:rPr lang="en-US" sz="1600" dirty="0">
                <a:solidFill>
                  <a:srgbClr val="FF0000"/>
                </a:solidFill>
                <a:latin typeface="Calibri  "/>
                <a:cs typeface="Calibri" panose="020F0502020204030204" pitchFamily="34" charset="0"/>
              </a:rPr>
              <a:t>	Alaska Construction Academy (Co-ed training, anyone)</a:t>
            </a:r>
            <a:r>
              <a:rPr lang="en-US" sz="1600" dirty="0">
                <a:latin typeface="Calibri  "/>
                <a:cs typeface="Calibri" panose="020F0502020204030204" pitchFamily="34" charset="0"/>
              </a:rPr>
              <a:t/>
            </a:r>
            <a:br>
              <a:rPr lang="en-US" sz="1600" dirty="0">
                <a:latin typeface="Calibri  "/>
                <a:cs typeface="Calibri" panose="020F0502020204030204" pitchFamily="34" charset="0"/>
              </a:rPr>
            </a:br>
            <a:r>
              <a:rPr lang="en-US" sz="1600" dirty="0">
                <a:latin typeface="Calibri  "/>
                <a:cs typeface="Calibri" panose="020F0502020204030204" pitchFamily="34" charset="0"/>
              </a:rPr>
              <a:t>	</a:t>
            </a:r>
            <a:r>
              <a:rPr lang="en-US" sz="1600" dirty="0">
                <a:solidFill>
                  <a:srgbClr val="7030A0"/>
                </a:solidFill>
                <a:latin typeface="Calibri  "/>
                <a:cs typeface="Calibri" panose="020F0502020204030204" pitchFamily="34" charset="0"/>
              </a:rPr>
              <a:t>Women In the Trades (For Women, STEP eligibility required)</a:t>
            </a:r>
          </a:p>
          <a:p>
            <a:pPr marL="0" indent="0">
              <a:spcBef>
                <a:spcPts val="0"/>
              </a:spcBef>
            </a:pPr>
            <a:r>
              <a:rPr lang="en-US" sz="1600" dirty="0">
                <a:solidFill>
                  <a:srgbClr val="7030A0"/>
                </a:solidFill>
                <a:latin typeface="Calibri  "/>
                <a:cs typeface="Calibri" panose="020F0502020204030204" pitchFamily="34" charset="0"/>
              </a:rPr>
              <a:t>	</a:t>
            </a:r>
            <a:r>
              <a:rPr lang="en-US" sz="1600" dirty="0">
                <a:solidFill>
                  <a:srgbClr val="FF0000"/>
                </a:solidFill>
                <a:latin typeface="Calibri  "/>
                <a:cs typeface="Calibri" panose="020F0502020204030204" pitchFamily="34" charset="0"/>
              </a:rPr>
              <a:t>Rural Apprenticeship Outreach</a:t>
            </a:r>
            <a:r>
              <a:rPr lang="en-US" sz="1600" dirty="0">
                <a:solidFill>
                  <a:srgbClr val="7030A0"/>
                </a:solidFill>
                <a:latin typeface="Calibri  "/>
                <a:cs typeface="Calibri" panose="020F0502020204030204" pitchFamily="34" charset="0"/>
              </a:rPr>
              <a:t>	</a:t>
            </a:r>
            <a:br>
              <a:rPr lang="en-US" sz="1600" dirty="0">
                <a:solidFill>
                  <a:srgbClr val="7030A0"/>
                </a:solidFill>
                <a:latin typeface="Calibri  "/>
                <a:cs typeface="Calibri" panose="020F0502020204030204" pitchFamily="34" charset="0"/>
              </a:rPr>
            </a:br>
            <a:r>
              <a:rPr lang="en-US" sz="1600" dirty="0">
                <a:solidFill>
                  <a:srgbClr val="7030A0"/>
                </a:solidFill>
                <a:latin typeface="Calibri  "/>
                <a:cs typeface="Calibri" panose="020F0502020204030204" pitchFamily="34" charset="0"/>
              </a:rPr>
              <a:t>	</a:t>
            </a:r>
            <a:r>
              <a:rPr lang="en-US" sz="1600" dirty="0">
                <a:solidFill>
                  <a:schemeClr val="accent3">
                    <a:lumMod val="75000"/>
                  </a:schemeClr>
                </a:solidFill>
                <a:latin typeface="Calibri  "/>
                <a:cs typeface="Calibri" panose="020F0502020204030204" pitchFamily="34" charset="0"/>
              </a:rPr>
              <a:t>Helmets to Hardhats (For Military and spouses)</a:t>
            </a:r>
          </a:p>
          <a:p>
            <a:pPr marL="0" indent="0"/>
            <a:r>
              <a:rPr lang="en-US" sz="1600" dirty="0">
                <a:solidFill>
                  <a:srgbClr val="FF0000"/>
                </a:solidFill>
                <a:latin typeface="Calibri  "/>
                <a:cs typeface="Calibri" panose="020F0502020204030204" pitchFamily="34" charset="0"/>
              </a:rPr>
              <a:t>	</a:t>
            </a:r>
            <a:br>
              <a:rPr lang="en-US" sz="1600" dirty="0">
                <a:solidFill>
                  <a:srgbClr val="FF0000"/>
                </a:solidFill>
                <a:latin typeface="Calibri  "/>
                <a:cs typeface="Calibri" panose="020F0502020204030204" pitchFamily="34" charset="0"/>
              </a:rPr>
            </a:br>
            <a:endParaRPr lang="en-US" sz="1600" dirty="0">
              <a:solidFill>
                <a:srgbClr val="FF0000"/>
              </a:solidFill>
              <a:latin typeface="Calibri  "/>
              <a:cs typeface="Calibri" panose="020F0502020204030204" pitchFamily="34" charset="0"/>
            </a:endParaRPr>
          </a:p>
        </p:txBody>
      </p:sp>
    </p:spTree>
    <p:extLst>
      <p:ext uri="{BB962C8B-B14F-4D97-AF65-F5344CB8AC3E}">
        <p14:creationId xmlns:p14="http://schemas.microsoft.com/office/powerpoint/2010/main" val="179218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830" y="304800"/>
            <a:ext cx="7520940" cy="548640"/>
          </a:xfrm>
        </p:spPr>
        <p:txBody>
          <a:bodyPr/>
          <a:lstStyle/>
          <a:p>
            <a:pPr algn="ctr"/>
            <a:r>
              <a:rPr lang="en-US" sz="2800" b="1" dirty="0">
                <a:latin typeface="Calibri  "/>
              </a:rPr>
              <a:t>Benefits of our program</a:t>
            </a:r>
          </a:p>
        </p:txBody>
      </p:sp>
      <p:sp>
        <p:nvSpPr>
          <p:cNvPr id="4" name="Rectangle 3"/>
          <p:cNvSpPr/>
          <p:nvPr/>
        </p:nvSpPr>
        <p:spPr>
          <a:xfrm>
            <a:off x="457200" y="853440"/>
            <a:ext cx="8458200" cy="4370427"/>
          </a:xfrm>
          <a:prstGeom prst="rect">
            <a:avLst/>
          </a:prstGeom>
        </p:spPr>
        <p:txBody>
          <a:bodyPr wrap="square">
            <a:spAutoFit/>
          </a:bodyPr>
          <a:lstStyle/>
          <a:p>
            <a:pPr marL="285750" indent="-285750" defTabSz="685800">
              <a:buFont typeface="Arial" panose="020B0604020202020204" pitchFamily="34" charset="0"/>
              <a:buChar char="•"/>
            </a:pPr>
            <a:r>
              <a:rPr lang="en-US" sz="2000" b="1" dirty="0">
                <a:latin typeface="Calibri" panose="020F0502020204030204" pitchFamily="34" charset="0"/>
                <a:cs typeface="Calibri" panose="020F0502020204030204" pitchFamily="34" charset="0"/>
              </a:rPr>
              <a:t>Completing our courses helps people gain job skills that make them more employable for construction careers and better candidates for apprenticeship </a:t>
            </a:r>
          </a:p>
          <a:p>
            <a:pPr marL="285750" indent="-285750" defTabSz="685800">
              <a:buFont typeface="Arial" panose="020B0604020202020204" pitchFamily="34" charset="0"/>
              <a:buChar char="•"/>
            </a:pPr>
            <a:r>
              <a:rPr lang="en-US" sz="2000" b="1" dirty="0">
                <a:latin typeface="Calibri" panose="020F0502020204030204" pitchFamily="34" charset="0"/>
                <a:cs typeface="Calibri" panose="020F0502020204030204" pitchFamily="34" charset="0"/>
              </a:rPr>
              <a:t>Upon completing a core class with Alaska Works Partnership, trainees will earn a certificate of instruction. </a:t>
            </a:r>
          </a:p>
          <a:p>
            <a:pPr marL="285750" indent="-285750" defTabSz="685800">
              <a:buFont typeface="Arial" panose="020B0604020202020204" pitchFamily="34" charset="0"/>
              <a:buChar char="•"/>
            </a:pPr>
            <a:r>
              <a:rPr lang="en-US" sz="2000" b="1" dirty="0">
                <a:latin typeface="Calibri" panose="020F0502020204030204" pitchFamily="34" charset="0"/>
                <a:cs typeface="Calibri" panose="020F0502020204030204" pitchFamily="34" charset="0"/>
              </a:rPr>
              <a:t>We also provide resource packets to our students with current job searching information and apprenticeship openings. </a:t>
            </a:r>
          </a:p>
          <a:p>
            <a:pPr marL="285750" indent="-285750" defTabSz="685800">
              <a:buFont typeface="Arial" panose="020B0604020202020204" pitchFamily="34" charset="0"/>
              <a:buChar char="•"/>
            </a:pPr>
            <a:r>
              <a:rPr lang="en-US" sz="2000" b="1" dirty="0">
                <a:latin typeface="Calibri" panose="020F0502020204030204" pitchFamily="34" charset="0"/>
                <a:cs typeface="Calibri" panose="020F0502020204030204" pitchFamily="34" charset="0"/>
              </a:rPr>
              <a:t>If students go on to apply with any apprenticeship program or any construction related job, Alaska Works Partnership offers trade-specific Interview Skills classes and application assistance. </a:t>
            </a:r>
          </a:p>
          <a:p>
            <a:pPr marL="285750" indent="-285750" defTabSz="685800">
              <a:buFont typeface="Arial" panose="020B0604020202020204" pitchFamily="34" charset="0"/>
              <a:buChar char="•"/>
            </a:pPr>
            <a:r>
              <a:rPr lang="en-US" sz="2000" b="1" dirty="0">
                <a:latin typeface="Calibri" panose="020F0502020204030204" pitchFamily="34" charset="0"/>
                <a:cs typeface="Calibri" panose="020F0502020204030204" pitchFamily="34" charset="0"/>
              </a:rPr>
              <a:t>Our case managers assist students in any way they can with pursuing a career in construction.</a:t>
            </a:r>
          </a:p>
          <a:p>
            <a:pPr marL="285750" indent="-285750" defTabSz="685800">
              <a:buFont typeface="Arial" panose="020B0604020202020204" pitchFamily="34" charset="0"/>
              <a:buChar char="•"/>
            </a:pPr>
            <a:r>
              <a:rPr lang="en-US" sz="2000" b="1" dirty="0">
                <a:latin typeface="Calibri" panose="020F0502020204030204" pitchFamily="34" charset="0"/>
                <a:cs typeface="Calibri" panose="020F0502020204030204" pitchFamily="34" charset="0"/>
              </a:rPr>
              <a:t>Networking with our numerous partners.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6019800" y="4495800"/>
            <a:ext cx="2314575" cy="1981200"/>
          </a:xfrm>
          <a:prstGeom prst="rect">
            <a:avLst/>
          </a:prstGeom>
        </p:spPr>
      </p:pic>
    </p:spTree>
    <p:extLst>
      <p:ext uri="{BB962C8B-B14F-4D97-AF65-F5344CB8AC3E}">
        <p14:creationId xmlns:p14="http://schemas.microsoft.com/office/powerpoint/2010/main" val="94596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Our trainings are…</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22961" y="838200"/>
            <a:ext cx="7635239" cy="4191000"/>
          </a:xfrm>
        </p:spPr>
        <p:txBody>
          <a:bodyPr>
            <a:normAutofit lnSpcReduction="10000"/>
          </a:bodyPr>
          <a:lstStyle/>
          <a:p>
            <a:pPr>
              <a:buFont typeface="Arial" charset="0"/>
              <a:buChar char="•"/>
            </a:pPr>
            <a:r>
              <a:rPr lang="en-US" sz="1800" dirty="0">
                <a:latin typeface="Calibri" panose="020F0502020204030204" pitchFamily="34" charset="0"/>
                <a:cs typeface="Calibri" panose="020F0502020204030204" pitchFamily="34" charset="0"/>
              </a:rPr>
              <a:t>Short-term:  Most of our classes are 40 hours, held Monday-Friday during the day from 8am-5pm.  We also offer Welding classes during weekday evenings and Saturdays.  </a:t>
            </a:r>
          </a:p>
          <a:p>
            <a:pPr>
              <a:buFont typeface="Arial" charset="0"/>
              <a:buChar char="•"/>
            </a:pPr>
            <a:r>
              <a:rPr lang="en-US" sz="1800" dirty="0">
                <a:latin typeface="Calibri" panose="020F0502020204030204" pitchFamily="34" charset="0"/>
                <a:cs typeface="Calibri" panose="020F0502020204030204" pitchFamily="34" charset="0"/>
              </a:rPr>
              <a:t>Introductory and Hands-on:  No experience necessary to take our classes, we offer basic skills training.  </a:t>
            </a:r>
          </a:p>
          <a:p>
            <a:pPr>
              <a:buFont typeface="Arial" charset="0"/>
              <a:buChar char="•"/>
            </a:pPr>
            <a:r>
              <a:rPr lang="en-US" sz="1800" dirty="0">
                <a:latin typeface="Calibri" panose="020F0502020204030204" pitchFamily="34" charset="0"/>
                <a:cs typeface="Calibri" panose="020F0502020204030204" pitchFamily="34" charset="0"/>
              </a:rPr>
              <a:t>Free:  No cost to participants.</a:t>
            </a:r>
          </a:p>
          <a:p>
            <a:pPr>
              <a:buFont typeface="Arial" charset="0"/>
              <a:buChar char="•"/>
            </a:pPr>
            <a:r>
              <a:rPr lang="en-US" sz="1800" dirty="0">
                <a:latin typeface="Calibri" panose="020F0502020204030204" pitchFamily="34" charset="0"/>
                <a:cs typeface="Calibri" panose="020F0502020204030204" pitchFamily="34" charset="0"/>
              </a:rPr>
              <a:t>Competitive at times:  People need to apply online and submit required documents.  We interview all eligible applicants then select students and place them into class.  Sometimes we receive more applicants than spots so not all applicants are placed in a class.</a:t>
            </a:r>
          </a:p>
          <a:p>
            <a:pPr>
              <a:buFont typeface="Arial" charset="0"/>
              <a:buChar char="•"/>
            </a:pPr>
            <a:r>
              <a:rPr lang="en-US" sz="1800" dirty="0">
                <a:latin typeface="Calibri" panose="020F0502020204030204" pitchFamily="34" charset="0"/>
                <a:cs typeface="Calibri" panose="020F0502020204030204" pitchFamily="34" charset="0"/>
              </a:rPr>
              <a:t>High quality:  Our trainings are instructed by experienced journeyman level professionals and above who have worked in the field in the specific trade they are instructing.  </a:t>
            </a:r>
          </a:p>
          <a:p>
            <a:pPr marL="0" indent="0"/>
            <a:r>
              <a:rPr lang="en-US" sz="1800" dirty="0">
                <a:latin typeface="Calibri" panose="020F0502020204030204" pitchFamily="34" charset="0"/>
                <a:cs typeface="Calibri" panose="020F0502020204030204" pitchFamily="34" charset="0"/>
              </a:rPr>
              <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marL="0" indent="0"/>
            <a:endParaRPr lang="en-US" sz="1275" dirty="0">
              <a:latin typeface="Calibri" panose="020F0502020204030204" pitchFamily="34" charset="0"/>
              <a:cs typeface="Calibri" panose="020F0502020204030204" pitchFamily="34" charset="0"/>
            </a:endParaRPr>
          </a:p>
        </p:txBody>
      </p:sp>
      <p:pic>
        <p:nvPicPr>
          <p:cNvPr id="5" name="Picture 4" descr="A picture containing person, food, man, table&#10;&#10;Description automatically generated">
            <a:extLst>
              <a:ext uri="{FF2B5EF4-FFF2-40B4-BE49-F238E27FC236}">
                <a16:creationId xmlns:a16="http://schemas.microsoft.com/office/drawing/2014/main" id="{520E0A43-AF59-42A1-8EA6-3D3372EE6B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4445000"/>
            <a:ext cx="2743200" cy="2413000"/>
          </a:xfrm>
          <a:prstGeom prst="rect">
            <a:avLst/>
          </a:prstGeom>
        </p:spPr>
      </p:pic>
    </p:spTree>
    <p:extLst>
      <p:ext uri="{BB962C8B-B14F-4D97-AF65-F5344CB8AC3E}">
        <p14:creationId xmlns:p14="http://schemas.microsoft.com/office/powerpoint/2010/main" val="183692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latin typeface="Calibri" panose="020F0502020204030204" pitchFamily="34" charset="0"/>
                <a:cs typeface="Calibri" panose="020F0502020204030204" pitchFamily="34" charset="0"/>
              </a:rPr>
              <a:t>TRAINING Requirements</a:t>
            </a:r>
          </a:p>
        </p:txBody>
      </p:sp>
      <p:sp>
        <p:nvSpPr>
          <p:cNvPr id="3" name="Content Placeholder 2"/>
          <p:cNvSpPr>
            <a:spLocks noGrp="1"/>
          </p:cNvSpPr>
          <p:nvPr>
            <p:ph idx="1"/>
          </p:nvPr>
        </p:nvSpPr>
        <p:spPr>
          <a:xfrm>
            <a:off x="381001" y="1314450"/>
            <a:ext cx="8305800" cy="3579849"/>
          </a:xfrm>
        </p:spPr>
        <p:txBody>
          <a:bodyPr>
            <a:normAutofit fontScale="85000" lnSpcReduction="20000"/>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ideal applicant should: like to work with their hands, enjoy being outdoors and being physically active, be able to work outside during winter months, be able to pass a drug test, and be okay with seasonal work and be able to budget appropriately.</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An applicant’s first step is to apply online at </a:t>
            </a:r>
            <a:r>
              <a:rPr lang="en-US" sz="2000" dirty="0">
                <a:latin typeface="Calibri" panose="020F0502020204030204" pitchFamily="34" charset="0"/>
                <a:cs typeface="Calibri" panose="020F0502020204030204" pitchFamily="34" charset="0"/>
                <a:hlinkClick r:id="rId2"/>
              </a:rPr>
              <a:t>www.alaskaworks.org</a:t>
            </a:r>
            <a:r>
              <a:rPr lang="en-US" sz="2000" dirty="0">
                <a:latin typeface="Calibri" panose="020F0502020204030204" pitchFamily="34" charset="0"/>
                <a:cs typeface="Calibri" panose="020F0502020204030204" pitchFamily="34" charset="0"/>
              </a:rPr>
              <a:t>, all training application links are available from our homepage.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Provide Photo ID and any other required documentation depending on which class they are applying for.  The requirements are specified in an auto-response email all applicants will receive upon submitting their application.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These can be attached to an application or submitted later but applicants aren’t considered complete until they submit the required documents.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After the interview process, we try to make student selections at least two weeks prior to each training.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Work Keys testing may be required: these can be scheduled at a Job Center or                 Nine Star.</a:t>
            </a:r>
            <a:r>
              <a:rPr lang="en-US" sz="1400" b="0" dirty="0">
                <a:latin typeface="Calibri" panose="020F0502020204030204" pitchFamily="34" charset="0"/>
                <a:cs typeface="Calibri" panose="020F0502020204030204" pitchFamily="34" charset="0"/>
              </a:rPr>
              <a:t/>
            </a:r>
            <a:br>
              <a:rPr lang="en-US" sz="1400" b="0" dirty="0">
                <a:latin typeface="Calibri" panose="020F0502020204030204" pitchFamily="34" charset="0"/>
                <a:cs typeface="Calibri" panose="020F0502020204030204" pitchFamily="34" charset="0"/>
              </a:rPr>
            </a:br>
            <a:endParaRPr lang="en-US" sz="1400" b="0" dirty="0">
              <a:latin typeface="Calibri" panose="020F0502020204030204" pitchFamily="34" charset="0"/>
              <a:cs typeface="Calibri" panose="020F0502020204030204" pitchFamily="34" charset="0"/>
            </a:endParaRPr>
          </a:p>
          <a:p>
            <a:pPr>
              <a:buFont typeface="Arial" charset="0"/>
              <a:buChar char="•"/>
            </a:pPr>
            <a:endParaRPr lang="en-US" sz="135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84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rgbClr val="0070C0"/>
                </a:solidFill>
                <a:latin typeface="Calibri" panose="020F0502020204030204" pitchFamily="34" charset="0"/>
                <a:cs typeface="Calibri" panose="020F0502020204030204" pitchFamily="34" charset="0"/>
              </a:rPr>
              <a:t>Alaska works Construction Academies</a:t>
            </a:r>
            <a:r>
              <a:rPr lang="en-US" b="1" dirty="0"/>
              <a:t>	</a:t>
            </a:r>
          </a:p>
        </p:txBody>
      </p:sp>
      <p:sp>
        <p:nvSpPr>
          <p:cNvPr id="3" name="Content Placeholder 2"/>
          <p:cNvSpPr>
            <a:spLocks noGrp="1"/>
          </p:cNvSpPr>
          <p:nvPr>
            <p:ph idx="1"/>
          </p:nvPr>
        </p:nvSpPr>
        <p:spPr/>
        <p:txBody>
          <a:bodyPr>
            <a:noAutofit/>
          </a:bodyPr>
          <a:lstStyle/>
          <a:p>
            <a:pPr marL="285750" indent="-285750">
              <a:buFont typeface="Arial" panose="020B0604020202020204" pitchFamily="34" charset="0"/>
              <a:buChar char="•"/>
            </a:pPr>
            <a:r>
              <a:rPr lang="en-US" sz="2400" dirty="0">
                <a:solidFill>
                  <a:schemeClr val="accent2"/>
                </a:solidFill>
                <a:latin typeface="Calibri" panose="020F0502020204030204" pitchFamily="34" charset="0"/>
                <a:cs typeface="Calibri" panose="020F0502020204030204" pitchFamily="34" charset="0"/>
              </a:rPr>
              <a:t> Anchorage</a:t>
            </a:r>
            <a:r>
              <a:rPr lang="en-US" sz="2400" dirty="0">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Mat-Su</a:t>
            </a:r>
            <a:r>
              <a:rPr lang="en-US" sz="2400" dirty="0">
                <a:latin typeface="Calibri" panose="020F0502020204030204" pitchFamily="34" charset="0"/>
                <a:cs typeface="Calibri" panose="020F0502020204030204" pitchFamily="34" charset="0"/>
              </a:rPr>
              <a:t> &amp; </a:t>
            </a:r>
            <a:r>
              <a:rPr lang="en-US" sz="2400" dirty="0">
                <a:solidFill>
                  <a:srgbClr val="FFC000"/>
                </a:solidFill>
                <a:latin typeface="Calibri" panose="020F0502020204030204" pitchFamily="34" charset="0"/>
                <a:cs typeface="Calibri" panose="020F0502020204030204" pitchFamily="34" charset="0"/>
              </a:rPr>
              <a:t>Fairbanks</a:t>
            </a:r>
            <a:r>
              <a:rPr lang="en-US" sz="24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Co-ed: men and women are encouraged to apply</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High School youth 16 and older can attend with guardian permission</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Free, basic, introductory hands-on classes in a variety of trades depending on the community. </a:t>
            </a:r>
            <a:br>
              <a:rPr lang="en-US" sz="24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r>
              <a:rPr lang="en-US" dirty="0"/>
              <a:t/>
            </a:r>
            <a:br>
              <a:rPr lang="en-US" dirty="0"/>
            </a:br>
            <a:r>
              <a:rPr lang="en-US" dirty="0"/>
              <a:t/>
            </a:r>
            <a:br>
              <a:rPr lang="en-US" dirty="0"/>
            </a:br>
            <a:endParaRPr lang="en-US" dirty="0"/>
          </a:p>
        </p:txBody>
      </p:sp>
      <p:pic>
        <p:nvPicPr>
          <p:cNvPr id="5" name="Picture 4"/>
          <p:cNvPicPr>
            <a:picLocks noChangeAspect="1"/>
          </p:cNvPicPr>
          <p:nvPr/>
        </p:nvPicPr>
        <p:blipFill>
          <a:blip r:embed="rId3"/>
          <a:stretch>
            <a:fillRect/>
          </a:stretch>
        </p:blipFill>
        <p:spPr>
          <a:xfrm>
            <a:off x="3048000" y="3823228"/>
            <a:ext cx="2676525" cy="1714500"/>
          </a:xfrm>
          <a:prstGeom prst="rect">
            <a:avLst/>
          </a:prstGeom>
        </p:spPr>
      </p:pic>
    </p:spTree>
    <p:extLst>
      <p:ext uri="{BB962C8B-B14F-4D97-AF65-F5344CB8AC3E}">
        <p14:creationId xmlns:p14="http://schemas.microsoft.com/office/powerpoint/2010/main" val="203099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2A5681"/>
            </a:gs>
            <a:gs pos="0">
              <a:schemeClr val="accent1">
                <a:lumMod val="5000"/>
                <a:lumOff val="95000"/>
              </a:schemeClr>
            </a:gs>
            <a:gs pos="40000">
              <a:schemeClr val="accent1">
                <a:lumMod val="45000"/>
                <a:lumOff val="55000"/>
              </a:schemeClr>
            </a:gs>
            <a:gs pos="42000">
              <a:schemeClr val="accent1">
                <a:lumMod val="45000"/>
                <a:lumOff val="55000"/>
              </a:schemeClr>
            </a:gs>
            <a:gs pos="45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A5681"/>
          </a:solidFill>
        </p:spPr>
        <p:txBody>
          <a:bodyPr/>
          <a:lstStyle/>
          <a:p>
            <a:r>
              <a:rPr lang="en-US" sz="3600" dirty="0">
                <a:latin typeface="+mn-lt"/>
              </a:rPr>
              <a:t>What is Registered Apprenticeship?</a:t>
            </a:r>
          </a:p>
        </p:txBody>
      </p:sp>
      <p:sp>
        <p:nvSpPr>
          <p:cNvPr id="4" name="Slide Number Placeholder 3"/>
          <p:cNvSpPr>
            <a:spLocks noGrp="1"/>
          </p:cNvSpPr>
          <p:nvPr>
            <p:ph type="sldNum" sz="quarter" idx="12"/>
          </p:nvPr>
        </p:nvSpPr>
        <p:spPr/>
        <p:txBody>
          <a:bodyPr/>
          <a:lstStyle/>
          <a:p>
            <a:fld id="{53E4B550-26E9-4CBD-BA53-71E26649BB38}" type="slidenum">
              <a:rPr lang="en-US" smtClean="0"/>
              <a:t>2</a:t>
            </a:fld>
            <a:endParaRPr lang="en-US" dirty="0"/>
          </a:p>
        </p:txBody>
      </p: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5181600"/>
            <a:ext cx="1321042" cy="132104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307771" y="5324084"/>
            <a:ext cx="6553200" cy="1107996"/>
          </a:xfrm>
          <a:prstGeom prst="rect">
            <a:avLst/>
          </a:prstGeom>
          <a:noFill/>
        </p:spPr>
        <p:txBody>
          <a:bodyPr wrap="square" rtlCol="0">
            <a:spAutoFit/>
          </a:bodyPr>
          <a:lstStyle/>
          <a:p>
            <a:pPr>
              <a:defRPr/>
            </a:pPr>
            <a:r>
              <a:rPr lang="en-US" sz="2200" b="1" dirty="0">
                <a:solidFill>
                  <a:schemeClr val="bg1"/>
                </a:solidFill>
                <a:latin typeface="Segoe UI" panose="020B0502040204020203" pitchFamily="34" charset="0"/>
                <a:ea typeface="Segoe UI" panose="020B0502040204020203" pitchFamily="34" charset="0"/>
                <a:cs typeface="Segoe UI" panose="020B0502040204020203" pitchFamily="34" charset="0"/>
              </a:rPr>
              <a:t>Registered with the U.S. Department of Labor, Office of Apprenticeship and/or Federally Recognized State Apprenticeship Agencies</a:t>
            </a:r>
          </a:p>
        </p:txBody>
      </p:sp>
      <p:sp>
        <p:nvSpPr>
          <p:cNvPr id="5" name="Rectangle 4"/>
          <p:cNvSpPr/>
          <p:nvPr/>
        </p:nvSpPr>
        <p:spPr>
          <a:xfrm>
            <a:off x="0" y="914400"/>
            <a:ext cx="9144000" cy="5528071"/>
          </a:xfrm>
          <a:prstGeom prst="rect">
            <a:avLst/>
          </a:prstGeom>
          <a:solidFill>
            <a:srgbClr val="8C9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4642" y="1581612"/>
            <a:ext cx="9190961" cy="4829686"/>
            <a:chOff x="-1" y="1675353"/>
            <a:chExt cx="9190961" cy="4829686"/>
          </a:xfrm>
        </p:grpSpPr>
        <p:sp>
          <p:nvSpPr>
            <p:cNvPr id="28" name="TextBox 27"/>
            <p:cNvSpPr txBox="1"/>
            <p:nvPr/>
          </p:nvSpPr>
          <p:spPr>
            <a:xfrm>
              <a:off x="0" y="5181600"/>
              <a:ext cx="9144000" cy="1323439"/>
            </a:xfrm>
            <a:prstGeom prst="rect">
              <a:avLst/>
            </a:prstGeom>
            <a:noFill/>
          </p:spPr>
          <p:txBody>
            <a:bodyPr wrap="square" rtlCol="0">
              <a:spAutoFit/>
            </a:bodyPr>
            <a:lstStyle/>
            <a:p>
              <a:pPr algn="ctr"/>
              <a:r>
                <a:rPr lang="en-US" sz="4000" dirty="0">
                  <a:solidFill>
                    <a:schemeClr val="bg1"/>
                  </a:solidFill>
                  <a:ea typeface="Segoe UI" panose="020B0502040204020203" pitchFamily="34" charset="0"/>
                  <a:cs typeface="Segoe UI" panose="020B0502040204020203" pitchFamily="34" charset="0"/>
                </a:rPr>
                <a:t>Five Core Components of</a:t>
              </a:r>
            </a:p>
            <a:p>
              <a:pPr algn="ctr"/>
              <a:r>
                <a:rPr lang="en-US" sz="4000" dirty="0">
                  <a:solidFill>
                    <a:schemeClr val="bg1"/>
                  </a:solidFill>
                  <a:ea typeface="Segoe UI" panose="020B0502040204020203" pitchFamily="34" charset="0"/>
                  <a:cs typeface="Segoe UI" panose="020B0502040204020203" pitchFamily="34" charset="0"/>
                </a:rPr>
                <a:t>Registered Apprenticeship</a:t>
              </a: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7264" y="1675353"/>
              <a:ext cx="1426124" cy="142612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 y="2986871"/>
              <a:ext cx="1982821" cy="769441"/>
            </a:xfrm>
            <a:prstGeom prst="rect">
              <a:avLst/>
            </a:prstGeom>
            <a:noFill/>
          </p:spPr>
          <p:txBody>
            <a:bodyPr wrap="square" rtlCol="0">
              <a:spAutoFit/>
            </a:bodyPr>
            <a:lstStyle/>
            <a:p>
              <a:pPr algn="ctr"/>
              <a:r>
                <a:rPr lang="en-US" sz="2200" dirty="0">
                  <a:solidFill>
                    <a:schemeClr val="bg1"/>
                  </a:solidFill>
                  <a:ea typeface="Segoe UI" panose="020B0502040204020203" pitchFamily="34" charset="0"/>
                  <a:cs typeface="Segoe UI" panose="020B0502040204020203" pitchFamily="34" charset="0"/>
                </a:rPr>
                <a:t>Employer Involvement</a:t>
              </a:r>
            </a:p>
          </p:txBody>
        </p:sp>
        <p:sp>
          <p:nvSpPr>
            <p:cNvPr id="31" name="TextBox 30"/>
            <p:cNvSpPr txBox="1"/>
            <p:nvPr/>
          </p:nvSpPr>
          <p:spPr>
            <a:xfrm>
              <a:off x="1621276" y="2991070"/>
              <a:ext cx="2209800" cy="1107996"/>
            </a:xfrm>
            <a:prstGeom prst="rect">
              <a:avLst/>
            </a:prstGeom>
            <a:noFill/>
          </p:spPr>
          <p:txBody>
            <a:bodyPr wrap="square" rtlCol="0">
              <a:spAutoFit/>
            </a:bodyPr>
            <a:lstStyle/>
            <a:p>
              <a:pPr algn="ctr"/>
              <a:r>
                <a:rPr lang="en-US" sz="2200" dirty="0">
                  <a:solidFill>
                    <a:schemeClr val="bg1"/>
                  </a:solidFill>
                  <a:ea typeface="Segoe UI" panose="020B0502040204020203" pitchFamily="34" charset="0"/>
                  <a:cs typeface="Segoe UI" panose="020B0502040204020203" pitchFamily="34" charset="0"/>
                </a:rPr>
                <a:t>Structured </a:t>
              </a:r>
            </a:p>
            <a:p>
              <a:pPr algn="ctr"/>
              <a:r>
                <a:rPr lang="en-US" sz="2200" dirty="0">
                  <a:solidFill>
                    <a:schemeClr val="bg1"/>
                  </a:solidFill>
                  <a:ea typeface="Segoe UI" panose="020B0502040204020203" pitchFamily="34" charset="0"/>
                  <a:cs typeface="Segoe UI" panose="020B0502040204020203" pitchFamily="34" charset="0"/>
                </a:rPr>
                <a:t>On-the-Job Learning</a:t>
              </a:r>
            </a:p>
          </p:txBody>
        </p:sp>
        <p:sp>
          <p:nvSpPr>
            <p:cNvPr id="32" name="TextBox 31"/>
            <p:cNvSpPr txBox="1"/>
            <p:nvPr/>
          </p:nvSpPr>
          <p:spPr>
            <a:xfrm>
              <a:off x="3581400" y="3006804"/>
              <a:ext cx="1856464" cy="1107996"/>
            </a:xfrm>
            <a:prstGeom prst="rect">
              <a:avLst/>
            </a:prstGeom>
            <a:noFill/>
          </p:spPr>
          <p:txBody>
            <a:bodyPr wrap="square" rtlCol="0">
              <a:spAutoFit/>
            </a:bodyPr>
            <a:lstStyle/>
            <a:p>
              <a:pPr algn="ctr"/>
              <a:r>
                <a:rPr lang="en-US" sz="2200" dirty="0">
                  <a:solidFill>
                    <a:schemeClr val="bg1"/>
                  </a:solidFill>
                  <a:ea typeface="Segoe UI" panose="020B0502040204020203" pitchFamily="34" charset="0"/>
                  <a:cs typeface="Segoe UI" panose="020B0502040204020203" pitchFamily="34" charset="0"/>
                </a:rPr>
                <a:t>Related Technical Instruction</a:t>
              </a:r>
            </a:p>
          </p:txBody>
        </p:sp>
        <p:sp>
          <p:nvSpPr>
            <p:cNvPr id="33" name="TextBox 32"/>
            <p:cNvSpPr txBox="1"/>
            <p:nvPr/>
          </p:nvSpPr>
          <p:spPr>
            <a:xfrm>
              <a:off x="5445970" y="2981342"/>
              <a:ext cx="1801136" cy="769441"/>
            </a:xfrm>
            <a:prstGeom prst="rect">
              <a:avLst/>
            </a:prstGeom>
            <a:noFill/>
          </p:spPr>
          <p:txBody>
            <a:bodyPr wrap="square" rtlCol="0">
              <a:spAutoFit/>
            </a:bodyPr>
            <a:lstStyle/>
            <a:p>
              <a:pPr algn="ctr"/>
              <a:r>
                <a:rPr lang="en-US" sz="2200" dirty="0">
                  <a:solidFill>
                    <a:schemeClr val="bg1"/>
                  </a:solidFill>
                  <a:ea typeface="Segoe UI" panose="020B0502040204020203" pitchFamily="34" charset="0"/>
                  <a:cs typeface="Segoe UI" panose="020B0502040204020203" pitchFamily="34" charset="0"/>
                </a:rPr>
                <a:t>Rewards for Skill Gains</a:t>
              </a:r>
            </a:p>
          </p:txBody>
        </p:sp>
        <p:cxnSp>
          <p:nvCxnSpPr>
            <p:cNvPr id="34" name="Straight Connector 33"/>
            <p:cNvCxnSpPr/>
            <p:nvPr/>
          </p:nvCxnSpPr>
          <p:spPr>
            <a:xfrm>
              <a:off x="914400" y="4343400"/>
              <a:ext cx="733959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133560" y="2981822"/>
              <a:ext cx="2057400" cy="1107996"/>
            </a:xfrm>
            <a:prstGeom prst="rect">
              <a:avLst/>
            </a:prstGeom>
            <a:noFill/>
          </p:spPr>
          <p:txBody>
            <a:bodyPr wrap="square" rtlCol="0">
              <a:spAutoFit/>
            </a:bodyPr>
            <a:lstStyle/>
            <a:p>
              <a:pPr algn="ctr"/>
              <a:r>
                <a:rPr lang="en-US" sz="2200" dirty="0">
                  <a:solidFill>
                    <a:schemeClr val="bg1"/>
                  </a:solidFill>
                  <a:ea typeface="Segoe UI" panose="020B0502040204020203" pitchFamily="34" charset="0"/>
                  <a:cs typeface="Segoe UI" panose="020B0502040204020203" pitchFamily="34" charset="0"/>
                </a:rPr>
                <a:t>National Occupational Credential</a:t>
              </a:r>
            </a:p>
          </p:txBody>
        </p:sp>
        <p:cxnSp>
          <p:nvCxnSpPr>
            <p:cNvPr id="36" name="Straight Connector 35"/>
            <p:cNvCxnSpPr/>
            <p:nvPr/>
          </p:nvCxnSpPr>
          <p:spPr>
            <a:xfrm flipV="1">
              <a:off x="920880" y="3970504"/>
              <a:ext cx="0" cy="381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714016" y="4057149"/>
              <a:ext cx="0" cy="2862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95800" y="4038600"/>
              <a:ext cx="0" cy="11957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400800" y="3882390"/>
              <a:ext cx="0" cy="461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239328" y="4028524"/>
              <a:ext cx="0" cy="3148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16588" y="1675353"/>
              <a:ext cx="1232729" cy="12327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55635" y="1675353"/>
              <a:ext cx="1232729" cy="12327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715403" y="1675353"/>
              <a:ext cx="1321042" cy="13210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01739" y="1675353"/>
              <a:ext cx="1321042" cy="13210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4457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rgbClr val="7030A0"/>
                </a:solidFill>
                <a:latin typeface="Calibri  "/>
              </a:rPr>
              <a:t>Women in the trades</a:t>
            </a:r>
            <a:endParaRPr lang="en-US" sz="2800" b="1" dirty="0">
              <a:solidFill>
                <a:schemeClr val="accent4">
                  <a:lumMod val="75000"/>
                </a:schemeClr>
              </a:solidFill>
              <a:latin typeface="Calibri  "/>
            </a:endParaRPr>
          </a:p>
        </p:txBody>
      </p:sp>
      <p:sp>
        <p:nvSpPr>
          <p:cNvPr id="3" name="Content Placeholder 2"/>
          <p:cNvSpPr>
            <a:spLocks noGrp="1"/>
          </p:cNvSpPr>
          <p:nvPr>
            <p:ph idx="1"/>
          </p:nvPr>
        </p:nvSpPr>
        <p:spPr>
          <a:xfrm>
            <a:off x="822961" y="914401"/>
            <a:ext cx="7520940" cy="4038600"/>
          </a:xfrm>
        </p:spPr>
        <p:txBody>
          <a:bodyPr>
            <a:noAutofit/>
          </a:bodyPr>
          <a:lstStyle/>
          <a:p>
            <a:pPr>
              <a:buFont typeface="Arial" charset="0"/>
              <a:buChar char="•"/>
            </a:pPr>
            <a:r>
              <a:rPr lang="en-US" sz="2000" dirty="0">
                <a:solidFill>
                  <a:srgbClr val="7030A0"/>
                </a:solidFill>
                <a:latin typeface="Calibri" panose="020F0502020204030204" pitchFamily="34" charset="0"/>
                <a:cs typeface="Calibri" panose="020F0502020204030204" pitchFamily="34" charset="0"/>
              </a:rPr>
              <a:t>Training program </a:t>
            </a:r>
            <a:r>
              <a:rPr lang="en-US" sz="2000" dirty="0">
                <a:latin typeface="Calibri" panose="020F0502020204030204" pitchFamily="34" charset="0"/>
                <a:cs typeface="Calibri" panose="020F0502020204030204" pitchFamily="34" charset="0"/>
              </a:rPr>
              <a:t>offered in a women-only training environment, with the intent to encourage and empower females to pursue a career in construction  </a:t>
            </a:r>
          </a:p>
          <a:p>
            <a:pPr>
              <a:buFont typeface="Arial" charset="0"/>
              <a:buChar char="•"/>
            </a:pPr>
            <a:r>
              <a:rPr lang="en-US" sz="2000" dirty="0">
                <a:latin typeface="Calibri" panose="020F0502020204030204" pitchFamily="34" charset="0"/>
                <a:cs typeface="Calibri" panose="020F0502020204030204" pitchFamily="34" charset="0"/>
              </a:rPr>
              <a:t>This program is separate from the other academy programs, and has different requirements. </a:t>
            </a:r>
          </a:p>
          <a:p>
            <a:pPr>
              <a:buFont typeface="Arial" charset="0"/>
              <a:buChar char="•"/>
            </a:pPr>
            <a:r>
              <a:rPr lang="en-US" sz="2000" dirty="0">
                <a:latin typeface="Calibri" panose="020F0502020204030204" pitchFamily="34" charset="0"/>
                <a:cs typeface="Calibri" panose="020F0502020204030204" pitchFamily="34" charset="0"/>
              </a:rPr>
              <a:t>Women are a minority in the construction industry and we are helping to change that.</a:t>
            </a:r>
          </a:p>
          <a:p>
            <a:pPr>
              <a:buFont typeface="Arial" charset="0"/>
              <a:buChar char="•"/>
            </a:pPr>
            <a:r>
              <a:rPr lang="en-US" sz="2000" dirty="0">
                <a:solidFill>
                  <a:srgbClr val="7030A0"/>
                </a:solidFill>
                <a:latin typeface="Calibri" panose="020F0502020204030204" pitchFamily="34" charset="0"/>
                <a:cs typeface="Calibri" panose="020F0502020204030204" pitchFamily="34" charset="0"/>
              </a:rPr>
              <a:t>Women In the Trades (WIT) </a:t>
            </a:r>
            <a:r>
              <a:rPr lang="en-US" sz="2000" dirty="0">
                <a:latin typeface="Calibri" panose="020F0502020204030204" pitchFamily="34" charset="0"/>
                <a:cs typeface="Calibri" panose="020F0502020204030204" pitchFamily="34" charset="0"/>
              </a:rPr>
              <a:t>requirement:  that the applicant is STEP eligible meaning they have paid into Alaska’s Unemployment Insurance program in the last 5 years from the date of application. This means that you must have received a payroll check from an employer and had Unemployment Insurance (UI) taxes withheld.</a:t>
            </a:r>
          </a:p>
        </p:txBody>
      </p:sp>
      <p:pic>
        <p:nvPicPr>
          <p:cNvPr id="4" name="Picture 3"/>
          <p:cNvPicPr>
            <a:picLocks noChangeAspect="1"/>
          </p:cNvPicPr>
          <p:nvPr/>
        </p:nvPicPr>
        <p:blipFill>
          <a:blip r:embed="rId2"/>
          <a:stretch>
            <a:fillRect/>
          </a:stretch>
        </p:blipFill>
        <p:spPr>
          <a:xfrm>
            <a:off x="1905000" y="4953000"/>
            <a:ext cx="4907705" cy="1904999"/>
          </a:xfrm>
          <a:prstGeom prst="rect">
            <a:avLst/>
          </a:prstGeom>
        </p:spPr>
      </p:pic>
    </p:spTree>
    <p:extLst>
      <p:ext uri="{BB962C8B-B14F-4D97-AF65-F5344CB8AC3E}">
        <p14:creationId xmlns:p14="http://schemas.microsoft.com/office/powerpoint/2010/main" val="244013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chemeClr val="accent4">
                    <a:lumMod val="75000"/>
                  </a:schemeClr>
                </a:solidFill>
                <a:latin typeface="Calibri  "/>
              </a:rPr>
              <a:t>helmets</a:t>
            </a:r>
            <a:r>
              <a:rPr lang="en-US" sz="2800" b="1" dirty="0">
                <a:latin typeface="Calibri  "/>
              </a:rPr>
              <a:t> </a:t>
            </a:r>
            <a:r>
              <a:rPr lang="en-US" sz="2800" b="1" dirty="0">
                <a:solidFill>
                  <a:schemeClr val="accent4">
                    <a:lumMod val="75000"/>
                  </a:schemeClr>
                </a:solidFill>
                <a:latin typeface="Calibri  "/>
              </a:rPr>
              <a:t>to hardhats</a:t>
            </a:r>
            <a:endParaRPr lang="en-US" sz="2800" dirty="0"/>
          </a:p>
        </p:txBody>
      </p:sp>
      <p:sp>
        <p:nvSpPr>
          <p:cNvPr id="3" name="Content Placeholder 2"/>
          <p:cNvSpPr>
            <a:spLocks noGrp="1"/>
          </p:cNvSpPr>
          <p:nvPr>
            <p:ph idx="1"/>
          </p:nvPr>
        </p:nvSpPr>
        <p:spPr/>
        <p:txBody>
          <a:bodyPr>
            <a:normAutofit fontScale="92500"/>
          </a:bodyPr>
          <a:lstStyle/>
          <a:p>
            <a:pPr>
              <a:buFont typeface="Arial" charset="0"/>
              <a:buChar char="•"/>
            </a:pPr>
            <a:r>
              <a:rPr lang="en-US" sz="2800" dirty="0">
                <a:solidFill>
                  <a:schemeClr val="accent4">
                    <a:lumMod val="75000"/>
                  </a:schemeClr>
                </a:solidFill>
                <a:latin typeface="Calibri" panose="020F0502020204030204" pitchFamily="34" charset="0"/>
                <a:cs typeface="Calibri" panose="020F0502020204030204" pitchFamily="34" charset="0"/>
              </a:rPr>
              <a:t>AK Helmets to Hardhats </a:t>
            </a:r>
            <a:r>
              <a:rPr lang="en-US" sz="2800" dirty="0">
                <a:latin typeface="Calibri" panose="020F0502020204030204" pitchFamily="34" charset="0"/>
                <a:cs typeface="Calibri" panose="020F0502020204030204" pitchFamily="34" charset="0"/>
              </a:rPr>
              <a:t>is a program designed for active, veteran and transitioning military members. </a:t>
            </a:r>
          </a:p>
          <a:p>
            <a:pPr>
              <a:buFont typeface="Arial" charset="0"/>
              <a:buChar char="•"/>
            </a:pPr>
            <a:r>
              <a:rPr lang="en-US" sz="2800" dirty="0">
                <a:latin typeface="Calibri" panose="020F0502020204030204" pitchFamily="34" charset="0"/>
                <a:cs typeface="Calibri" panose="020F0502020204030204" pitchFamily="34" charset="0"/>
              </a:rPr>
              <a:t>The </a:t>
            </a:r>
            <a:r>
              <a:rPr lang="en-US" sz="2800" dirty="0">
                <a:solidFill>
                  <a:schemeClr val="accent4">
                    <a:lumMod val="75000"/>
                  </a:schemeClr>
                </a:solidFill>
                <a:latin typeface="Calibri" panose="020F0502020204030204" pitchFamily="34" charset="0"/>
                <a:cs typeface="Calibri" panose="020F0502020204030204" pitchFamily="34" charset="0"/>
              </a:rPr>
              <a:t>AK Helmets to Hardhats (H2H) </a:t>
            </a:r>
            <a:r>
              <a:rPr lang="en-US" sz="2800" dirty="0">
                <a:latin typeface="Calibri" panose="020F0502020204030204" pitchFamily="34" charset="0"/>
                <a:cs typeface="Calibri" panose="020F0502020204030204" pitchFamily="34" charset="0"/>
              </a:rPr>
              <a:t>program is different from the other Academy programs, and has different requirements. </a:t>
            </a:r>
          </a:p>
          <a:p>
            <a:pPr>
              <a:buFont typeface="Arial" charset="0"/>
              <a:buChar char="•"/>
            </a:pPr>
            <a:r>
              <a:rPr lang="en-US" sz="2800" dirty="0">
                <a:solidFill>
                  <a:schemeClr val="accent4">
                    <a:lumMod val="75000"/>
                  </a:schemeClr>
                </a:solidFill>
                <a:latin typeface="Calibri" panose="020F0502020204030204" pitchFamily="34" charset="0"/>
                <a:cs typeface="Calibri" panose="020F0502020204030204" pitchFamily="34" charset="0"/>
              </a:rPr>
              <a:t>H2H </a:t>
            </a:r>
            <a:r>
              <a:rPr lang="en-US" sz="2800" dirty="0">
                <a:latin typeface="Calibri" panose="020F0502020204030204" pitchFamily="34" charset="0"/>
                <a:cs typeface="Calibri" panose="020F0502020204030204" pitchFamily="34" charset="0"/>
              </a:rPr>
              <a:t>applicants must submit additional documents with their application in order to be considered.</a:t>
            </a:r>
          </a:p>
          <a:p>
            <a:endParaRPr lang="en-US" dirty="0"/>
          </a:p>
        </p:txBody>
      </p:sp>
      <p:pic>
        <p:nvPicPr>
          <p:cNvPr id="4" name="Picture 3"/>
          <p:cNvPicPr>
            <a:picLocks noChangeAspect="1"/>
          </p:cNvPicPr>
          <p:nvPr/>
        </p:nvPicPr>
        <p:blipFill>
          <a:blip r:embed="rId3"/>
          <a:stretch>
            <a:fillRect/>
          </a:stretch>
        </p:blipFill>
        <p:spPr>
          <a:xfrm>
            <a:off x="2667000" y="4267200"/>
            <a:ext cx="3152775" cy="2105025"/>
          </a:xfrm>
          <a:prstGeom prst="rect">
            <a:avLst/>
          </a:prstGeom>
        </p:spPr>
      </p:pic>
    </p:spTree>
    <p:extLst>
      <p:ext uri="{BB962C8B-B14F-4D97-AF65-F5344CB8AC3E}">
        <p14:creationId xmlns:p14="http://schemas.microsoft.com/office/powerpoint/2010/main" val="1272561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rgbClr val="0070C0"/>
                </a:solidFill>
                <a:latin typeface="Calibri" panose="020F0502020204030204" pitchFamily="34" charset="0"/>
                <a:cs typeface="Calibri" panose="020F0502020204030204" pitchFamily="34" charset="0"/>
              </a:rPr>
              <a:t>Health and safety courses</a:t>
            </a:r>
          </a:p>
        </p:txBody>
      </p:sp>
      <p:sp>
        <p:nvSpPr>
          <p:cNvPr id="3" name="Content Placeholder 2"/>
          <p:cNvSpPr>
            <a:spLocks noGrp="1"/>
          </p:cNvSpPr>
          <p:nvPr>
            <p:ph idx="1"/>
          </p:nvPr>
        </p:nvSpPr>
        <p:spPr/>
        <p:txBody>
          <a:bodyPr>
            <a:normAutofit/>
          </a:bodyPr>
          <a:lstStyle/>
          <a:p>
            <a:pPr>
              <a:buFont typeface="Arial" charset="0"/>
              <a:buChar char="•"/>
            </a:pPr>
            <a:r>
              <a:rPr lang="en-US" sz="1800" b="0" dirty="0">
                <a:latin typeface="Calibri" panose="020F0502020204030204" pitchFamily="34" charset="0"/>
                <a:cs typeface="Calibri" panose="020F0502020204030204" pitchFamily="34" charset="0"/>
              </a:rPr>
              <a:t>Once a student has successfully completed a core class with Alaska Works Partnership/Construction Academy, that applicant is now eligible to take any of our short health and safety courses.</a:t>
            </a:r>
          </a:p>
          <a:p>
            <a:pPr>
              <a:buFont typeface="Arial" charset="0"/>
              <a:buChar char="•"/>
            </a:pPr>
            <a:r>
              <a:rPr lang="en-US" sz="1800" b="0" dirty="0">
                <a:latin typeface="Calibri" panose="020F0502020204030204" pitchFamily="34" charset="0"/>
                <a:cs typeface="Calibri" panose="020F0502020204030204" pitchFamily="34" charset="0"/>
              </a:rPr>
              <a:t>These courses include a 2-year Medic First Aid/CPR/AED and a National OSHA 10 certificate that does not expire.</a:t>
            </a:r>
          </a:p>
          <a:p>
            <a:pPr>
              <a:buFont typeface="Arial" charset="0"/>
              <a:buChar char="•"/>
            </a:pPr>
            <a:r>
              <a:rPr lang="en-US" sz="1800" b="0" dirty="0">
                <a:latin typeface="Calibri" panose="020F0502020204030204" pitchFamily="34" charset="0"/>
                <a:cs typeface="Calibri" panose="020F0502020204030204" pitchFamily="34" charset="0"/>
              </a:rPr>
              <a:t>These courses are scheduled throughout the year, and are on a first come, first serve basis. </a:t>
            </a:r>
          </a:p>
          <a:p>
            <a:pPr>
              <a:buFont typeface="Arial" charset="0"/>
              <a:buChar char="•"/>
            </a:pPr>
            <a:r>
              <a:rPr lang="en-US" sz="1800" b="0" dirty="0">
                <a:latin typeface="Calibri" panose="020F0502020204030204" pitchFamily="34" charset="0"/>
                <a:cs typeface="Calibri" panose="020F0502020204030204" pitchFamily="34" charset="0"/>
              </a:rPr>
              <a:t>Only course completers are eligible and will receive this application link after completing any class we offer.</a:t>
            </a:r>
            <a:endParaRPr lang="en-US" sz="1800" dirty="0"/>
          </a:p>
        </p:txBody>
      </p:sp>
      <p:pic>
        <p:nvPicPr>
          <p:cNvPr id="5122" name="Picture 2" descr="Image result for first aid cpr ae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67073"/>
            <a:ext cx="1125141" cy="10761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osha 10">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783" y="3967072"/>
            <a:ext cx="1285875" cy="1076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985730" y="5187315"/>
            <a:ext cx="2714625" cy="1685925"/>
          </a:xfrm>
          <a:prstGeom prst="rect">
            <a:avLst/>
          </a:prstGeom>
        </p:spPr>
      </p:pic>
    </p:spTree>
    <p:extLst>
      <p:ext uri="{BB962C8B-B14F-4D97-AF65-F5344CB8AC3E}">
        <p14:creationId xmlns:p14="http://schemas.microsoft.com/office/powerpoint/2010/main" val="267149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EC9-975C-4DE7-B880-29F1C9561B4A}"/>
              </a:ext>
            </a:extLst>
          </p:cNvPr>
          <p:cNvSpPr>
            <a:spLocks noGrp="1"/>
          </p:cNvSpPr>
          <p:nvPr>
            <p:ph type="title"/>
          </p:nvPr>
        </p:nvSpPr>
        <p:spPr/>
        <p:txBody>
          <a:bodyPr/>
          <a:lstStyle/>
          <a:p>
            <a:pPr algn="ctr"/>
            <a:r>
              <a:rPr lang="en-US" sz="2800" b="1" dirty="0">
                <a:latin typeface="Calibri  "/>
              </a:rPr>
              <a:t>Rural Apprenticeship outreach</a:t>
            </a:r>
          </a:p>
        </p:txBody>
      </p:sp>
      <p:sp>
        <p:nvSpPr>
          <p:cNvPr id="3" name="Content Placeholder 2">
            <a:extLst>
              <a:ext uri="{FF2B5EF4-FFF2-40B4-BE49-F238E27FC236}">
                <a16:creationId xmlns:a16="http://schemas.microsoft.com/office/drawing/2014/main" id="{EF24ED4C-2930-46B9-9EA9-F1FDC8C3A857}"/>
              </a:ext>
            </a:extLst>
          </p:cNvPr>
          <p:cNvSpPr>
            <a:spLocks noGrp="1"/>
          </p:cNvSpPr>
          <p:nvPr>
            <p:ph idx="1"/>
          </p:nvPr>
        </p:nvSpPr>
        <p:spPr>
          <a:xfrm>
            <a:off x="685801" y="914400"/>
            <a:ext cx="8077200" cy="4114800"/>
          </a:xfrm>
        </p:spPr>
        <p:txBody>
          <a:bodyPr>
            <a:noAutofit/>
          </a:bodyPr>
          <a:lstStyle/>
          <a:p>
            <a:pPr marL="285750" indent="-285750">
              <a:buFont typeface="Arial" panose="020B0604020202020204" pitchFamily="34" charset="0"/>
              <a:buChar char="•"/>
            </a:pPr>
            <a:r>
              <a:rPr lang="en-US" sz="1900" b="0" dirty="0">
                <a:latin typeface="Calibri" panose="020F0502020204030204" pitchFamily="34" charset="0"/>
                <a:cs typeface="Calibri" panose="020F0502020204030204" pitchFamily="34" charset="0"/>
              </a:rPr>
              <a:t>AWP provides rural community members with information on our training programs and apprenticeship information. </a:t>
            </a:r>
          </a:p>
          <a:p>
            <a:pPr marL="285750" indent="-285750">
              <a:buFont typeface="Arial" panose="020B0604020202020204" pitchFamily="34" charset="0"/>
              <a:buChar char="•"/>
            </a:pPr>
            <a:r>
              <a:rPr lang="en-US" sz="1900" b="0" dirty="0">
                <a:latin typeface="Calibri" panose="020F0502020204030204" pitchFamily="34" charset="0"/>
                <a:cs typeface="Calibri" panose="020F0502020204030204" pitchFamily="34" charset="0"/>
              </a:rPr>
              <a:t>We have a lot of applicants and interest from people in rural Alaska villages and would like to serve them better.  </a:t>
            </a:r>
          </a:p>
          <a:p>
            <a:pPr marL="285750" indent="-285750">
              <a:buFont typeface="Arial" panose="020B0604020202020204" pitchFamily="34" charset="0"/>
              <a:buChar char="•"/>
            </a:pPr>
            <a:r>
              <a:rPr lang="en-US" sz="1900" b="0" dirty="0">
                <a:latin typeface="Calibri" panose="020F0502020204030204" pitchFamily="34" charset="0"/>
                <a:cs typeface="Calibri" panose="020F0502020204030204" pitchFamily="34" charset="0"/>
              </a:rPr>
              <a:t>We used to receive rural training and assistance funds but now have very limited assistance funds. Unfortunately, we do not receive funds to provide transportation, room or board for participants traveling from outside areas to our trainings.  </a:t>
            </a:r>
          </a:p>
          <a:p>
            <a:pPr marL="285750" indent="-285750">
              <a:buFont typeface="Arial" panose="020B0604020202020204" pitchFamily="34" charset="0"/>
              <a:buChar char="•"/>
            </a:pPr>
            <a:r>
              <a:rPr lang="en-US" sz="1900" b="0" dirty="0">
                <a:latin typeface="Calibri" panose="020F0502020204030204" pitchFamily="34" charset="0"/>
                <a:cs typeface="Calibri" panose="020F0502020204030204" pitchFamily="34" charset="0"/>
              </a:rPr>
              <a:t>We work with rural applicants and Native associations or tribal councils in order to help connect rural applicants to funding assistance so that they can attend our trainings.  </a:t>
            </a:r>
          </a:p>
          <a:p>
            <a:pPr marL="285750" indent="-285750">
              <a:buFont typeface="Arial" panose="020B0604020202020204" pitchFamily="34" charset="0"/>
              <a:buChar char="•"/>
            </a:pPr>
            <a:r>
              <a:rPr lang="en-US" sz="1900" b="0" dirty="0">
                <a:latin typeface="Calibri" panose="020F0502020204030204" pitchFamily="34" charset="0"/>
                <a:cs typeface="Calibri" panose="020F0502020204030204" pitchFamily="34" charset="0"/>
              </a:rPr>
              <a:t>We are always looking for partner opportunities to improve this process and meet the job development needs for more rural Alaskans.</a:t>
            </a:r>
          </a:p>
        </p:txBody>
      </p:sp>
      <p:pic>
        <p:nvPicPr>
          <p:cNvPr id="4" name="Picture 3"/>
          <p:cNvPicPr>
            <a:picLocks noChangeAspect="1"/>
          </p:cNvPicPr>
          <p:nvPr/>
        </p:nvPicPr>
        <p:blipFill>
          <a:blip r:embed="rId2"/>
          <a:stretch>
            <a:fillRect/>
          </a:stretch>
        </p:blipFill>
        <p:spPr>
          <a:xfrm>
            <a:off x="3352800" y="5181600"/>
            <a:ext cx="2228850" cy="1520456"/>
          </a:xfrm>
          <a:prstGeom prst="rect">
            <a:avLst/>
          </a:prstGeom>
        </p:spPr>
      </p:pic>
    </p:spTree>
    <p:extLst>
      <p:ext uri="{BB962C8B-B14F-4D97-AF65-F5344CB8AC3E}">
        <p14:creationId xmlns:p14="http://schemas.microsoft.com/office/powerpoint/2010/main" val="1146502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EAFB-94FA-49A4-816E-F3306D3D3FBE}"/>
              </a:ext>
            </a:extLst>
          </p:cNvPr>
          <p:cNvSpPr>
            <a:spLocks noGrp="1"/>
          </p:cNvSpPr>
          <p:nvPr>
            <p:ph type="title"/>
          </p:nvPr>
        </p:nvSpPr>
        <p:spPr/>
        <p:txBody>
          <a:bodyPr/>
          <a:lstStyle/>
          <a:p>
            <a:pPr algn="ctr"/>
            <a:r>
              <a:rPr lang="en-US" sz="2800" dirty="0"/>
              <a:t>AWP Pre-apprenticeship</a:t>
            </a:r>
          </a:p>
        </p:txBody>
      </p:sp>
      <p:sp>
        <p:nvSpPr>
          <p:cNvPr id="3" name="Content Placeholder 2">
            <a:extLst>
              <a:ext uri="{FF2B5EF4-FFF2-40B4-BE49-F238E27FC236}">
                <a16:creationId xmlns:a16="http://schemas.microsoft.com/office/drawing/2014/main" id="{79BD6B54-4B2B-4D14-9FE2-50AEF6CE4FFC}"/>
              </a:ext>
            </a:extLst>
          </p:cNvPr>
          <p:cNvSpPr>
            <a:spLocks noGrp="1"/>
          </p:cNvSpPr>
          <p:nvPr>
            <p:ph idx="1"/>
          </p:nvPr>
        </p:nvSpPr>
        <p:spPr/>
        <p:txBody>
          <a:bodyPr>
            <a:normAutofit/>
          </a:bodyPr>
          <a:lstStyle/>
          <a:p>
            <a:pPr>
              <a:buFont typeface="Arial" charset="0"/>
              <a:buChar char="•"/>
            </a:pPr>
            <a:r>
              <a:rPr lang="en-US" sz="2000" b="0" dirty="0">
                <a:latin typeface="Calibri" panose="020F0502020204030204" pitchFamily="34" charset="0"/>
                <a:cs typeface="Calibri" panose="020F0502020204030204" pitchFamily="34" charset="0"/>
              </a:rPr>
              <a:t>In the coming months, AWP will have several construction trade </a:t>
            </a:r>
            <a:r>
              <a:rPr lang="en-US" sz="2000" dirty="0">
                <a:latin typeface="Calibri" panose="020F0502020204030204" pitchFamily="34" charset="0"/>
                <a:cs typeface="Calibri" panose="020F0502020204030204" pitchFamily="34" charset="0"/>
              </a:rPr>
              <a:t>Pre-Apprenticeships</a:t>
            </a:r>
            <a:r>
              <a:rPr lang="en-US" sz="2000" b="0" dirty="0">
                <a:latin typeface="Calibri" panose="020F0502020204030204" pitchFamily="34" charset="0"/>
                <a:cs typeface="Calibri" panose="020F0502020204030204" pitchFamily="34" charset="0"/>
              </a:rPr>
              <a:t>. </a:t>
            </a:r>
          </a:p>
          <a:p>
            <a:pPr>
              <a:buFont typeface="Arial" charset="0"/>
              <a:buChar char="•"/>
            </a:pPr>
            <a:r>
              <a:rPr lang="en-US" sz="2000" b="0" dirty="0">
                <a:latin typeface="Calibri" panose="020F0502020204030204" pitchFamily="34" charset="0"/>
                <a:cs typeface="Calibri" panose="020F0502020204030204" pitchFamily="34" charset="0"/>
              </a:rPr>
              <a:t>These will include 120 hours of instruction in Trade Prep, Trade Basics, and Trade Ready skills.  </a:t>
            </a:r>
          </a:p>
          <a:p>
            <a:pPr>
              <a:buFont typeface="Arial" charset="0"/>
              <a:buChar char="•"/>
            </a:pPr>
            <a:r>
              <a:rPr lang="en-US" sz="2000" b="0" dirty="0">
                <a:latin typeface="Calibri" panose="020F0502020204030204" pitchFamily="34" charset="0"/>
                <a:cs typeface="Calibri" panose="020F0502020204030204" pitchFamily="34" charset="0"/>
              </a:rPr>
              <a:t>Individuals that successfully complete a Pre-Apprenticeship training will receive a Certificate of Completion.  </a:t>
            </a:r>
          </a:p>
          <a:p>
            <a:pPr>
              <a:buFont typeface="Arial" charset="0"/>
              <a:buChar char="•"/>
            </a:pPr>
            <a:r>
              <a:rPr lang="en-US" sz="2000" b="0" dirty="0">
                <a:latin typeface="Calibri" panose="020F0502020204030204" pitchFamily="34" charset="0"/>
                <a:cs typeface="Calibri" panose="020F0502020204030204" pitchFamily="34" charset="0"/>
              </a:rPr>
              <a:t>This certificate will be recognized by Registered Apprenticeship partners and make qualifying completers eligible for direct-entry into their programs.  </a:t>
            </a:r>
          </a:p>
          <a:p>
            <a:pPr marL="0" indent="0"/>
            <a:endParaRPr lang="en-US" sz="2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074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54C7B84-4D2F-47D5-B1B7-6609134AF93B}"/>
              </a:ext>
            </a:extLst>
          </p:cNvPr>
          <p:cNvSpPr>
            <a:spLocks noGrp="1"/>
          </p:cNvSpPr>
          <p:nvPr>
            <p:ph type="title"/>
          </p:nvPr>
        </p:nvSpPr>
        <p:spPr>
          <a:xfrm>
            <a:off x="2000250" y="114300"/>
            <a:ext cx="5143500" cy="628650"/>
          </a:xfrm>
        </p:spPr>
        <p:txBody>
          <a:bodyPr/>
          <a:lstStyle/>
          <a:p>
            <a:pPr algn="ctr"/>
            <a:r>
              <a:rPr lang="en-US" dirty="0"/>
              <a:t>Alaska Apprenticeship information</a:t>
            </a:r>
          </a:p>
        </p:txBody>
      </p:sp>
      <p:pic>
        <p:nvPicPr>
          <p:cNvPr id="20" name="Picture 19">
            <a:extLst>
              <a:ext uri="{FF2B5EF4-FFF2-40B4-BE49-F238E27FC236}">
                <a16:creationId xmlns:a16="http://schemas.microsoft.com/office/drawing/2014/main" id="{00B6A4C7-F338-4001-9A64-E3C914228218}"/>
              </a:ext>
            </a:extLst>
          </p:cNvPr>
          <p:cNvPicPr>
            <a:picLocks noChangeAspect="1"/>
          </p:cNvPicPr>
          <p:nvPr/>
        </p:nvPicPr>
        <p:blipFill>
          <a:blip r:embed="rId2"/>
          <a:stretch>
            <a:fillRect/>
          </a:stretch>
        </p:blipFill>
        <p:spPr>
          <a:xfrm>
            <a:off x="2000250" y="742950"/>
            <a:ext cx="5143500" cy="3943350"/>
          </a:xfrm>
          <a:prstGeom prst="rect">
            <a:avLst/>
          </a:prstGeom>
        </p:spPr>
      </p:pic>
      <p:pic>
        <p:nvPicPr>
          <p:cNvPr id="2" name="Picture 1"/>
          <p:cNvPicPr>
            <a:picLocks noChangeAspect="1"/>
          </p:cNvPicPr>
          <p:nvPr/>
        </p:nvPicPr>
        <p:blipFill>
          <a:blip r:embed="rId3"/>
          <a:stretch>
            <a:fillRect/>
          </a:stretch>
        </p:blipFill>
        <p:spPr>
          <a:xfrm>
            <a:off x="773863" y="5282293"/>
            <a:ext cx="7596274" cy="1207113"/>
          </a:xfrm>
          <a:prstGeom prst="rect">
            <a:avLst/>
          </a:prstGeom>
        </p:spPr>
      </p:pic>
    </p:spTree>
    <p:extLst>
      <p:ext uri="{BB962C8B-B14F-4D97-AF65-F5344CB8AC3E}">
        <p14:creationId xmlns:p14="http://schemas.microsoft.com/office/powerpoint/2010/main" val="979789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
              </a:rPr>
              <a:t>Our partners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b="0" dirty="0">
                <a:latin typeface="Calibri  "/>
              </a:rPr>
              <a:t>State of AK Job Centers/AKDOLWD</a:t>
            </a:r>
          </a:p>
          <a:p>
            <a:pPr>
              <a:buFont typeface="Arial" panose="020B0604020202020204" pitchFamily="34" charset="0"/>
              <a:buChar char="•"/>
            </a:pPr>
            <a:r>
              <a:rPr lang="en-US" sz="2400" b="0" dirty="0">
                <a:latin typeface="Calibri  "/>
              </a:rPr>
              <a:t>Nine Star Education and Employment Services</a:t>
            </a:r>
          </a:p>
          <a:p>
            <a:pPr>
              <a:buFont typeface="Arial" panose="020B0604020202020204" pitchFamily="34" charset="0"/>
              <a:buChar char="•"/>
            </a:pPr>
            <a:r>
              <a:rPr lang="en-US" sz="2400" b="0" dirty="0">
                <a:latin typeface="Calibri  "/>
                <a:cs typeface="Calibri" panose="020F0502020204030204" pitchFamily="34" charset="0"/>
              </a:rPr>
              <a:t>Alaska local JATC apprenticeship programs.</a:t>
            </a:r>
          </a:p>
          <a:p>
            <a:pPr>
              <a:buFont typeface="Arial" panose="020B0604020202020204" pitchFamily="34" charset="0"/>
              <a:buChar char="•"/>
            </a:pPr>
            <a:r>
              <a:rPr lang="en-US" sz="2400" b="0" dirty="0">
                <a:latin typeface="Calibri  "/>
                <a:cs typeface="Calibri" panose="020F0502020204030204" pitchFamily="34" charset="0"/>
              </a:rPr>
              <a:t>Several Native Associations and Tribal Councils</a:t>
            </a:r>
          </a:p>
          <a:p>
            <a:pPr>
              <a:buFont typeface="Arial" panose="020B0604020202020204" pitchFamily="34" charset="0"/>
              <a:buChar char="•"/>
            </a:pPr>
            <a:r>
              <a:rPr lang="en-US" sz="2400" b="0" dirty="0">
                <a:latin typeface="Calibri  "/>
                <a:cs typeface="Calibri" panose="020F0502020204030204" pitchFamily="34" charset="0"/>
              </a:rPr>
              <a:t>Mat-Su Borough and Anchorage School Districts </a:t>
            </a:r>
            <a:endParaRPr lang="en-US" sz="2400" b="0" dirty="0">
              <a:latin typeface="Calibri  "/>
            </a:endParaRPr>
          </a:p>
          <a:p>
            <a:pPr>
              <a:buFont typeface="Arial" panose="020B0604020202020204" pitchFamily="34" charset="0"/>
              <a:buChar char="•"/>
            </a:pPr>
            <a:r>
              <a:rPr lang="en-US" sz="2400" b="0" dirty="0">
                <a:latin typeface="Calibri  "/>
              </a:rPr>
              <a:t>Various community organizations</a:t>
            </a:r>
          </a:p>
          <a:p>
            <a:pPr marL="0" indent="0"/>
            <a:endParaRPr lang="en-US" b="0" dirty="0">
              <a:latin typeface="Calibri  "/>
            </a:endParaRPr>
          </a:p>
          <a:p>
            <a:pPr marL="0" indent="0"/>
            <a:endParaRPr lang="en-US" dirty="0">
              <a:latin typeface="Calibri  "/>
            </a:endParaRPr>
          </a:p>
        </p:txBody>
      </p:sp>
    </p:spTree>
    <p:extLst>
      <p:ext uri="{BB962C8B-B14F-4D97-AF65-F5344CB8AC3E}">
        <p14:creationId xmlns:p14="http://schemas.microsoft.com/office/powerpoint/2010/main" val="10678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A5F7-342E-4EB1-8E9B-F9420307FD5D}"/>
              </a:ext>
            </a:extLst>
          </p:cNvPr>
          <p:cNvSpPr>
            <a:spLocks noGrp="1"/>
          </p:cNvSpPr>
          <p:nvPr>
            <p:ph type="title"/>
          </p:nvPr>
        </p:nvSpPr>
        <p:spPr/>
        <p:txBody>
          <a:bodyPr/>
          <a:lstStyle/>
          <a:p>
            <a:r>
              <a:rPr lang="en-US" b="1" dirty="0">
                <a:latin typeface="Calibri  "/>
              </a:rPr>
              <a:t>Handouts available:</a:t>
            </a:r>
          </a:p>
        </p:txBody>
      </p:sp>
      <p:sp>
        <p:nvSpPr>
          <p:cNvPr id="3" name="Content Placeholder 2">
            <a:extLst>
              <a:ext uri="{FF2B5EF4-FFF2-40B4-BE49-F238E27FC236}">
                <a16:creationId xmlns:a16="http://schemas.microsoft.com/office/drawing/2014/main" id="{339A4E05-E800-4507-8EE8-550C2F8B51F3}"/>
              </a:ext>
            </a:extLst>
          </p:cNvPr>
          <p:cNvSpPr>
            <a:spLocks noGrp="1"/>
          </p:cNvSpPr>
          <p:nvPr>
            <p:ph idx="1"/>
          </p:nvPr>
        </p:nvSpPr>
        <p:spPr>
          <a:xfrm>
            <a:off x="822961" y="1100629"/>
            <a:ext cx="7520939" cy="3579849"/>
          </a:xfrm>
        </p:spPr>
        <p:txBody>
          <a:bodyPr>
            <a:normAutofit/>
          </a:bodyPr>
          <a:lstStyle/>
          <a:p>
            <a:pPr>
              <a:buFont typeface="Arial" panose="020B0604020202020204" pitchFamily="34" charset="0"/>
              <a:buChar char="•"/>
            </a:pPr>
            <a:r>
              <a:rPr lang="en-US" sz="2000" b="0" dirty="0">
                <a:latin typeface="Calibri  "/>
              </a:rPr>
              <a:t>AWP’s general information, our programs and eligibility</a:t>
            </a:r>
          </a:p>
          <a:p>
            <a:pPr>
              <a:buFont typeface="Arial" panose="020B0604020202020204" pitchFamily="34" charset="0"/>
              <a:buChar char="•"/>
            </a:pPr>
            <a:r>
              <a:rPr lang="en-US" sz="2000" b="0" dirty="0">
                <a:latin typeface="Calibri  "/>
              </a:rPr>
              <a:t>Our Overall Training Schedule</a:t>
            </a:r>
          </a:p>
          <a:p>
            <a:pPr>
              <a:buFont typeface="Arial" panose="020B0604020202020204" pitchFamily="34" charset="0"/>
              <a:buChar char="•"/>
            </a:pPr>
            <a:r>
              <a:rPr lang="en-US" sz="2000" b="0" dirty="0">
                <a:latin typeface="Calibri  "/>
              </a:rPr>
              <a:t>AWP’s Class Descriptions</a:t>
            </a:r>
          </a:p>
          <a:p>
            <a:pPr>
              <a:buFont typeface="Arial" panose="020B0604020202020204" pitchFamily="34" charset="0"/>
              <a:buChar char="•"/>
            </a:pPr>
            <a:r>
              <a:rPr lang="en-US" sz="2000" b="0" dirty="0">
                <a:latin typeface="Calibri  "/>
              </a:rPr>
              <a:t>Construction Trade Descriptions</a:t>
            </a:r>
          </a:p>
          <a:p>
            <a:pPr>
              <a:buFont typeface="Arial" panose="020B0604020202020204" pitchFamily="34" charset="0"/>
              <a:buChar char="•"/>
            </a:pPr>
            <a:r>
              <a:rPr lang="en-US" sz="2000" b="0" dirty="0">
                <a:latin typeface="Calibri  "/>
              </a:rPr>
              <a:t>Apprenticeship Chart Information</a:t>
            </a:r>
          </a:p>
          <a:p>
            <a:pPr>
              <a:buFont typeface="Arial" panose="020B0604020202020204" pitchFamily="34" charset="0"/>
              <a:buChar char="•"/>
            </a:pPr>
            <a:r>
              <a:rPr lang="en-US" sz="2000" b="0" dirty="0">
                <a:latin typeface="Calibri  "/>
              </a:rPr>
              <a:t>Alaska Apprenticeship Application Openings &amp; Deadlines</a:t>
            </a:r>
          </a:p>
          <a:p>
            <a:pPr>
              <a:buFont typeface="Arial" panose="020B0604020202020204" pitchFamily="34" charset="0"/>
              <a:buChar char="•"/>
            </a:pPr>
            <a:r>
              <a:rPr lang="en-US" sz="2000" b="0" dirty="0">
                <a:latin typeface="Calibri  "/>
              </a:rPr>
              <a:t>My business card</a:t>
            </a:r>
          </a:p>
          <a:p>
            <a:pPr>
              <a:buFont typeface="Arial" panose="020B0604020202020204" pitchFamily="34" charset="0"/>
              <a:buChar char="•"/>
            </a:pPr>
            <a:endParaRPr lang="en-US" sz="1350" dirty="0">
              <a:latin typeface="Calibri  "/>
            </a:endParaRPr>
          </a:p>
        </p:txBody>
      </p:sp>
    </p:spTree>
    <p:extLst>
      <p:ext uri="{BB962C8B-B14F-4D97-AF65-F5344CB8AC3E}">
        <p14:creationId xmlns:p14="http://schemas.microsoft.com/office/powerpoint/2010/main" val="168398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More INFORMATION</a:t>
            </a:r>
            <a:r>
              <a:rPr lang="en-US" dirty="0">
                <a:latin typeface="Calibri" panose="020F0502020204030204" pitchFamily="34" charset="0"/>
                <a:cs typeface="Calibri" panose="020F0502020204030204" pitchFamily="34" charset="0"/>
              </a:rPr>
              <a:t>	</a:t>
            </a:r>
          </a:p>
        </p:txBody>
      </p:sp>
      <p:sp>
        <p:nvSpPr>
          <p:cNvPr id="3" name="Content Placeholder 2"/>
          <p:cNvSpPr>
            <a:spLocks noGrp="1"/>
          </p:cNvSpPr>
          <p:nvPr>
            <p:ph idx="1"/>
          </p:nvPr>
        </p:nvSpPr>
        <p:spPr/>
        <p:txBody>
          <a:bodyPr>
            <a:normAutofit/>
          </a:bodyPr>
          <a:lstStyle/>
          <a:p>
            <a:pPr>
              <a:buFont typeface="Arial" charset="0"/>
              <a:buChar char="•"/>
            </a:pPr>
            <a:r>
              <a:rPr lang="en-US" sz="2400" b="0" dirty="0">
                <a:latin typeface="Calibri" panose="020F0502020204030204" pitchFamily="34" charset="0"/>
                <a:cs typeface="Calibri" panose="020F0502020204030204" pitchFamily="34" charset="0"/>
              </a:rPr>
              <a:t>Alaska Works Partnership Training Center</a:t>
            </a:r>
            <a:br>
              <a:rPr lang="en-US" sz="2400" b="0" dirty="0">
                <a:latin typeface="Calibri" panose="020F0502020204030204" pitchFamily="34" charset="0"/>
                <a:cs typeface="Calibri" panose="020F0502020204030204" pitchFamily="34" charset="0"/>
              </a:rPr>
            </a:br>
            <a:r>
              <a:rPr lang="en-US" sz="2400" b="0" dirty="0">
                <a:latin typeface="Calibri" panose="020F0502020204030204" pitchFamily="34" charset="0"/>
                <a:cs typeface="Calibri" panose="020F0502020204030204" pitchFamily="34" charset="0"/>
              </a:rPr>
              <a:t>161 Klevin Street (Main Office Suite 204)                                        </a:t>
            </a:r>
            <a:br>
              <a:rPr lang="en-US" sz="2400" b="0" dirty="0">
                <a:latin typeface="Calibri" panose="020F0502020204030204" pitchFamily="34" charset="0"/>
                <a:cs typeface="Calibri" panose="020F0502020204030204" pitchFamily="34" charset="0"/>
              </a:rPr>
            </a:br>
            <a:r>
              <a:rPr lang="en-US" sz="2400" b="0" dirty="0">
                <a:latin typeface="Calibri" panose="020F0502020204030204" pitchFamily="34" charset="0"/>
                <a:cs typeface="Calibri" panose="020F0502020204030204" pitchFamily="34" charset="0"/>
              </a:rPr>
              <a:t>(Bottom floor of Mountain View Service Center off of Mountain View Dr.)</a:t>
            </a:r>
          </a:p>
          <a:p>
            <a:pPr>
              <a:buFont typeface="Arial" charset="0"/>
              <a:buChar char="•"/>
            </a:pPr>
            <a:r>
              <a:rPr lang="en-US" sz="2400" b="0" dirty="0">
                <a:latin typeface="Calibri" panose="020F0502020204030204" pitchFamily="34" charset="0"/>
                <a:cs typeface="Calibri" panose="020F0502020204030204" pitchFamily="34" charset="0"/>
              </a:rPr>
              <a:t>We have two classrooms and a large shop space available for rent.</a:t>
            </a:r>
          </a:p>
          <a:p>
            <a:pPr>
              <a:buFont typeface="Arial" charset="0"/>
              <a:buChar char="•"/>
            </a:pPr>
            <a:r>
              <a:rPr lang="en-US" sz="2400" b="0" dirty="0">
                <a:latin typeface="Calibri" panose="020F0502020204030204" pitchFamily="34" charset="0"/>
                <a:cs typeface="Calibri" panose="020F0502020204030204" pitchFamily="34" charset="0"/>
              </a:rPr>
              <a:t>Main line (907)-569-4711                                                                  </a:t>
            </a:r>
          </a:p>
          <a:p>
            <a:pPr>
              <a:buFont typeface="Arial" charset="0"/>
              <a:buChar char="•"/>
            </a:pPr>
            <a:r>
              <a:rPr lang="en-US" sz="2400" b="0" dirty="0">
                <a:latin typeface="Calibri" panose="020F0502020204030204" pitchFamily="34" charset="0"/>
                <a:cs typeface="Calibri" panose="020F0502020204030204" pitchFamily="34" charset="0"/>
              </a:rPr>
              <a:t>Website: www.alaskaworks.org      </a:t>
            </a:r>
          </a:p>
          <a:p>
            <a:pPr>
              <a:buFont typeface="Arial" charset="0"/>
              <a:buChar char="•"/>
            </a:pPr>
            <a:endParaRPr lang="en-US" sz="24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796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3BFFD-AABB-4F2B-BE81-CA56D5E8E46D}"/>
              </a:ext>
            </a:extLst>
          </p:cNvPr>
          <p:cNvPicPr>
            <a:picLocks noChangeAspect="1"/>
          </p:cNvPicPr>
          <p:nvPr/>
        </p:nvPicPr>
        <p:blipFill>
          <a:blip r:embed="rId3"/>
          <a:stretch>
            <a:fillRect/>
          </a:stretch>
        </p:blipFill>
        <p:spPr>
          <a:xfrm>
            <a:off x="6705600" y="4649927"/>
            <a:ext cx="2057400" cy="1062712"/>
          </a:xfrm>
          <a:prstGeom prst="rect">
            <a:avLst/>
          </a:prstGeom>
        </p:spPr>
      </p:pic>
      <p:sp>
        <p:nvSpPr>
          <p:cNvPr id="6" name="TextBox 5">
            <a:extLst>
              <a:ext uri="{FF2B5EF4-FFF2-40B4-BE49-F238E27FC236}">
                <a16:creationId xmlns:a16="http://schemas.microsoft.com/office/drawing/2014/main" id="{CEEA8A36-13B4-470D-B896-02B2505CF1E2}"/>
              </a:ext>
            </a:extLst>
          </p:cNvPr>
          <p:cNvSpPr txBox="1"/>
          <p:nvPr/>
        </p:nvSpPr>
        <p:spPr>
          <a:xfrm>
            <a:off x="304800" y="4842808"/>
            <a:ext cx="5413160" cy="193899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Our mission is to promote health workforce development so that all Alaskans have access to employment and quality healthcare.</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F252E61C-94E2-4238-A8AE-EA4EC017CB5D}"/>
              </a:ext>
            </a:extLst>
          </p:cNvPr>
          <p:cNvPicPr>
            <a:picLocks noChangeAspect="1"/>
          </p:cNvPicPr>
          <p:nvPr/>
        </p:nvPicPr>
        <p:blipFill>
          <a:blip r:embed="rId4"/>
          <a:stretch>
            <a:fillRect/>
          </a:stretch>
        </p:blipFill>
        <p:spPr>
          <a:xfrm>
            <a:off x="7162800" y="5719087"/>
            <a:ext cx="1281664" cy="1062713"/>
          </a:xfrm>
          <a:prstGeom prst="rect">
            <a:avLst/>
          </a:prstGeom>
        </p:spPr>
      </p:pic>
    </p:spTree>
    <p:extLst>
      <p:ext uri="{BB962C8B-B14F-4D97-AF65-F5344CB8AC3E}">
        <p14:creationId xmlns:p14="http://schemas.microsoft.com/office/powerpoint/2010/main" val="34154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a:t>
            </a:r>
          </a:p>
        </p:txBody>
      </p:sp>
      <p:sp>
        <p:nvSpPr>
          <p:cNvPr id="3" name="Text Placeholder 2"/>
          <p:cNvSpPr>
            <a:spLocks noGrp="1"/>
          </p:cNvSpPr>
          <p:nvPr>
            <p:ph type="body" idx="1"/>
          </p:nvPr>
        </p:nvSpPr>
        <p:spPr/>
        <p:txBody>
          <a:bodyPr/>
          <a:lstStyle/>
          <a:p>
            <a:r>
              <a:rPr lang="en-US" dirty="0"/>
              <a:t>Employers</a:t>
            </a:r>
          </a:p>
        </p:txBody>
      </p:sp>
      <p:sp>
        <p:nvSpPr>
          <p:cNvPr id="4" name="Content Placeholder 3"/>
          <p:cNvSpPr>
            <a:spLocks noGrp="1"/>
          </p:cNvSpPr>
          <p:nvPr>
            <p:ph sz="half" idx="2"/>
          </p:nvPr>
        </p:nvSpPr>
        <p:spPr/>
        <p:txBody>
          <a:bodyPr>
            <a:normAutofit fontScale="92500" lnSpcReduction="20000"/>
          </a:bodyPr>
          <a:lstStyle/>
          <a:p>
            <a:pPr>
              <a:spcBef>
                <a:spcPts val="400"/>
              </a:spcBef>
              <a:buClr>
                <a:srgbClr val="2A5681"/>
              </a:buClr>
              <a:buSzPct val="100000"/>
              <a:buFont typeface="Arial" panose="020B0604020202020204" pitchFamily="34" charset="0"/>
              <a:buChar char="•"/>
            </a:pPr>
            <a:r>
              <a:rPr lang="en-US" altLang="en-US" dirty="0"/>
              <a:t>Skilled employees </a:t>
            </a:r>
            <a:r>
              <a:rPr lang="en-US" altLang="en-US" u="sng" dirty="0"/>
              <a:t>tailored to employer’</a:t>
            </a:r>
            <a:r>
              <a:rPr lang="en-US" altLang="ja-JP" u="sng" dirty="0"/>
              <a:t>s needs</a:t>
            </a:r>
          </a:p>
          <a:p>
            <a:pPr>
              <a:spcBef>
                <a:spcPts val="400"/>
              </a:spcBef>
              <a:buClr>
                <a:srgbClr val="2A5681"/>
              </a:buClr>
              <a:buSzPct val="100000"/>
              <a:buFont typeface="Arial" panose="020B0604020202020204" pitchFamily="34" charset="0"/>
              <a:buChar char="•"/>
            </a:pPr>
            <a:r>
              <a:rPr lang="en-US" dirty="0"/>
              <a:t>Program approved for WIOA Eligible Training Provider List</a:t>
            </a:r>
          </a:p>
          <a:p>
            <a:pPr>
              <a:spcBef>
                <a:spcPts val="400"/>
              </a:spcBef>
              <a:buClr>
                <a:srgbClr val="2A5681"/>
              </a:buClr>
              <a:buSzPct val="100000"/>
              <a:buFont typeface="Arial" panose="020B0604020202020204" pitchFamily="34" charset="0"/>
              <a:buChar char="•"/>
            </a:pPr>
            <a:r>
              <a:rPr lang="en-US" altLang="ja-JP" dirty="0"/>
              <a:t>Payroll and training cost savings</a:t>
            </a:r>
          </a:p>
          <a:p>
            <a:pPr>
              <a:spcBef>
                <a:spcPts val="400"/>
              </a:spcBef>
              <a:buClr>
                <a:srgbClr val="2A5681"/>
              </a:buClr>
              <a:buSzPct val="100000"/>
              <a:buFont typeface="Arial" panose="020B0604020202020204" pitchFamily="34" charset="0"/>
              <a:buChar char="•"/>
            </a:pPr>
            <a:r>
              <a:rPr lang="en-US" altLang="ja-JP" dirty="0"/>
              <a:t>A systematic approach to training </a:t>
            </a:r>
          </a:p>
          <a:p>
            <a:pPr>
              <a:spcBef>
                <a:spcPts val="400"/>
              </a:spcBef>
              <a:buClr>
                <a:srgbClr val="2A5681"/>
              </a:buClr>
              <a:buSzPct val="100000"/>
              <a:buFont typeface="Arial" panose="020B0604020202020204" pitchFamily="34" charset="0"/>
              <a:buChar char="•"/>
            </a:pPr>
            <a:r>
              <a:rPr lang="en-US" altLang="en-US" dirty="0"/>
              <a:t>Reduced turnover rates</a:t>
            </a:r>
          </a:p>
          <a:p>
            <a:pPr>
              <a:spcBef>
                <a:spcPts val="400"/>
              </a:spcBef>
              <a:buClr>
                <a:srgbClr val="2A5681"/>
              </a:buClr>
              <a:buSzPct val="100000"/>
              <a:buFont typeface="Arial" panose="020B0604020202020204" pitchFamily="34" charset="0"/>
              <a:buChar char="•"/>
            </a:pPr>
            <a:r>
              <a:rPr lang="en-US" altLang="en-US" dirty="0"/>
              <a:t>Lower recruitment costs</a:t>
            </a:r>
          </a:p>
          <a:p>
            <a:pPr>
              <a:spcBef>
                <a:spcPts val="400"/>
              </a:spcBef>
              <a:buClr>
                <a:srgbClr val="2A5681"/>
              </a:buClr>
              <a:buSzPct val="100000"/>
              <a:buFont typeface="Arial" panose="020B0604020202020204" pitchFamily="34" charset="0"/>
              <a:buChar char="•"/>
            </a:pPr>
            <a:r>
              <a:rPr lang="en-US" altLang="en-US" dirty="0"/>
              <a:t>A pipeline of skilled workers</a:t>
            </a:r>
          </a:p>
          <a:p>
            <a:endParaRPr lang="en-US" dirty="0"/>
          </a:p>
        </p:txBody>
      </p:sp>
      <p:sp>
        <p:nvSpPr>
          <p:cNvPr id="5" name="Text Placeholder 4"/>
          <p:cNvSpPr>
            <a:spLocks noGrp="1"/>
          </p:cNvSpPr>
          <p:nvPr>
            <p:ph type="body" sz="quarter" idx="3"/>
          </p:nvPr>
        </p:nvSpPr>
        <p:spPr/>
        <p:txBody>
          <a:bodyPr/>
          <a:lstStyle/>
          <a:p>
            <a:r>
              <a:rPr lang="en-US" dirty="0"/>
              <a:t>Employees</a:t>
            </a:r>
          </a:p>
        </p:txBody>
      </p:sp>
      <p:sp>
        <p:nvSpPr>
          <p:cNvPr id="6" name="Content Placeholder 5"/>
          <p:cNvSpPr>
            <a:spLocks noGrp="1"/>
          </p:cNvSpPr>
          <p:nvPr>
            <p:ph sz="quarter" idx="4"/>
          </p:nvPr>
        </p:nvSpPr>
        <p:spPr/>
        <p:txBody>
          <a:bodyPr/>
          <a:lstStyle/>
          <a:p>
            <a:pPr>
              <a:buClr>
                <a:srgbClr val="2A5681"/>
              </a:buClr>
              <a:buFont typeface="Arial" panose="020B0604020202020204" pitchFamily="34" charset="0"/>
              <a:buChar char="•"/>
            </a:pPr>
            <a:r>
              <a:rPr lang="en-US" altLang="en-US" dirty="0">
                <a:solidFill>
                  <a:schemeClr val="tx1"/>
                </a:solidFill>
              </a:rPr>
              <a:t>A Career</a:t>
            </a:r>
          </a:p>
          <a:p>
            <a:pPr>
              <a:buClr>
                <a:srgbClr val="2A5681"/>
              </a:buClr>
              <a:buFont typeface="Arial" panose="020B0604020202020204" pitchFamily="34" charset="0"/>
              <a:buChar char="•"/>
            </a:pPr>
            <a:r>
              <a:rPr lang="en-US" altLang="en-US" dirty="0">
                <a:solidFill>
                  <a:schemeClr val="tx1"/>
                </a:solidFill>
              </a:rPr>
              <a:t>A Paycheck-average apprentice wage = $60K/year</a:t>
            </a:r>
          </a:p>
          <a:p>
            <a:pPr>
              <a:buClr>
                <a:srgbClr val="2A5681"/>
              </a:buClr>
              <a:buFont typeface="Arial" panose="020B0604020202020204" pitchFamily="34" charset="0"/>
              <a:buChar char="•"/>
            </a:pPr>
            <a:r>
              <a:rPr lang="en-US" altLang="en-US" dirty="0">
                <a:solidFill>
                  <a:schemeClr val="tx1"/>
                </a:solidFill>
              </a:rPr>
              <a:t>An Education</a:t>
            </a:r>
          </a:p>
          <a:p>
            <a:pPr>
              <a:buClr>
                <a:srgbClr val="2A5681"/>
              </a:buClr>
              <a:buFont typeface="Arial" panose="020B0604020202020204" pitchFamily="34" charset="0"/>
              <a:buChar char="•"/>
            </a:pPr>
            <a:r>
              <a:rPr lang="en-US" altLang="en-US" dirty="0">
                <a:solidFill>
                  <a:schemeClr val="tx1"/>
                </a:solidFill>
              </a:rPr>
              <a:t>Possible college credit	</a:t>
            </a:r>
          </a:p>
          <a:p>
            <a:pPr>
              <a:buClr>
                <a:srgbClr val="2A5681"/>
              </a:buClr>
              <a:buFont typeface="Arial" panose="020B0604020202020204" pitchFamily="34" charset="0"/>
              <a:buChar char="•"/>
            </a:pPr>
            <a:r>
              <a:rPr lang="en-US" altLang="en-US" dirty="0">
                <a:solidFill>
                  <a:schemeClr val="tx1"/>
                </a:solidFill>
              </a:rPr>
              <a:t>Hands-on Career Training</a:t>
            </a:r>
          </a:p>
          <a:p>
            <a:pPr>
              <a:buClr>
                <a:srgbClr val="2A5681"/>
              </a:buClr>
              <a:buFont typeface="Arial" panose="020B0604020202020204" pitchFamily="34" charset="0"/>
              <a:buChar char="•"/>
            </a:pPr>
            <a:r>
              <a:rPr lang="en-US" altLang="en-US" dirty="0">
                <a:solidFill>
                  <a:schemeClr val="tx1"/>
                </a:solidFill>
              </a:rPr>
              <a:t>National Certification </a:t>
            </a:r>
          </a:p>
          <a:p>
            <a:endParaRPr lang="en-US" dirty="0"/>
          </a:p>
        </p:txBody>
      </p:sp>
      <p:sp>
        <p:nvSpPr>
          <p:cNvPr id="7" name="Slide Number Placeholder 6"/>
          <p:cNvSpPr>
            <a:spLocks noGrp="1"/>
          </p:cNvSpPr>
          <p:nvPr>
            <p:ph type="sldNum" sz="quarter" idx="12"/>
          </p:nvPr>
        </p:nvSpPr>
        <p:spPr/>
        <p:txBody>
          <a:bodyPr/>
          <a:lstStyle/>
          <a:p>
            <a:fld id="{53E4B550-26E9-4CBD-BA53-71E26649BB38}" type="slidenum">
              <a:rPr lang="en-US" smtClean="0"/>
              <a:t>3</a:t>
            </a:fld>
            <a:endParaRPr lang="en-US" dirty="0"/>
          </a:p>
        </p:txBody>
      </p:sp>
    </p:spTree>
    <p:extLst>
      <p:ext uri="{BB962C8B-B14F-4D97-AF65-F5344CB8AC3E}">
        <p14:creationId xmlns:p14="http://schemas.microsoft.com/office/powerpoint/2010/main" val="3970745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BCDA-224E-4D37-902A-5A0A33F7AD1C}"/>
              </a:ext>
            </a:extLst>
          </p:cNvPr>
          <p:cNvSpPr>
            <a:spLocks noGrp="1"/>
          </p:cNvSpPr>
          <p:nvPr>
            <p:ph type="title"/>
          </p:nvPr>
        </p:nvSpPr>
        <p:spPr/>
        <p:txBody>
          <a:bodyPr/>
          <a:lstStyle/>
          <a:p>
            <a:r>
              <a:rPr lang="en-US" dirty="0"/>
              <a:t>Alaska’s healthcare workforce deficit</a:t>
            </a:r>
          </a:p>
        </p:txBody>
      </p:sp>
      <p:sp>
        <p:nvSpPr>
          <p:cNvPr id="5" name="TextBox 4">
            <a:extLst>
              <a:ext uri="{FF2B5EF4-FFF2-40B4-BE49-F238E27FC236}">
                <a16:creationId xmlns:a16="http://schemas.microsoft.com/office/drawing/2014/main" id="{CB16D4E1-275B-485B-818D-E41FBDE6D5D6}"/>
              </a:ext>
            </a:extLst>
          </p:cNvPr>
          <p:cNvSpPr txBox="1"/>
          <p:nvPr/>
        </p:nvSpPr>
        <p:spPr>
          <a:xfrm>
            <a:off x="304800" y="6065035"/>
            <a:ext cx="6973384" cy="415498"/>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w Cen MT" panose="020B0602020104020603"/>
                <a:ea typeface="+mn-ea"/>
                <a:cs typeface="+mn-cs"/>
              </a:rPr>
              <a:t>Source: Alaska Occupational Forecast 2016 to 2026, Department of Labor and Workforce Development Research and Analysis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w Cen MT" panose="020B0602020104020603"/>
                <a:ea typeface="+mn-ea"/>
                <a:cs typeface="+mn-cs"/>
              </a:rPr>
              <a:t>http://live.laborstats.alaska.gov/occfcst/</a:t>
            </a:r>
          </a:p>
        </p:txBody>
      </p:sp>
      <p:pic>
        <p:nvPicPr>
          <p:cNvPr id="7" name="Picture 6">
            <a:extLst>
              <a:ext uri="{FF2B5EF4-FFF2-40B4-BE49-F238E27FC236}">
                <a16:creationId xmlns:a16="http://schemas.microsoft.com/office/drawing/2014/main" id="{E14B49AB-7B03-4F0F-A33A-B5F334EFD7E5}"/>
              </a:ext>
            </a:extLst>
          </p:cNvPr>
          <p:cNvPicPr>
            <a:picLocks noChangeAspect="1"/>
          </p:cNvPicPr>
          <p:nvPr/>
        </p:nvPicPr>
        <p:blipFill>
          <a:blip r:embed="rId3"/>
          <a:stretch>
            <a:fillRect/>
          </a:stretch>
        </p:blipFill>
        <p:spPr>
          <a:xfrm>
            <a:off x="147637" y="1676400"/>
            <a:ext cx="8848725" cy="1257300"/>
          </a:xfrm>
          <a:prstGeom prst="rect">
            <a:avLst/>
          </a:prstGeom>
        </p:spPr>
      </p:pic>
      <p:pic>
        <p:nvPicPr>
          <p:cNvPr id="8" name="Picture 7">
            <a:extLst>
              <a:ext uri="{FF2B5EF4-FFF2-40B4-BE49-F238E27FC236}">
                <a16:creationId xmlns:a16="http://schemas.microsoft.com/office/drawing/2014/main" id="{C8440428-E2B9-42F2-9E92-6C1CBBCCC394}"/>
              </a:ext>
            </a:extLst>
          </p:cNvPr>
          <p:cNvPicPr>
            <a:picLocks noChangeAspect="1"/>
          </p:cNvPicPr>
          <p:nvPr/>
        </p:nvPicPr>
        <p:blipFill>
          <a:blip r:embed="rId4"/>
          <a:stretch>
            <a:fillRect/>
          </a:stretch>
        </p:blipFill>
        <p:spPr>
          <a:xfrm>
            <a:off x="157162" y="2895600"/>
            <a:ext cx="8839200" cy="1447800"/>
          </a:xfrm>
          <a:prstGeom prst="rect">
            <a:avLst/>
          </a:prstGeom>
        </p:spPr>
      </p:pic>
      <p:pic>
        <p:nvPicPr>
          <p:cNvPr id="9" name="Picture 8">
            <a:extLst>
              <a:ext uri="{FF2B5EF4-FFF2-40B4-BE49-F238E27FC236}">
                <a16:creationId xmlns:a16="http://schemas.microsoft.com/office/drawing/2014/main" id="{D1812157-B9EB-4004-B2B9-525C6AFD62B3}"/>
              </a:ext>
            </a:extLst>
          </p:cNvPr>
          <p:cNvPicPr>
            <a:picLocks noChangeAspect="1"/>
          </p:cNvPicPr>
          <p:nvPr/>
        </p:nvPicPr>
        <p:blipFill>
          <a:blip r:embed="rId5"/>
          <a:stretch>
            <a:fillRect/>
          </a:stretch>
        </p:blipFill>
        <p:spPr>
          <a:xfrm>
            <a:off x="138113" y="4267200"/>
            <a:ext cx="8848725" cy="1581150"/>
          </a:xfrm>
          <a:prstGeom prst="rect">
            <a:avLst/>
          </a:prstGeom>
        </p:spPr>
      </p:pic>
    </p:spTree>
    <p:extLst>
      <p:ext uri="{BB962C8B-B14F-4D97-AF65-F5344CB8AC3E}">
        <p14:creationId xmlns:p14="http://schemas.microsoft.com/office/powerpoint/2010/main" val="883521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E77-8171-436E-A305-7A15436CBA71}"/>
              </a:ext>
            </a:extLst>
          </p:cNvPr>
          <p:cNvSpPr>
            <a:spLocks noGrp="1"/>
          </p:cNvSpPr>
          <p:nvPr>
            <p:ph type="title"/>
          </p:nvPr>
        </p:nvSpPr>
        <p:spPr/>
        <p:txBody>
          <a:bodyPr/>
          <a:lstStyle/>
          <a:p>
            <a:r>
              <a:rPr lang="en-US" dirty="0"/>
              <a:t>PATH Academy</a:t>
            </a:r>
          </a:p>
        </p:txBody>
      </p:sp>
      <p:sp>
        <p:nvSpPr>
          <p:cNvPr id="3" name="Content Placeholder 2">
            <a:extLst>
              <a:ext uri="{FF2B5EF4-FFF2-40B4-BE49-F238E27FC236}">
                <a16:creationId xmlns:a16="http://schemas.microsoft.com/office/drawing/2014/main" id="{28B16CA5-9D4F-46F7-9DC6-72E742C47276}"/>
              </a:ext>
            </a:extLst>
          </p:cNvPr>
          <p:cNvSpPr>
            <a:spLocks noGrp="1"/>
          </p:cNvSpPr>
          <p:nvPr>
            <p:ph idx="1"/>
          </p:nvPr>
        </p:nvSpPr>
        <p:spPr>
          <a:xfrm>
            <a:off x="768097" y="2286000"/>
            <a:ext cx="3803904" cy="4023360"/>
          </a:xfrm>
        </p:spPr>
        <p:txBody>
          <a:bodyPr/>
          <a:lstStyle/>
          <a:p>
            <a:r>
              <a:rPr lang="en-US" sz="3600" b="1" dirty="0">
                <a:solidFill>
                  <a:schemeClr val="accent2">
                    <a:lumMod val="75000"/>
                  </a:schemeClr>
                </a:solidFill>
              </a:rPr>
              <a:t>P</a:t>
            </a:r>
            <a:r>
              <a:rPr lang="en-US" sz="3600" dirty="0"/>
              <a:t>re</a:t>
            </a:r>
          </a:p>
          <a:p>
            <a:r>
              <a:rPr lang="en-US" sz="3600" b="1" dirty="0">
                <a:solidFill>
                  <a:schemeClr val="accent2">
                    <a:lumMod val="75000"/>
                  </a:schemeClr>
                </a:solidFill>
              </a:rPr>
              <a:t>A</a:t>
            </a:r>
            <a:r>
              <a:rPr lang="en-US" sz="3600" dirty="0"/>
              <a:t>pprenticeship</a:t>
            </a:r>
          </a:p>
          <a:p>
            <a:r>
              <a:rPr lang="en-US" sz="3600" b="1" dirty="0">
                <a:solidFill>
                  <a:schemeClr val="accent2">
                    <a:lumMod val="75000"/>
                  </a:schemeClr>
                </a:solidFill>
              </a:rPr>
              <a:t>T</a:t>
            </a:r>
            <a:r>
              <a:rPr lang="en-US" sz="3600" dirty="0"/>
              <a:t>raining in</a:t>
            </a:r>
          </a:p>
          <a:p>
            <a:r>
              <a:rPr lang="en-US" sz="3600" b="1" dirty="0">
                <a:solidFill>
                  <a:schemeClr val="accent2">
                    <a:lumMod val="75000"/>
                  </a:schemeClr>
                </a:solidFill>
              </a:rPr>
              <a:t>H</a:t>
            </a:r>
            <a:r>
              <a:rPr lang="en-US" sz="3600" dirty="0"/>
              <a:t>ealth Care </a:t>
            </a:r>
          </a:p>
          <a:p>
            <a:r>
              <a:rPr lang="en-US" i="1" dirty="0"/>
              <a:t>(and Behavioral Health and Human Services)</a:t>
            </a:r>
          </a:p>
        </p:txBody>
      </p:sp>
      <p:pic>
        <p:nvPicPr>
          <p:cNvPr id="4" name="Picture 3">
            <a:extLst>
              <a:ext uri="{FF2B5EF4-FFF2-40B4-BE49-F238E27FC236}">
                <a16:creationId xmlns:a16="http://schemas.microsoft.com/office/drawing/2014/main" id="{CD2087C2-AE75-4F66-987C-DCCB8172BC47}"/>
              </a:ext>
            </a:extLst>
          </p:cNvPr>
          <p:cNvPicPr>
            <a:picLocks noChangeAspect="1"/>
          </p:cNvPicPr>
          <p:nvPr/>
        </p:nvPicPr>
        <p:blipFill>
          <a:blip r:embed="rId3"/>
          <a:stretch>
            <a:fillRect/>
          </a:stretch>
        </p:blipFill>
        <p:spPr>
          <a:xfrm>
            <a:off x="4944812" y="2667000"/>
            <a:ext cx="3910749" cy="2594093"/>
          </a:xfrm>
          <a:prstGeom prst="rect">
            <a:avLst/>
          </a:prstGeom>
        </p:spPr>
      </p:pic>
    </p:spTree>
    <p:extLst>
      <p:ext uri="{BB962C8B-B14F-4D97-AF65-F5344CB8AC3E}">
        <p14:creationId xmlns:p14="http://schemas.microsoft.com/office/powerpoint/2010/main" val="1978797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F09C-3795-4492-8F02-A17AA6AF7F02}"/>
              </a:ext>
            </a:extLst>
          </p:cNvPr>
          <p:cNvSpPr>
            <a:spLocks noGrp="1"/>
          </p:cNvSpPr>
          <p:nvPr>
            <p:ph type="title"/>
          </p:nvPr>
        </p:nvSpPr>
        <p:spPr/>
        <p:txBody>
          <a:bodyPr/>
          <a:lstStyle/>
          <a:p>
            <a:r>
              <a:rPr lang="en-US" dirty="0"/>
              <a:t>3- Week PATH Academy Instruction</a:t>
            </a:r>
          </a:p>
        </p:txBody>
      </p:sp>
      <p:graphicFrame>
        <p:nvGraphicFramePr>
          <p:cNvPr id="4" name="Content Placeholder 3">
            <a:extLst>
              <a:ext uri="{FF2B5EF4-FFF2-40B4-BE49-F238E27FC236}">
                <a16:creationId xmlns:a16="http://schemas.microsoft.com/office/drawing/2014/main" id="{6F71D41D-1231-4833-A323-D2EDC799146D}"/>
              </a:ext>
            </a:extLst>
          </p:cNvPr>
          <p:cNvGraphicFramePr>
            <a:graphicFrameLocks noGrp="1"/>
          </p:cNvGraphicFramePr>
          <p:nvPr>
            <p:ph idx="1"/>
          </p:nvPr>
        </p:nvGraphicFramePr>
        <p:xfrm>
          <a:off x="-203200" y="2286000"/>
          <a:ext cx="7289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955F330F-B4E0-4863-A1E4-22CC89DE1041}"/>
              </a:ext>
            </a:extLst>
          </p:cNvPr>
          <p:cNvSpPr/>
          <p:nvPr/>
        </p:nvSpPr>
        <p:spPr>
          <a:xfrm>
            <a:off x="5994627" y="3322184"/>
            <a:ext cx="1161370" cy="17505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83C6">
                    <a:lumMod val="75000"/>
                  </a:srgbClr>
                </a:solidFill>
                <a:effectLst/>
                <a:uLnTx/>
                <a:uFillTx/>
                <a:latin typeface="Tw Cen MT" panose="020B0602020104020603"/>
                <a:ea typeface="+mn-ea"/>
                <a:cs typeface="+mn-cs"/>
              </a:rPr>
              <a:t>In-Training Interviews</a:t>
            </a:r>
          </a:p>
        </p:txBody>
      </p:sp>
      <p:sp>
        <p:nvSpPr>
          <p:cNvPr id="5" name="Arrow: Right 4">
            <a:extLst>
              <a:ext uri="{FF2B5EF4-FFF2-40B4-BE49-F238E27FC236}">
                <a16:creationId xmlns:a16="http://schemas.microsoft.com/office/drawing/2014/main" id="{11B607CD-80AE-470C-AB1B-BB46F7BD9504}"/>
              </a:ext>
            </a:extLst>
          </p:cNvPr>
          <p:cNvSpPr/>
          <p:nvPr/>
        </p:nvSpPr>
        <p:spPr>
          <a:xfrm>
            <a:off x="5225142" y="3810000"/>
            <a:ext cx="805543"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ectangle 49">
            <a:extLst>
              <a:ext uri="{FF2B5EF4-FFF2-40B4-BE49-F238E27FC236}">
                <a16:creationId xmlns:a16="http://schemas.microsoft.com/office/drawing/2014/main" id="{4AD88E87-88C1-436C-8BFD-DBB1BDBA48F4}"/>
              </a:ext>
            </a:extLst>
          </p:cNvPr>
          <p:cNvSpPr/>
          <p:nvPr/>
        </p:nvSpPr>
        <p:spPr>
          <a:xfrm>
            <a:off x="7841796" y="3291567"/>
            <a:ext cx="1140959" cy="18219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83C6">
                    <a:lumMod val="75000"/>
                  </a:srgbClr>
                </a:solidFill>
                <a:effectLst/>
                <a:uLnTx/>
                <a:uFillTx/>
                <a:latin typeface="Tw Cen MT" panose="020B0602020104020603"/>
                <a:ea typeface="+mn-ea"/>
                <a:cs typeface="+mn-cs"/>
              </a:rPr>
              <a:t>Job Placement</a:t>
            </a:r>
          </a:p>
        </p:txBody>
      </p:sp>
      <p:sp>
        <p:nvSpPr>
          <p:cNvPr id="51" name="Arrow: Right 50">
            <a:extLst>
              <a:ext uri="{FF2B5EF4-FFF2-40B4-BE49-F238E27FC236}">
                <a16:creationId xmlns:a16="http://schemas.microsoft.com/office/drawing/2014/main" id="{EB128B75-C5AF-419D-9A95-C92716E467DF}"/>
              </a:ext>
            </a:extLst>
          </p:cNvPr>
          <p:cNvSpPr/>
          <p:nvPr/>
        </p:nvSpPr>
        <p:spPr>
          <a:xfrm>
            <a:off x="7164159" y="3779383"/>
            <a:ext cx="805543"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95575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E7B3-D28E-4451-B8BB-D8F2B136B6A8}"/>
              </a:ext>
            </a:extLst>
          </p:cNvPr>
          <p:cNvSpPr>
            <a:spLocks noGrp="1"/>
          </p:cNvSpPr>
          <p:nvPr>
            <p:ph type="title"/>
          </p:nvPr>
        </p:nvSpPr>
        <p:spPr/>
        <p:txBody>
          <a:bodyPr/>
          <a:lstStyle/>
          <a:p>
            <a:r>
              <a:rPr lang="en-US" dirty="0"/>
              <a:t>Industry Recognized Credentials</a:t>
            </a:r>
          </a:p>
        </p:txBody>
      </p:sp>
      <p:sp>
        <p:nvSpPr>
          <p:cNvPr id="3" name="Content Placeholder 2">
            <a:extLst>
              <a:ext uri="{FF2B5EF4-FFF2-40B4-BE49-F238E27FC236}">
                <a16:creationId xmlns:a16="http://schemas.microsoft.com/office/drawing/2014/main" id="{CFE3D7A0-D9DF-4C5A-9753-01144709F54A}"/>
              </a:ext>
            </a:extLst>
          </p:cNvPr>
          <p:cNvSpPr>
            <a:spLocks noGrp="1"/>
          </p:cNvSpPr>
          <p:nvPr>
            <p:ph idx="1"/>
          </p:nvPr>
        </p:nvSpPr>
        <p:spPr/>
        <p:txBody>
          <a:bodyPr vert="horz" lIns="45720" tIns="45720" rIns="45720" bIns="45720" rtlCol="0" anchor="t">
            <a:normAutofit/>
          </a:bodyPr>
          <a:lstStyle/>
          <a:p>
            <a:pPr marL="556895" lvl="1" indent="-213995"/>
            <a:r>
              <a:rPr lang="en-US" dirty="0"/>
              <a:t>Mental Health First Aid Certification</a:t>
            </a:r>
            <a:endParaRPr lang="en-US"/>
          </a:p>
          <a:p>
            <a:pPr marL="556895" lvl="1" indent="-213995"/>
            <a:r>
              <a:rPr lang="en-US" dirty="0"/>
              <a:t>Bloodborne Pathogens Certification</a:t>
            </a:r>
          </a:p>
          <a:p>
            <a:pPr marL="556895" lvl="1" indent="-213995"/>
            <a:r>
              <a:rPr lang="en-US" dirty="0"/>
              <a:t>Basic Life Support CPR </a:t>
            </a:r>
          </a:p>
          <a:p>
            <a:pPr marL="556895" lvl="1" indent="-213995"/>
            <a:r>
              <a:rPr lang="en-US" dirty="0"/>
              <a:t>First Aid</a:t>
            </a:r>
          </a:p>
          <a:p>
            <a:pPr marL="556895" lvl="1" indent="-213995"/>
            <a:r>
              <a:rPr lang="en-US" dirty="0"/>
              <a:t>Alaska Core Competencies through Alaska Training Cooperative</a:t>
            </a:r>
          </a:p>
          <a:p>
            <a:pPr marL="556895" lvl="1" indent="-213995"/>
            <a:r>
              <a:rPr lang="en-US" dirty="0"/>
              <a:t>Certified Dementia Practitioner</a:t>
            </a:r>
          </a:p>
          <a:p>
            <a:pPr marL="556895" lvl="1" indent="-213995"/>
            <a:r>
              <a:rPr lang="en-US" dirty="0"/>
              <a:t>The Mandt System ®</a:t>
            </a:r>
          </a:p>
          <a:p>
            <a:pPr marL="556895" lvl="1" indent="-213995"/>
            <a:endParaRPr lang="en-US" dirty="0"/>
          </a:p>
          <a:p>
            <a:pPr marL="556895" lvl="1" indent="-213995"/>
            <a:endParaRPr lang="en-US" dirty="0"/>
          </a:p>
          <a:p>
            <a:endParaRPr lang="en-US" dirty="0"/>
          </a:p>
        </p:txBody>
      </p:sp>
      <p:sp>
        <p:nvSpPr>
          <p:cNvPr id="6" name="Right Brace 5">
            <a:extLst>
              <a:ext uri="{FF2B5EF4-FFF2-40B4-BE49-F238E27FC236}">
                <a16:creationId xmlns:a16="http://schemas.microsoft.com/office/drawing/2014/main" id="{8E343BD4-07F7-4F55-B45D-B6280F24F372}"/>
              </a:ext>
            </a:extLst>
          </p:cNvPr>
          <p:cNvSpPr/>
          <p:nvPr/>
        </p:nvSpPr>
        <p:spPr>
          <a:xfrm>
            <a:off x="5861794" y="3135086"/>
            <a:ext cx="265338" cy="9184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7" name="Rectangle: Rounded Corners 6">
            <a:extLst>
              <a:ext uri="{FF2B5EF4-FFF2-40B4-BE49-F238E27FC236}">
                <a16:creationId xmlns:a16="http://schemas.microsoft.com/office/drawing/2014/main" id="{A8BE8148-B9C6-45B2-9E5F-EC3D82C9CD63}"/>
              </a:ext>
            </a:extLst>
          </p:cNvPr>
          <p:cNvSpPr/>
          <p:nvPr/>
        </p:nvSpPr>
        <p:spPr>
          <a:xfrm>
            <a:off x="6533470" y="2532970"/>
            <a:ext cx="2020660" cy="1979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Direct Support Professional (DSP) Jobs</a:t>
            </a:r>
          </a:p>
        </p:txBody>
      </p:sp>
    </p:spTree>
    <p:extLst>
      <p:ext uri="{BB962C8B-B14F-4D97-AF65-F5344CB8AC3E}">
        <p14:creationId xmlns:p14="http://schemas.microsoft.com/office/powerpoint/2010/main" val="3522807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7713-9948-4FA8-A47A-2A28A81A77DF}"/>
              </a:ext>
            </a:extLst>
          </p:cNvPr>
          <p:cNvSpPr>
            <a:spLocks noGrp="1"/>
          </p:cNvSpPr>
          <p:nvPr>
            <p:ph type="title"/>
          </p:nvPr>
        </p:nvSpPr>
        <p:spPr>
          <a:xfrm>
            <a:off x="768096" y="585216"/>
            <a:ext cx="4400295" cy="1499616"/>
          </a:xfrm>
        </p:spPr>
        <p:txBody>
          <a:bodyPr>
            <a:normAutofit/>
          </a:bodyPr>
          <a:lstStyle/>
          <a:p>
            <a:r>
              <a:rPr lang="en-US" dirty="0"/>
              <a:t>How Do Participants Enroll?</a:t>
            </a:r>
          </a:p>
        </p:txBody>
      </p:sp>
      <p:pic>
        <p:nvPicPr>
          <p:cNvPr id="4" name="Picture 4" descr="A screenshot of a social media post&#10;&#10;Description generated with very high confidence">
            <a:extLst>
              <a:ext uri="{FF2B5EF4-FFF2-40B4-BE49-F238E27FC236}">
                <a16:creationId xmlns:a16="http://schemas.microsoft.com/office/drawing/2014/main" id="{1E57597B-B152-4FE1-BB59-613A210BBE70}"/>
              </a:ext>
            </a:extLst>
          </p:cNvPr>
          <p:cNvPicPr>
            <a:picLocks noChangeAspect="1"/>
          </p:cNvPicPr>
          <p:nvPr/>
        </p:nvPicPr>
        <p:blipFill>
          <a:blip r:embed="rId2"/>
          <a:stretch>
            <a:fillRect/>
          </a:stretch>
        </p:blipFill>
        <p:spPr>
          <a:xfrm>
            <a:off x="768096" y="3272036"/>
            <a:ext cx="4400295" cy="1914127"/>
          </a:xfrm>
          <a:prstGeom prst="rect">
            <a:avLst/>
          </a:prstGeom>
        </p:spPr>
      </p:pic>
      <p:sp>
        <p:nvSpPr>
          <p:cNvPr id="11" name="Rectangle 10">
            <a:extLst>
              <a:ext uri="{FF2B5EF4-FFF2-40B4-BE49-F238E27FC236}">
                <a16:creationId xmlns:a16="http://schemas.microsoft.com/office/drawing/2014/main" id="{CA4D39DB-AFA4-47BA-A7F2-13A71D210C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2"/>
            <a:ext cx="3493008"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3A571AD3-7A6C-470B-B0B6-0911596DA13A}"/>
              </a:ext>
            </a:extLst>
          </p:cNvPr>
          <p:cNvSpPr>
            <a:spLocks noGrp="1"/>
          </p:cNvSpPr>
          <p:nvPr>
            <p:ph idx="1"/>
          </p:nvPr>
        </p:nvSpPr>
        <p:spPr>
          <a:xfrm>
            <a:off x="6016117" y="585216"/>
            <a:ext cx="2645282" cy="5586984"/>
          </a:xfrm>
        </p:spPr>
        <p:txBody>
          <a:bodyPr vert="horz" lIns="45720" tIns="45720" rIns="45720" bIns="45720" rtlCol="0" anchor="ctr">
            <a:normAutofit/>
          </a:bodyPr>
          <a:lstStyle/>
          <a:p>
            <a:pPr>
              <a:buFont typeface="Arial" panose="020B0602020104020603" pitchFamily="34" charset="0"/>
              <a:buChar char="•"/>
            </a:pPr>
            <a:r>
              <a:rPr lang="en-US" sz="1700" dirty="0">
                <a:solidFill>
                  <a:srgbClr val="FFFFFF"/>
                </a:solidFill>
              </a:rPr>
              <a:t>Application on website </a:t>
            </a:r>
            <a:r>
              <a:rPr lang="en-US" sz="1700" dirty="0">
                <a:solidFill>
                  <a:srgbClr val="FFFFFF"/>
                </a:solidFill>
                <a:hlinkClick r:id="rId3"/>
              </a:rPr>
              <a:t>www.scahecak.org</a:t>
            </a:r>
            <a:endParaRPr lang="en-US" sz="1700" dirty="0">
              <a:solidFill>
                <a:srgbClr val="FFFFFF"/>
              </a:solidFill>
            </a:endParaRPr>
          </a:p>
          <a:p>
            <a:pPr>
              <a:buFont typeface="Arial" panose="020B0602020104020603" pitchFamily="34" charset="0"/>
              <a:buChar char="•"/>
            </a:pPr>
            <a:endParaRPr lang="en-US" sz="1700" dirty="0">
              <a:solidFill>
                <a:srgbClr val="FFFFFF"/>
              </a:solidFill>
            </a:endParaRPr>
          </a:p>
          <a:p>
            <a:pPr>
              <a:buFont typeface="Arial" panose="020B0602020104020603" pitchFamily="34" charset="0"/>
              <a:buChar char="•"/>
            </a:pPr>
            <a:r>
              <a:rPr lang="en-US" sz="1700" dirty="0">
                <a:solidFill>
                  <a:srgbClr val="FFFFFF"/>
                </a:solidFill>
              </a:rPr>
              <a:t>Phone interview with AHEC Staff</a:t>
            </a:r>
          </a:p>
          <a:p>
            <a:pPr>
              <a:buFont typeface="Arial" panose="020B0602020104020603" pitchFamily="34" charset="0"/>
              <a:buChar char="•"/>
            </a:pPr>
            <a:endParaRPr lang="en-US" sz="1700" dirty="0">
              <a:solidFill>
                <a:srgbClr val="FFFFFF"/>
              </a:solidFill>
            </a:endParaRPr>
          </a:p>
          <a:p>
            <a:pPr>
              <a:buFont typeface="Arial" panose="020B0602020104020603" pitchFamily="34" charset="0"/>
              <a:buChar char="•"/>
            </a:pPr>
            <a:r>
              <a:rPr lang="en-US" sz="1700" dirty="0">
                <a:solidFill>
                  <a:srgbClr val="FFFFFF"/>
                </a:solidFill>
              </a:rPr>
              <a:t>Onsite Orientation</a:t>
            </a:r>
          </a:p>
          <a:p>
            <a:pPr>
              <a:buFont typeface="Arial" panose="020B0602020104020603" pitchFamily="34" charset="0"/>
              <a:buChar char="•"/>
            </a:pPr>
            <a:endParaRPr lang="en-US" sz="1700" dirty="0">
              <a:solidFill>
                <a:srgbClr val="FFFFFF"/>
              </a:solidFill>
            </a:endParaRPr>
          </a:p>
          <a:p>
            <a:pPr>
              <a:buFont typeface="Arial" panose="020B0602020104020603" pitchFamily="34" charset="0"/>
              <a:buChar char="•"/>
            </a:pPr>
            <a:r>
              <a:rPr lang="en-US" sz="1700" dirty="0">
                <a:solidFill>
                  <a:srgbClr val="FFFFFF"/>
                </a:solidFill>
              </a:rPr>
              <a:t>Fingerprint Background Check</a:t>
            </a:r>
          </a:p>
          <a:p>
            <a:pPr>
              <a:buFont typeface="Arial" panose="020B0602020104020603" pitchFamily="34" charset="0"/>
              <a:buChar char="•"/>
            </a:pPr>
            <a:endParaRPr lang="en-US" sz="1700" dirty="0">
              <a:solidFill>
                <a:srgbClr val="FFFFFF"/>
              </a:solidFill>
            </a:endParaRPr>
          </a:p>
          <a:p>
            <a:pPr>
              <a:buFont typeface="Arial" panose="020B0602020104020603" pitchFamily="34" charset="0"/>
              <a:buChar char="•"/>
            </a:pPr>
            <a:r>
              <a:rPr lang="en-US" sz="1700" dirty="0">
                <a:solidFill>
                  <a:srgbClr val="FFFFFF"/>
                </a:solidFill>
              </a:rPr>
              <a:t>Drug Screening</a:t>
            </a:r>
          </a:p>
          <a:p>
            <a:pPr>
              <a:buFont typeface="Arial" panose="020B0602020104020603" pitchFamily="34" charset="0"/>
              <a:buChar char="•"/>
            </a:pPr>
            <a:endParaRPr lang="en-US" sz="1700" dirty="0">
              <a:solidFill>
                <a:srgbClr val="FFFFFF"/>
              </a:solidFill>
            </a:endParaRPr>
          </a:p>
          <a:p>
            <a:pPr>
              <a:buFont typeface="Arial" panose="020B0602020104020603" pitchFamily="34" charset="0"/>
              <a:buChar char="•"/>
            </a:pPr>
            <a:r>
              <a:rPr lang="en-US" sz="1700" dirty="0">
                <a:solidFill>
                  <a:srgbClr val="FFFFFF"/>
                </a:solidFill>
              </a:rPr>
              <a:t>Confirmation of enrollment</a:t>
            </a:r>
          </a:p>
          <a:p>
            <a:pPr>
              <a:buFont typeface="Arial" panose="020B0602020104020603" pitchFamily="34" charset="0"/>
              <a:buChar char="•"/>
            </a:pPr>
            <a:endParaRPr lang="en-US" sz="1700" dirty="0">
              <a:solidFill>
                <a:srgbClr val="FFFFFF"/>
              </a:solidFill>
            </a:endParaRPr>
          </a:p>
          <a:p>
            <a:endParaRPr lang="en-US" sz="1700" dirty="0">
              <a:solidFill>
                <a:srgbClr val="FFFFFF"/>
              </a:solidFill>
            </a:endParaRPr>
          </a:p>
        </p:txBody>
      </p:sp>
      <p:sp>
        <p:nvSpPr>
          <p:cNvPr id="6" name="Arrow: Down 5">
            <a:extLst>
              <a:ext uri="{FF2B5EF4-FFF2-40B4-BE49-F238E27FC236}">
                <a16:creationId xmlns:a16="http://schemas.microsoft.com/office/drawing/2014/main" id="{157016F9-5FD7-4B66-BD2D-86E70E206E20}"/>
              </a:ext>
            </a:extLst>
          </p:cNvPr>
          <p:cNvSpPr/>
          <p:nvPr/>
        </p:nvSpPr>
        <p:spPr>
          <a:xfrm>
            <a:off x="4419600" y="2292322"/>
            <a:ext cx="479651" cy="979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5273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B32DC26D-8B9B-4CC1-B3CC-D3EA0FB162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7529C8E2-41C1-43AB-BE3C-DDB496AA4A54}"/>
              </a:ext>
            </a:extLst>
          </p:cNvPr>
          <p:cNvPicPr>
            <a:picLocks noChangeAspect="1"/>
          </p:cNvPicPr>
          <p:nvPr/>
        </p:nvPicPr>
        <p:blipFill rotWithShape="1">
          <a:blip r:embed="rId2">
            <a:duotone>
              <a:schemeClr val="bg2">
                <a:shade val="45000"/>
                <a:satMod val="135000"/>
              </a:schemeClr>
              <a:prstClr val="white"/>
            </a:duotone>
            <a:alphaModFix amt="35000"/>
          </a:blip>
          <a:srcRect l="7657" r="5033" b="2"/>
          <a:stretch/>
        </p:blipFill>
        <p:spPr>
          <a:xfrm>
            <a:off x="20" y="-1"/>
            <a:ext cx="9141694" cy="6858000"/>
          </a:xfrm>
          <a:prstGeom prst="rect">
            <a:avLst/>
          </a:prstGeom>
        </p:spPr>
      </p:pic>
      <p:sp>
        <p:nvSpPr>
          <p:cNvPr id="2" name="Title 1">
            <a:extLst>
              <a:ext uri="{FF2B5EF4-FFF2-40B4-BE49-F238E27FC236}">
                <a16:creationId xmlns:a16="http://schemas.microsoft.com/office/drawing/2014/main" id="{DA912432-D978-40C7-81A8-629FFDFC7D46}"/>
              </a:ext>
            </a:extLst>
          </p:cNvPr>
          <p:cNvSpPr>
            <a:spLocks noGrp="1"/>
          </p:cNvSpPr>
          <p:nvPr>
            <p:ph type="title"/>
          </p:nvPr>
        </p:nvSpPr>
        <p:spPr>
          <a:xfrm>
            <a:off x="482600" y="643467"/>
            <a:ext cx="2763328" cy="5571066"/>
          </a:xfrm>
        </p:spPr>
        <p:txBody>
          <a:bodyPr>
            <a:normAutofit/>
          </a:bodyPr>
          <a:lstStyle/>
          <a:p>
            <a:pPr algn="r"/>
            <a:r>
              <a:rPr lang="en-US"/>
              <a:t>Our PATH Academy's Secret sauce</a:t>
            </a:r>
          </a:p>
        </p:txBody>
      </p:sp>
      <p:cxnSp>
        <p:nvCxnSpPr>
          <p:cNvPr id="14" name="Straight Connector 10">
            <a:extLst>
              <a:ext uri="{FF2B5EF4-FFF2-40B4-BE49-F238E27FC236}">
                <a16:creationId xmlns:a16="http://schemas.microsoft.com/office/drawing/2014/main" id="{FBB7ADC3-53A0-44F2-914A-78CADAF334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33"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AAD2CE-C1C0-4F8A-BAB4-795AF6861D6F}"/>
              </a:ext>
            </a:extLst>
          </p:cNvPr>
          <p:cNvSpPr>
            <a:spLocks noGrp="1"/>
          </p:cNvSpPr>
          <p:nvPr>
            <p:ph idx="1"/>
          </p:nvPr>
        </p:nvSpPr>
        <p:spPr>
          <a:xfrm>
            <a:off x="3728528" y="643467"/>
            <a:ext cx="4930584" cy="5571066"/>
          </a:xfrm>
        </p:spPr>
        <p:txBody>
          <a:bodyPr vert="horz" lIns="45720" tIns="45720" rIns="45720" bIns="45720" rtlCol="0" anchor="ctr">
            <a:normAutofit/>
          </a:bodyPr>
          <a:lstStyle/>
          <a:p>
            <a:pPr>
              <a:buFont typeface="Wingdings" panose="020B0602020104020603" pitchFamily="34" charset="0"/>
              <a:buChar char="§"/>
            </a:pPr>
            <a:r>
              <a:rPr lang="en-US" dirty="0"/>
              <a:t>“Student Centered” training delivered with respect and love</a:t>
            </a:r>
          </a:p>
          <a:p>
            <a:pPr>
              <a:buFont typeface="Wingdings" panose="020B0602020104020603" pitchFamily="34" charset="0"/>
              <a:buChar char="§"/>
            </a:pPr>
            <a:r>
              <a:rPr lang="en-US" dirty="0"/>
              <a:t>Focused recruitment of unemployed or underemployed individuals</a:t>
            </a:r>
          </a:p>
          <a:p>
            <a:pPr>
              <a:buFont typeface="Wingdings" panose="020B0602020104020603" pitchFamily="34" charset="0"/>
              <a:buChar char="§"/>
            </a:pPr>
            <a:r>
              <a:rPr lang="en-US" dirty="0"/>
              <a:t>Concurrent recruitment of employers</a:t>
            </a:r>
          </a:p>
          <a:p>
            <a:pPr>
              <a:buFont typeface="Wingdings" panose="020B0602020104020603" pitchFamily="34" charset="0"/>
              <a:buChar char="§"/>
            </a:pPr>
            <a:r>
              <a:rPr lang="en-US" dirty="0"/>
              <a:t>Employment engagement activities built into the curriculum</a:t>
            </a:r>
          </a:p>
          <a:p>
            <a:pPr>
              <a:buFont typeface="Wingdings" panose="020B0602020104020603" pitchFamily="34" charset="0"/>
              <a:buChar char="§"/>
            </a:pPr>
            <a:endParaRPr lang="en-US" dirty="0"/>
          </a:p>
        </p:txBody>
      </p:sp>
    </p:spTree>
    <p:extLst>
      <p:ext uri="{BB962C8B-B14F-4D97-AF65-F5344CB8AC3E}">
        <p14:creationId xmlns:p14="http://schemas.microsoft.com/office/powerpoint/2010/main" val="101391940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22239C-024C-445C-83CB-D894F4EFBC8D}"/>
              </a:ext>
            </a:extLst>
          </p:cNvPr>
          <p:cNvPicPr>
            <a:picLocks noChangeAspect="1"/>
          </p:cNvPicPr>
          <p:nvPr/>
        </p:nvPicPr>
        <p:blipFill rotWithShape="1">
          <a:blip r:embed="rId2"/>
          <a:srcRect t="7089" r="26667" b="2003"/>
          <a:stretch/>
        </p:blipFill>
        <p:spPr>
          <a:xfrm>
            <a:off x="20" y="10"/>
            <a:ext cx="9143980" cy="6857990"/>
          </a:xfrm>
          <a:prstGeom prst="rect">
            <a:avLst/>
          </a:prstGeom>
        </p:spPr>
      </p:pic>
      <p:sp>
        <p:nvSpPr>
          <p:cNvPr id="12" name="Rectangle 8">
            <a:extLst>
              <a:ext uri="{FF2B5EF4-FFF2-40B4-BE49-F238E27FC236}">
                <a16:creationId xmlns:a16="http://schemas.microsoft.com/office/drawing/2014/main" id="{57D175FC-84CC-4D12-A5E2-FA27D934E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4ED1B69E-3F82-4430-838B-45DC1CFEF7D2}"/>
              </a:ext>
            </a:extLst>
          </p:cNvPr>
          <p:cNvSpPr>
            <a:spLocks noGrp="1"/>
          </p:cNvSpPr>
          <p:nvPr>
            <p:ph type="title"/>
          </p:nvPr>
        </p:nvSpPr>
        <p:spPr>
          <a:xfrm>
            <a:off x="768096" y="585216"/>
            <a:ext cx="4550112" cy="1499616"/>
          </a:xfrm>
        </p:spPr>
        <p:txBody>
          <a:bodyPr>
            <a:normAutofit/>
          </a:bodyPr>
          <a:lstStyle/>
          <a:p>
            <a:r>
              <a:rPr lang="en-US">
                <a:solidFill>
                  <a:srgbClr val="000000"/>
                </a:solidFill>
              </a:rPr>
              <a:t>Ideal Path Applicant</a:t>
            </a:r>
          </a:p>
        </p:txBody>
      </p:sp>
      <p:cxnSp>
        <p:nvCxnSpPr>
          <p:cNvPr id="11" name="Straight Connector 10">
            <a:extLst>
              <a:ext uri="{FF2B5EF4-FFF2-40B4-BE49-F238E27FC236}">
                <a16:creationId xmlns:a16="http://schemas.microsoft.com/office/drawing/2014/main" id="{8AC38328-2D50-4DDB-BD20-28DE12E499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104CA7-426C-461E-9922-EE862BE5FBDE}"/>
              </a:ext>
            </a:extLst>
          </p:cNvPr>
          <p:cNvSpPr>
            <a:spLocks noGrp="1"/>
          </p:cNvSpPr>
          <p:nvPr>
            <p:ph idx="1"/>
          </p:nvPr>
        </p:nvSpPr>
        <p:spPr>
          <a:xfrm>
            <a:off x="768096" y="2286000"/>
            <a:ext cx="4550112" cy="4023360"/>
          </a:xfrm>
        </p:spPr>
        <p:txBody>
          <a:bodyPr vert="horz" lIns="45720" tIns="45720" rIns="45720" bIns="45720" rtlCol="0">
            <a:normAutofit/>
          </a:bodyPr>
          <a:lstStyle/>
          <a:p>
            <a:pPr>
              <a:buFont typeface="Wingdings" panose="020B0602020104020603" pitchFamily="34" charset="0"/>
              <a:buChar char="§"/>
            </a:pPr>
            <a:r>
              <a:rPr lang="en-US" dirty="0">
                <a:solidFill>
                  <a:srgbClr val="000000"/>
                </a:solidFill>
              </a:rPr>
              <a:t>Desire to work and earn income right away</a:t>
            </a:r>
          </a:p>
          <a:p>
            <a:pPr>
              <a:buFont typeface="Wingdings" panose="020B0602020104020603" pitchFamily="34" charset="0"/>
              <a:buChar char="§"/>
            </a:pPr>
            <a:r>
              <a:rPr lang="en-US" dirty="0">
                <a:solidFill>
                  <a:srgbClr val="000000"/>
                </a:solidFill>
              </a:rPr>
              <a:t>Own a car with a clean driving record</a:t>
            </a:r>
          </a:p>
          <a:p>
            <a:pPr>
              <a:buFont typeface="Wingdings" panose="020B0602020104020603" pitchFamily="34" charset="0"/>
              <a:buChar char="§"/>
            </a:pPr>
            <a:r>
              <a:rPr lang="en-US" dirty="0">
                <a:solidFill>
                  <a:srgbClr val="000000"/>
                </a:solidFill>
              </a:rPr>
              <a:t>HS Graduate or GED</a:t>
            </a:r>
          </a:p>
          <a:p>
            <a:pPr>
              <a:buFont typeface="Wingdings" panose="020B0602020104020603" pitchFamily="34" charset="0"/>
              <a:buChar char="§"/>
            </a:pPr>
            <a:r>
              <a:rPr lang="en-US" dirty="0">
                <a:solidFill>
                  <a:srgbClr val="000000"/>
                </a:solidFill>
              </a:rPr>
              <a:t>3 Training Weeks Away from being work ready</a:t>
            </a:r>
          </a:p>
          <a:p>
            <a:pPr>
              <a:buFont typeface="Wingdings" panose="020B0602020104020603" pitchFamily="34" charset="0"/>
              <a:buChar char="§"/>
            </a:pPr>
            <a:r>
              <a:rPr lang="en-US" dirty="0">
                <a:solidFill>
                  <a:srgbClr val="000000"/>
                </a:solidFill>
              </a:rPr>
              <a:t>Must be 18</a:t>
            </a:r>
          </a:p>
        </p:txBody>
      </p:sp>
    </p:spTree>
    <p:extLst>
      <p:ext uri="{BB962C8B-B14F-4D97-AF65-F5344CB8AC3E}">
        <p14:creationId xmlns:p14="http://schemas.microsoft.com/office/powerpoint/2010/main" val="2000425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5F1CC53-719A-4763-BF30-5E25A63CEF3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243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757ED61-CD95-4621-B239-458A6266BC94}"/>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r>
              <a:rPr lang="en-US" sz="5000" spc="100">
                <a:solidFill>
                  <a:srgbClr val="FFFFFF"/>
                </a:solidFill>
              </a:rPr>
              <a:t>APCA Apprenticeships</a:t>
            </a:r>
          </a:p>
        </p:txBody>
      </p:sp>
      <p:pic>
        <p:nvPicPr>
          <p:cNvPr id="7" name="Content Placeholder 6">
            <a:extLst>
              <a:ext uri="{FF2B5EF4-FFF2-40B4-BE49-F238E27FC236}">
                <a16:creationId xmlns:a16="http://schemas.microsoft.com/office/drawing/2014/main" id="{11F0C2AF-1873-4CFA-9ECE-4B3CD505025B}"/>
              </a:ext>
            </a:extLst>
          </p:cNvPr>
          <p:cNvPicPr>
            <a:picLocks noGrp="1" noChangeAspect="1"/>
          </p:cNvPicPr>
          <p:nvPr>
            <p:ph sz="half" idx="2"/>
          </p:nvPr>
        </p:nvPicPr>
        <p:blipFill rotWithShape="1">
          <a:blip r:embed="rId2"/>
          <a:srcRect l="12370" r="12554" b="-2"/>
          <a:stretch/>
        </p:blipFill>
        <p:spPr>
          <a:xfrm>
            <a:off x="245660" y="321733"/>
            <a:ext cx="5293729"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276963DF-6458-41E4-BD28-12647CE8ECB6}"/>
              </a:ext>
            </a:extLst>
          </p:cNvPr>
          <p:cNvSpPr>
            <a:spLocks noGrp="1"/>
          </p:cNvSpPr>
          <p:nvPr>
            <p:ph sz="half" idx="1"/>
          </p:nvPr>
        </p:nvSpPr>
        <p:spPr>
          <a:xfrm>
            <a:off x="6021989" y="917725"/>
            <a:ext cx="2568554" cy="4852362"/>
          </a:xfrm>
        </p:spPr>
        <p:txBody>
          <a:bodyPr vert="horz" lIns="45720" tIns="45720" rIns="45720" bIns="45720" rtlCol="0" anchor="ctr">
            <a:normAutofit/>
          </a:bodyPr>
          <a:lstStyle/>
          <a:p>
            <a:pPr defTabSz="914400">
              <a:buFont typeface="Arial" panose="020B0604020202020204" pitchFamily="34" charset="0"/>
              <a:buChar char="•"/>
            </a:pPr>
            <a:r>
              <a:rPr lang="en-US" sz="1500">
                <a:solidFill>
                  <a:srgbClr val="FFFFFF"/>
                </a:solidFill>
              </a:rPr>
              <a:t>Community Health Worker (CHW) </a:t>
            </a:r>
          </a:p>
          <a:p>
            <a:pPr defTabSz="914400">
              <a:buFont typeface="Arial" panose="020B0604020202020204" pitchFamily="34" charset="0"/>
              <a:buChar char="•"/>
            </a:pPr>
            <a:r>
              <a:rPr lang="en-US" sz="1500">
                <a:solidFill>
                  <a:srgbClr val="FFFFFF"/>
                </a:solidFill>
              </a:rPr>
              <a:t>Certified Billing &amp; Coding Specialist (CBCS)</a:t>
            </a:r>
          </a:p>
          <a:p>
            <a:pPr defTabSz="914400">
              <a:buFont typeface="Arial" panose="020B0604020202020204" pitchFamily="34" charset="0"/>
              <a:buChar char="•"/>
            </a:pPr>
            <a:r>
              <a:rPr lang="en-US" sz="1500">
                <a:solidFill>
                  <a:srgbClr val="FFFFFF"/>
                </a:solidFill>
              </a:rPr>
              <a:t>Certified Clinical Medical Assistant (CCMA)</a:t>
            </a:r>
          </a:p>
          <a:p>
            <a:pPr defTabSz="914400">
              <a:buFont typeface="Arial" panose="020B0604020202020204" pitchFamily="34" charset="0"/>
              <a:buChar char="•"/>
            </a:pPr>
            <a:r>
              <a:rPr lang="en-US" sz="1500">
                <a:solidFill>
                  <a:srgbClr val="FFFFFF"/>
                </a:solidFill>
              </a:rPr>
              <a:t>Certified Medical Administrative Assistant (CMAA)</a:t>
            </a:r>
          </a:p>
          <a:p>
            <a:pPr defTabSz="914400">
              <a:buFont typeface="Arial" panose="020B0604020202020204" pitchFamily="34" charset="0"/>
              <a:buChar char="•"/>
            </a:pPr>
            <a:r>
              <a:rPr lang="en-US" sz="1500">
                <a:solidFill>
                  <a:srgbClr val="FFFFFF"/>
                </a:solidFill>
              </a:rPr>
              <a:t>Certified Electronic Health Record Specialist (CEHRS)</a:t>
            </a:r>
          </a:p>
          <a:p>
            <a:pPr defTabSz="914400"/>
            <a:endParaRPr lang="en-US" sz="1500">
              <a:solidFill>
                <a:srgbClr val="FFFFFF"/>
              </a:solidFill>
            </a:endParaRPr>
          </a:p>
          <a:p>
            <a:pPr defTabSz="914400"/>
            <a:r>
              <a:rPr lang="en-US" sz="1500">
                <a:solidFill>
                  <a:srgbClr val="FFFFFF"/>
                </a:solidFill>
              </a:rPr>
              <a:t>- Employed by Community Health Centers or another employer</a:t>
            </a:r>
          </a:p>
          <a:p>
            <a:pPr defTabSz="914400"/>
            <a:r>
              <a:rPr lang="en-US" sz="1500">
                <a:solidFill>
                  <a:srgbClr val="FFFFFF"/>
                </a:solidFill>
              </a:rPr>
              <a:t>- 140 hours of classroom training, 2000 hours working as an apprentice at a health facility</a:t>
            </a:r>
          </a:p>
          <a:p>
            <a:pPr marL="0" indent="0" defTabSz="914400">
              <a:buNone/>
            </a:pPr>
            <a:endParaRPr lang="en-US" sz="1500">
              <a:solidFill>
                <a:srgbClr val="FFFFFF"/>
              </a:solidFill>
            </a:endParaRPr>
          </a:p>
        </p:txBody>
      </p:sp>
      <p:sp>
        <p:nvSpPr>
          <p:cNvPr id="5" name="Content Placeholder 2">
            <a:extLst>
              <a:ext uri="{FF2B5EF4-FFF2-40B4-BE49-F238E27FC236}">
                <a16:creationId xmlns:a16="http://schemas.microsoft.com/office/drawing/2014/main" id="{40192889-0A5D-4A41-B2FD-969E422634F1}"/>
              </a:ext>
            </a:extLst>
          </p:cNvPr>
          <p:cNvSpPr txBox="1">
            <a:spLocks/>
          </p:cNvSpPr>
          <p:nvPr/>
        </p:nvSpPr>
        <p:spPr>
          <a:xfrm>
            <a:off x="768096" y="2286000"/>
            <a:ext cx="7290055" cy="4023360"/>
          </a:xfrm>
          <a:prstGeom prst="rect">
            <a:avLst/>
          </a:prstGeom>
        </p:spPr>
        <p:txBody>
          <a:bodyPr vert="horz" lIns="45720" tIns="45720" rIns="4572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a:lstStyle>
          <a:p>
            <a:pPr marL="68580" marR="0" lvl="0" indent="-68580" algn="l" defTabSz="685800" rtl="0" eaLnBrk="1" fontAlgn="auto" latinLnBrk="0" hangingPunct="1">
              <a:lnSpc>
                <a:spcPct val="90000"/>
              </a:lnSpc>
              <a:spcBef>
                <a:spcPts val="900"/>
              </a:spcBef>
              <a:spcAft>
                <a:spcPts val="150"/>
              </a:spcAft>
              <a:buClr>
                <a:srgbClr val="1CADE4"/>
              </a:buClr>
              <a:buSzPct val="100000"/>
              <a:buFont typeface="Tw Cen MT" panose="020B0602020104020603" pitchFamily="34" charset="0"/>
              <a:buChar char=" "/>
              <a:tabLst/>
              <a:defRPr/>
            </a:pPr>
            <a:endParaRPr kumimoji="0" lang="en-US" sz="165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4722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2DC26D-8B9B-4CC1-B3CC-D3EA0FB162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F82BC88B-C2BD-4EAB-8760-1803708FD9FD}"/>
              </a:ext>
            </a:extLst>
          </p:cNvPr>
          <p:cNvPicPr>
            <a:picLocks noChangeAspect="1"/>
          </p:cNvPicPr>
          <p:nvPr/>
        </p:nvPicPr>
        <p:blipFill rotWithShape="1">
          <a:blip r:embed="rId2">
            <a:duotone>
              <a:schemeClr val="bg2">
                <a:shade val="45000"/>
                <a:satMod val="135000"/>
              </a:schemeClr>
              <a:prstClr val="white"/>
            </a:duotone>
            <a:alphaModFix amt="35000"/>
          </a:blip>
          <a:srcRect l="5779" r="5242" b="-2"/>
          <a:stretch/>
        </p:blipFill>
        <p:spPr>
          <a:xfrm>
            <a:off x="20" y="-1"/>
            <a:ext cx="9141694" cy="6858000"/>
          </a:xfrm>
          <a:prstGeom prst="rect">
            <a:avLst/>
          </a:prstGeom>
        </p:spPr>
      </p:pic>
      <p:sp>
        <p:nvSpPr>
          <p:cNvPr id="2" name="Title 1">
            <a:extLst>
              <a:ext uri="{FF2B5EF4-FFF2-40B4-BE49-F238E27FC236}">
                <a16:creationId xmlns:a16="http://schemas.microsoft.com/office/drawing/2014/main" id="{CC63D49C-6958-4AA2-8F73-F7CD1EB411D9}"/>
              </a:ext>
            </a:extLst>
          </p:cNvPr>
          <p:cNvSpPr>
            <a:spLocks noGrp="1"/>
          </p:cNvSpPr>
          <p:nvPr>
            <p:ph type="title"/>
          </p:nvPr>
        </p:nvSpPr>
        <p:spPr>
          <a:xfrm>
            <a:off x="482600" y="643467"/>
            <a:ext cx="2763328" cy="5571066"/>
          </a:xfrm>
        </p:spPr>
        <p:txBody>
          <a:bodyPr>
            <a:normAutofit/>
          </a:bodyPr>
          <a:lstStyle/>
          <a:p>
            <a:pPr algn="r"/>
            <a:r>
              <a:rPr lang="en-US" dirty="0"/>
              <a:t>On the Horizon</a:t>
            </a:r>
            <a:endParaRPr lang="en-US"/>
          </a:p>
        </p:txBody>
      </p:sp>
      <p:cxnSp>
        <p:nvCxnSpPr>
          <p:cNvPr id="11" name="Straight Connector 10">
            <a:extLst>
              <a:ext uri="{FF2B5EF4-FFF2-40B4-BE49-F238E27FC236}">
                <a16:creationId xmlns:a16="http://schemas.microsoft.com/office/drawing/2014/main" id="{FBB7ADC3-53A0-44F2-914A-78CADAF334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33"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1830A2-EDA6-4B00-829D-38DDFE2C8A6B}"/>
              </a:ext>
            </a:extLst>
          </p:cNvPr>
          <p:cNvSpPr>
            <a:spLocks noGrp="1"/>
          </p:cNvSpPr>
          <p:nvPr>
            <p:ph idx="1"/>
          </p:nvPr>
        </p:nvSpPr>
        <p:spPr>
          <a:xfrm>
            <a:off x="3728528" y="643467"/>
            <a:ext cx="4930584" cy="5571066"/>
          </a:xfrm>
        </p:spPr>
        <p:txBody>
          <a:bodyPr vert="horz" lIns="45720" tIns="45720" rIns="45720" bIns="45720" rtlCol="0" anchor="ctr">
            <a:normAutofit/>
          </a:bodyPr>
          <a:lstStyle/>
          <a:p>
            <a:pPr>
              <a:buFont typeface="Arial" panose="020B0602020104020603" pitchFamily="34" charset="0"/>
              <a:buChar char="•"/>
            </a:pPr>
            <a:r>
              <a:rPr lang="en-US" dirty="0"/>
              <a:t>PATH Academy adaptation for English Language Learners</a:t>
            </a:r>
          </a:p>
          <a:p>
            <a:pPr marL="198755" lvl="1">
              <a:buFont typeface="Arial" panose="020B0602020104020603" pitchFamily="34" charset="0"/>
              <a:buChar char="•"/>
            </a:pPr>
            <a:r>
              <a:rPr lang="en-US" dirty="0"/>
              <a:t>Collaboration with the Municipality of Anchorage, Alaska Literacy Program, and the Skilled Immigrant Integration Program (SIIP)</a:t>
            </a:r>
          </a:p>
          <a:p>
            <a:pPr>
              <a:buFont typeface="Arial" panose="020B0602020104020603" pitchFamily="34" charset="0"/>
              <a:buChar char="•"/>
            </a:pPr>
            <a:r>
              <a:rPr lang="en-US" dirty="0"/>
              <a:t>Partnership with APU</a:t>
            </a:r>
          </a:p>
          <a:p>
            <a:pPr lvl="1">
              <a:buFont typeface="Arial" panose="020B0602020104020603" pitchFamily="34" charset="0"/>
              <a:buChar char="•"/>
            </a:pPr>
            <a:r>
              <a:rPr lang="en-US" dirty="0"/>
              <a:t>With APU enrollment, can earn Undergraduate Certificate for completion of the Apprenticeship</a:t>
            </a:r>
          </a:p>
          <a:p>
            <a:pPr lvl="1">
              <a:buFont typeface="Arial" panose="020B0602020104020603" pitchFamily="34" charset="0"/>
              <a:buChar char="•"/>
            </a:pPr>
            <a:r>
              <a:rPr lang="en-US" dirty="0"/>
              <a:t>Pathway to Associates to Applied Science in Health Occupations</a:t>
            </a:r>
          </a:p>
          <a:p>
            <a:pPr lvl="2">
              <a:buFont typeface="Arial" panose="020B0602020104020603" pitchFamily="34" charset="0"/>
              <a:buChar char="•"/>
            </a:pPr>
            <a:r>
              <a:rPr lang="en-US" dirty="0"/>
              <a:t>With two additional semesters or so, completion of an AAS Degree</a:t>
            </a:r>
          </a:p>
          <a:p>
            <a:pPr marL="233172" lvl="2" indent="0">
              <a:buNone/>
            </a:pPr>
            <a:endParaRPr lang="en-US" dirty="0"/>
          </a:p>
          <a:p>
            <a:pPr lvl="1">
              <a:buFont typeface="Arial" panose="020B0602020104020603" pitchFamily="34" charset="0"/>
              <a:buChar char="•"/>
            </a:pPr>
            <a:r>
              <a:rPr lang="en-US" dirty="0"/>
              <a:t>Apprenticeship as a Recruitment Tool for Employers</a:t>
            </a:r>
          </a:p>
          <a:p>
            <a:pPr marL="96012" lvl="1" indent="0">
              <a:buNone/>
            </a:pPr>
            <a:endParaRPr lang="en-US" dirty="0"/>
          </a:p>
        </p:txBody>
      </p:sp>
    </p:spTree>
    <p:extLst>
      <p:ext uri="{BB962C8B-B14F-4D97-AF65-F5344CB8AC3E}">
        <p14:creationId xmlns:p14="http://schemas.microsoft.com/office/powerpoint/2010/main" val="414707337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5F1CC53-719A-4763-BF30-5E25A63CEF3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90418036-648A-418B-8A5A-BE2E56C7A07F}"/>
              </a:ext>
            </a:extLst>
          </p:cNvPr>
          <p:cNvPicPr>
            <a:picLocks noGrp="1" noChangeAspect="1"/>
          </p:cNvPicPr>
          <p:nvPr>
            <p:ph idx="1"/>
          </p:nvPr>
        </p:nvPicPr>
        <p:blipFill rotWithShape="1">
          <a:blip r:embed="rId3">
            <a:duotone>
              <a:prstClr val="black"/>
              <a:schemeClr val="tx2">
                <a:tint val="45000"/>
                <a:satMod val="400000"/>
              </a:schemeClr>
            </a:duotone>
            <a:alphaModFix amt="25000"/>
          </a:blip>
          <a:srcRect/>
          <a:stretch/>
        </p:blipFill>
        <p:spPr>
          <a:xfrm>
            <a:off x="15" y="857250"/>
            <a:ext cx="9143985" cy="5143493"/>
          </a:xfrm>
          <a:prstGeom prst="rect">
            <a:avLst/>
          </a:prstGeom>
        </p:spPr>
      </p:pic>
      <p:cxnSp>
        <p:nvCxnSpPr>
          <p:cNvPr id="20" name="Straight Connector 19">
            <a:extLst>
              <a:ext uri="{FF2B5EF4-FFF2-40B4-BE49-F238E27FC236}">
                <a16:creationId xmlns:a16="http://schemas.microsoft.com/office/drawing/2014/main" id="{5ECB1430-5CD1-470D-8F0F-7EDE4C79029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1476993"/>
            <a:ext cx="0" cy="6858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F8BA35-A1F3-4C11-B6D4-B9BC3C702262}"/>
              </a:ext>
            </a:extLst>
          </p:cNvPr>
          <p:cNvSpPr>
            <a:spLocks noGrp="1"/>
          </p:cNvSpPr>
          <p:nvPr>
            <p:ph type="title"/>
          </p:nvPr>
        </p:nvSpPr>
        <p:spPr>
          <a:xfrm>
            <a:off x="768096" y="1296162"/>
            <a:ext cx="7290054" cy="1124712"/>
          </a:xfrm>
        </p:spPr>
        <p:txBody>
          <a:bodyPr vert="horz" lIns="68580" tIns="34290" rIns="68580" bIns="34290" rtlCol="0" anchor="ctr">
            <a:normAutofit/>
          </a:bodyPr>
          <a:lstStyle/>
          <a:p>
            <a:r>
              <a:rPr lang="en-US" sz="3750" dirty="0">
                <a:solidFill>
                  <a:schemeClr val="tx1"/>
                </a:solidFill>
              </a:rPr>
              <a:t>What our students say . . .</a:t>
            </a:r>
          </a:p>
        </p:txBody>
      </p:sp>
      <p:sp>
        <p:nvSpPr>
          <p:cNvPr id="4" name="Text Placeholder 3">
            <a:extLst>
              <a:ext uri="{FF2B5EF4-FFF2-40B4-BE49-F238E27FC236}">
                <a16:creationId xmlns:a16="http://schemas.microsoft.com/office/drawing/2014/main" id="{A03AB635-4AE2-44E9-A539-3F24978EE247}"/>
              </a:ext>
            </a:extLst>
          </p:cNvPr>
          <p:cNvSpPr>
            <a:spLocks noGrp="1"/>
          </p:cNvSpPr>
          <p:nvPr>
            <p:ph type="body" sz="half" idx="2"/>
          </p:nvPr>
        </p:nvSpPr>
        <p:spPr>
          <a:xfrm>
            <a:off x="5747301" y="1296162"/>
            <a:ext cx="3187045" cy="1364602"/>
          </a:xfrm>
        </p:spPr>
        <p:txBody>
          <a:bodyPr vert="horz" lIns="34290" tIns="34290" rIns="34290" bIns="34290" rtlCol="0">
            <a:normAutofit/>
          </a:bodyPr>
          <a:lstStyle/>
          <a:p>
            <a:pPr>
              <a:lnSpc>
                <a:spcPct val="90000"/>
              </a:lnSpc>
            </a:pPr>
            <a:r>
              <a:rPr lang="en-US" sz="1500" dirty="0"/>
              <a:t>“I wanted to thank you from the bottom of my heart! This course was LIFE-CHANGING! I now have the courage to do and be who I am designed to be.” </a:t>
            </a:r>
          </a:p>
          <a:p>
            <a:pPr>
              <a:lnSpc>
                <a:spcPct val="90000"/>
              </a:lnSpc>
            </a:pPr>
            <a:r>
              <a:rPr lang="en-US" sz="1050" dirty="0"/>
              <a:t>Denise, PATH Academy Graduate</a:t>
            </a:r>
          </a:p>
          <a:p>
            <a:pPr>
              <a:lnSpc>
                <a:spcPct val="90000"/>
              </a:lnSpc>
            </a:pPr>
            <a:endParaRPr lang="en-US" dirty="0"/>
          </a:p>
        </p:txBody>
      </p:sp>
      <p:pic>
        <p:nvPicPr>
          <p:cNvPr id="3" name="Picture 2"/>
          <p:cNvPicPr>
            <a:picLocks noChangeAspect="1"/>
          </p:cNvPicPr>
          <p:nvPr/>
        </p:nvPicPr>
        <p:blipFill>
          <a:blip r:embed="rId4"/>
          <a:stretch>
            <a:fillRect/>
          </a:stretch>
        </p:blipFill>
        <p:spPr>
          <a:xfrm>
            <a:off x="2960308" y="4811098"/>
            <a:ext cx="6100763" cy="914400"/>
          </a:xfrm>
          <a:prstGeom prst="rect">
            <a:avLst/>
          </a:prstGeom>
        </p:spPr>
      </p:pic>
      <p:sp>
        <p:nvSpPr>
          <p:cNvPr id="5" name="TextBox 4"/>
          <p:cNvSpPr txBox="1"/>
          <p:nvPr/>
        </p:nvSpPr>
        <p:spPr>
          <a:xfrm>
            <a:off x="2960308" y="4527832"/>
            <a:ext cx="4629150"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rPr>
              <a:t>On a Scale of 1 to 5, how would you rate the PATH Academy?</a:t>
            </a:r>
          </a:p>
        </p:txBody>
      </p:sp>
      <p:sp>
        <p:nvSpPr>
          <p:cNvPr id="9" name="Text Placeholder 3">
            <a:extLst>
              <a:ext uri="{FF2B5EF4-FFF2-40B4-BE49-F238E27FC236}">
                <a16:creationId xmlns:a16="http://schemas.microsoft.com/office/drawing/2014/main" id="{45071853-803A-4006-9274-A9773D2C3918}"/>
              </a:ext>
            </a:extLst>
          </p:cNvPr>
          <p:cNvSpPr txBox="1">
            <a:spLocks/>
          </p:cNvSpPr>
          <p:nvPr/>
        </p:nvSpPr>
        <p:spPr>
          <a:xfrm>
            <a:off x="4714930" y="3383280"/>
            <a:ext cx="4505270" cy="3017520"/>
          </a:xfrm>
          <a:prstGeom prst="rect">
            <a:avLst/>
          </a:prstGeom>
        </p:spPr>
        <p:txBody>
          <a:bodyPr vert="horz" lIns="34290" tIns="34290" rIns="34290" bIns="34290" rtlCol="0">
            <a:normAutofit/>
          </a:bodyPr>
          <a:lstStyle>
            <a:lvl1pPr marL="0" indent="0" algn="l" defTabSz="685800" rtl="0" eaLnBrk="1" latinLnBrk="0" hangingPunct="1">
              <a:lnSpc>
                <a:spcPct val="108000"/>
              </a:lnSpc>
              <a:spcBef>
                <a:spcPts val="450"/>
              </a:spcBef>
              <a:spcAft>
                <a:spcPts val="150"/>
              </a:spcAft>
              <a:buClr>
                <a:schemeClr val="accent1"/>
              </a:buClr>
              <a:buSzPct val="100000"/>
              <a:buFont typeface="Tw Cen MT" panose="020B0602020104020603"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accent1"/>
              </a:buClr>
              <a:buFont typeface="Wingdings 3" pitchFamily="18" charset="2"/>
              <a:buNone/>
              <a:defRPr sz="900" kern="1200">
                <a:solidFill>
                  <a:schemeClr val="tx1"/>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accent1"/>
              </a:buClr>
              <a:buFont typeface="Wingdings 3" pitchFamily="18" charset="2"/>
              <a:buNone/>
              <a:defRPr sz="750" kern="1200">
                <a:solidFill>
                  <a:schemeClr val="tx1"/>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accent1"/>
              </a:buClr>
              <a:buFont typeface="Wingdings 3" pitchFamily="18" charset="2"/>
              <a:buNone/>
              <a:defRPr sz="675" kern="1200">
                <a:solidFill>
                  <a:schemeClr val="tx1"/>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accent1"/>
              </a:buClr>
              <a:buFont typeface="Wingdings 3" pitchFamily="18" charset="2"/>
              <a:buNone/>
              <a:defRPr sz="675" kern="1200">
                <a:solidFill>
                  <a:schemeClr val="tx1"/>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Wingdings 3" pitchFamily="18" charset="2"/>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Wingdings 3" pitchFamily="18" charset="2"/>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Wingdings 3" pitchFamily="18" charset="2"/>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Wingdings 3" pitchFamily="18" charset="2"/>
              <a:buNone/>
              <a:defRPr sz="675"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450"/>
              </a:spcBef>
              <a:spcAft>
                <a:spcPts val="150"/>
              </a:spcAft>
              <a:buClr>
                <a:srgbClr val="1CADE4"/>
              </a:buClr>
              <a:buSzPct val="100000"/>
              <a:buFont typeface="Tw Cen MT" panose="020B0602020104020603" pitchFamily="34" charset="0"/>
              <a:buNone/>
              <a:tabLst/>
              <a:defRPr/>
            </a:pPr>
            <a:r>
              <a:rPr kumimoji="0" lang="en-US" sz="1500" b="0" i="0" u="none" strike="noStrike" kern="1200" cap="none" spc="0" normalizeH="0" baseline="0" noProof="0">
                <a:ln>
                  <a:noFill/>
                </a:ln>
                <a:solidFill>
                  <a:srgbClr val="FFFFFF"/>
                </a:solidFill>
                <a:effectLst/>
                <a:uLnTx/>
                <a:uFillTx/>
                <a:latin typeface="Tw Cen MT" panose="020B0602020104020603"/>
                <a:ea typeface="+mn-ea"/>
                <a:cs typeface="+mn-cs"/>
              </a:rPr>
              <a:t>“PATH was educational for me but so much more. Your commitment and dedication to making the academy GREAT helped me to personally grow and rediscover the self-confidence and self-esteem I had misplaced over the last few years.”</a:t>
            </a:r>
          </a:p>
          <a:p>
            <a:pPr marL="0" marR="0" lvl="0" indent="0" algn="l" defTabSz="685800" rtl="0" eaLnBrk="1" fontAlgn="auto" latinLnBrk="0" hangingPunct="1">
              <a:lnSpc>
                <a:spcPct val="90000"/>
              </a:lnSpc>
              <a:spcBef>
                <a:spcPts val="450"/>
              </a:spcBef>
              <a:spcAft>
                <a:spcPts val="150"/>
              </a:spcAft>
              <a:buClr>
                <a:srgbClr val="1CADE4"/>
              </a:buClr>
              <a:buSzPct val="100000"/>
              <a:buFont typeface="Tw Cen MT" panose="020B0602020104020603" pitchFamily="34" charset="0"/>
              <a:buNone/>
              <a:tabLst/>
              <a:defRPr/>
            </a:pPr>
            <a:r>
              <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rPr>
              <a:t>Kim, PATH Academy Graduate</a:t>
            </a:r>
            <a:endParaRPr kumimoji="0" lang="en-US" sz="105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7642097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A5681"/>
          </a:solidFill>
        </p:spPr>
        <p:txBody>
          <a:bodyPr/>
          <a:lstStyle/>
          <a:p>
            <a:r>
              <a:rPr lang="en-US" sz="3600" dirty="0">
                <a:latin typeface="+mn-lt"/>
              </a:rPr>
              <a:t>Apprentice Minimum Requirements</a:t>
            </a:r>
          </a:p>
        </p:txBody>
      </p:sp>
      <p:sp>
        <p:nvSpPr>
          <p:cNvPr id="4" name="Slide Number Placeholder 3"/>
          <p:cNvSpPr>
            <a:spLocks noGrp="1"/>
          </p:cNvSpPr>
          <p:nvPr>
            <p:ph type="sldNum" sz="quarter" idx="12"/>
          </p:nvPr>
        </p:nvSpPr>
        <p:spPr/>
        <p:txBody>
          <a:bodyPr/>
          <a:lstStyle/>
          <a:p>
            <a:fld id="{53E4B550-26E9-4CBD-BA53-71E26649BB38}" type="slidenum">
              <a:rPr lang="en-US" smtClean="0"/>
              <a:t>4</a:t>
            </a:fld>
            <a:endParaRPr lang="en-US" dirty="0"/>
          </a:p>
        </p:txBody>
      </p:sp>
      <p:sp>
        <p:nvSpPr>
          <p:cNvPr id="5" name="Content Placeholder 4"/>
          <p:cNvSpPr>
            <a:spLocks noGrp="1"/>
          </p:cNvSpPr>
          <p:nvPr>
            <p:ph idx="1"/>
          </p:nvPr>
        </p:nvSpPr>
        <p:spPr>
          <a:xfrm>
            <a:off x="457200" y="1371600"/>
            <a:ext cx="8458200" cy="4953000"/>
          </a:xfrm>
        </p:spPr>
        <p:txBody>
          <a:bodyPr>
            <a:normAutofit/>
          </a:bodyPr>
          <a:lstStyle/>
          <a:p>
            <a:pPr lvl="0">
              <a:spcBef>
                <a:spcPts val="800"/>
              </a:spcBef>
              <a:buFont typeface="Wingdings" panose="05000000000000000000" pitchFamily="2" charset="2"/>
              <a:buChar char="ü"/>
            </a:pPr>
            <a:r>
              <a:rPr lang="en-US" sz="2800" dirty="0">
                <a:solidFill>
                  <a:schemeClr val="tx1"/>
                </a:solidFill>
                <a:latin typeface="+mn-lt"/>
              </a:rPr>
              <a:t>Minimum Age of 16 Years Old                                   </a:t>
            </a:r>
          </a:p>
          <a:p>
            <a:pPr lvl="0">
              <a:spcBef>
                <a:spcPts val="800"/>
              </a:spcBef>
              <a:buFont typeface="Wingdings" panose="05000000000000000000" pitchFamily="2" charset="2"/>
              <a:buChar char="ü"/>
            </a:pPr>
            <a:r>
              <a:rPr lang="en-US" sz="2800" dirty="0">
                <a:solidFill>
                  <a:schemeClr val="tx1"/>
                </a:solidFill>
                <a:latin typeface="+mn-lt"/>
              </a:rPr>
              <a:t>U.S. Citizenship, Permanent Residency Status or Residents Whose Visas Permit Employment Within the United States </a:t>
            </a:r>
          </a:p>
          <a:p>
            <a:pPr lvl="0">
              <a:spcBef>
                <a:spcPts val="800"/>
              </a:spcBef>
              <a:buFont typeface="Wingdings" panose="05000000000000000000" pitchFamily="2" charset="2"/>
              <a:buChar char="ü"/>
            </a:pPr>
            <a:r>
              <a:rPr lang="en-US" sz="2800" dirty="0">
                <a:solidFill>
                  <a:schemeClr val="tx1"/>
                </a:solidFill>
                <a:latin typeface="+mn-lt"/>
              </a:rPr>
              <a:t>Ability to Satisfy Sponsor Additional Minimum Requirements (if applicable)  </a:t>
            </a:r>
            <a:r>
              <a:rPr lang="en-US" sz="2400" dirty="0">
                <a:solidFill>
                  <a:schemeClr val="tx1"/>
                </a:solidFill>
                <a:latin typeface="+mn-lt"/>
              </a:rPr>
              <a:t>(Education, Physical Ability, Background Checks, Drug Testing, etc.)</a:t>
            </a:r>
          </a:p>
          <a:p>
            <a:pPr lvl="0">
              <a:spcBef>
                <a:spcPts val="800"/>
              </a:spcBef>
              <a:buFont typeface="Wingdings" panose="05000000000000000000" pitchFamily="2" charset="2"/>
              <a:buChar char="ü"/>
            </a:pPr>
            <a:r>
              <a:rPr lang="en-US" sz="2800" dirty="0">
                <a:solidFill>
                  <a:schemeClr val="tx1"/>
                </a:solidFill>
                <a:latin typeface="+mn-lt"/>
              </a:rPr>
              <a:t>Ability to Successfully Complete OJL and RTI Requirements </a:t>
            </a:r>
            <a:r>
              <a:rPr lang="en-US" sz="2400" dirty="0">
                <a:solidFill>
                  <a:schemeClr val="tx1"/>
                </a:solidFill>
                <a:latin typeface="+mn-lt"/>
              </a:rPr>
              <a:t>(Assessed by Sponsor)</a:t>
            </a:r>
          </a:p>
          <a:p>
            <a:pPr lvl="0">
              <a:spcBef>
                <a:spcPts val="800"/>
              </a:spcBef>
              <a:buFont typeface="Wingdings" panose="05000000000000000000" pitchFamily="2" charset="2"/>
              <a:buChar char="ü"/>
            </a:pPr>
            <a:r>
              <a:rPr lang="en-US" sz="2800" dirty="0">
                <a:solidFill>
                  <a:schemeClr val="tx1"/>
                </a:solidFill>
                <a:latin typeface="+mn-lt"/>
              </a:rPr>
              <a:t>Desire to Earn – Learn – Succeed!</a:t>
            </a:r>
          </a:p>
          <a:p>
            <a:endParaRPr lang="en-US" dirty="0"/>
          </a:p>
        </p:txBody>
      </p:sp>
    </p:spTree>
    <p:extLst>
      <p:ext uri="{BB962C8B-B14F-4D97-AF65-F5344CB8AC3E}">
        <p14:creationId xmlns:p14="http://schemas.microsoft.com/office/powerpoint/2010/main" val="409160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5365-F35B-4B57-BD14-CF5F5C8CA125}"/>
              </a:ext>
            </a:extLst>
          </p:cNvPr>
          <p:cNvSpPr>
            <a:spLocks noGrp="1"/>
          </p:cNvSpPr>
          <p:nvPr>
            <p:ph type="title"/>
          </p:nvPr>
        </p:nvSpPr>
        <p:spPr/>
        <p:txBody>
          <a:bodyPr/>
          <a:lstStyle/>
          <a:p>
            <a:r>
              <a:rPr lang="en-US" dirty="0"/>
              <a:t>WHAT IS AN AHEC?</a:t>
            </a:r>
          </a:p>
        </p:txBody>
      </p:sp>
      <p:sp>
        <p:nvSpPr>
          <p:cNvPr id="3" name="Content Placeholder 2">
            <a:extLst>
              <a:ext uri="{FF2B5EF4-FFF2-40B4-BE49-F238E27FC236}">
                <a16:creationId xmlns:a16="http://schemas.microsoft.com/office/drawing/2014/main" id="{7DA94672-FF0D-4BF5-90CB-89761E430366}"/>
              </a:ext>
            </a:extLst>
          </p:cNvPr>
          <p:cNvSpPr>
            <a:spLocks noGrp="1"/>
          </p:cNvSpPr>
          <p:nvPr>
            <p:ph idx="1"/>
          </p:nvPr>
        </p:nvSpPr>
        <p:spPr>
          <a:xfrm>
            <a:off x="768096" y="3510643"/>
            <a:ext cx="7290055" cy="968776"/>
          </a:xfrm>
        </p:spPr>
        <p:txBody>
          <a:bodyPr/>
          <a:lstStyle/>
          <a:p>
            <a:r>
              <a:rPr lang="en-US" dirty="0"/>
              <a:t>The Area Health Education Center (or AHEC) program was developed by Congress in 1971 to recruit, train and retrain a health professions workforce committed to underserved populations. </a:t>
            </a:r>
          </a:p>
        </p:txBody>
      </p:sp>
      <p:sp>
        <p:nvSpPr>
          <p:cNvPr id="4" name="TextBox 3">
            <a:extLst>
              <a:ext uri="{FF2B5EF4-FFF2-40B4-BE49-F238E27FC236}">
                <a16:creationId xmlns:a16="http://schemas.microsoft.com/office/drawing/2014/main" id="{919AA3A6-F086-495A-9776-D66BC727D9AD}"/>
              </a:ext>
            </a:extLst>
          </p:cNvPr>
          <p:cNvSpPr txBox="1"/>
          <p:nvPr/>
        </p:nvSpPr>
        <p:spPr>
          <a:xfrm>
            <a:off x="5606248" y="4395609"/>
            <a:ext cx="3062796" cy="1754326"/>
          </a:xfrm>
          <a:prstGeom prst="rect">
            <a:avLst/>
          </a:prstGeom>
          <a:solidFill>
            <a:schemeClr val="accent1">
              <a:lumMod val="20000"/>
              <a:lumOff val="80000"/>
            </a:schemeClr>
          </a:solidFill>
          <a:ln>
            <a:solidFill>
              <a:schemeClr val="accent2"/>
            </a:solidFill>
          </a:ln>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rPr>
              <a:t>Today, 56 AHEC programs with more than 235 centers operate in almost every state and the District of Columbia. Approximately 120 medical schools and 600 nursing and allied health schools work collaboratively with AHECs to improve health for underserved and under-represented populations.</a:t>
            </a:r>
          </a:p>
        </p:txBody>
      </p:sp>
      <p:pic>
        <p:nvPicPr>
          <p:cNvPr id="6" name="Picture 5">
            <a:extLst>
              <a:ext uri="{FF2B5EF4-FFF2-40B4-BE49-F238E27FC236}">
                <a16:creationId xmlns:a16="http://schemas.microsoft.com/office/drawing/2014/main" id="{A8837E5A-3D8B-4B61-902C-7F585862594D}"/>
              </a:ext>
            </a:extLst>
          </p:cNvPr>
          <p:cNvPicPr>
            <a:picLocks noChangeAspect="1"/>
          </p:cNvPicPr>
          <p:nvPr/>
        </p:nvPicPr>
        <p:blipFill>
          <a:blip r:embed="rId3"/>
          <a:stretch>
            <a:fillRect/>
          </a:stretch>
        </p:blipFill>
        <p:spPr>
          <a:xfrm>
            <a:off x="461528" y="4479419"/>
            <a:ext cx="4732020" cy="1563624"/>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ECB36713-C0EB-4A58-B28A-B866D52C20D8}"/>
              </a:ext>
            </a:extLst>
          </p:cNvPr>
          <p:cNvPicPr>
            <a:picLocks noChangeAspect="1"/>
          </p:cNvPicPr>
          <p:nvPr/>
        </p:nvPicPr>
        <p:blipFill>
          <a:blip r:embed="rId4"/>
          <a:stretch>
            <a:fillRect/>
          </a:stretch>
        </p:blipFill>
        <p:spPr>
          <a:xfrm>
            <a:off x="2000930" y="1884275"/>
            <a:ext cx="2057400" cy="1062712"/>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12D4BFAD-DDDF-41C1-8A98-7B9945DF35DA}"/>
              </a:ext>
            </a:extLst>
          </p:cNvPr>
          <p:cNvPicPr>
            <a:picLocks noChangeAspect="1"/>
          </p:cNvPicPr>
          <p:nvPr/>
        </p:nvPicPr>
        <p:blipFill>
          <a:blip r:embed="rId5"/>
          <a:stretch>
            <a:fillRect/>
          </a:stretch>
        </p:blipFill>
        <p:spPr>
          <a:xfrm>
            <a:off x="5101318" y="1851256"/>
            <a:ext cx="1281664" cy="1062713"/>
          </a:xfrm>
          <a:prstGeom prst="rect">
            <a:avLst/>
          </a:prstGeom>
        </p:spPr>
      </p:pic>
    </p:spTree>
    <p:extLst>
      <p:ext uri="{BB962C8B-B14F-4D97-AF65-F5344CB8AC3E}">
        <p14:creationId xmlns:p14="http://schemas.microsoft.com/office/powerpoint/2010/main" val="1281578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1274-97BD-4275-B1D9-F2531FADB659}"/>
              </a:ext>
            </a:extLst>
          </p:cNvPr>
          <p:cNvSpPr>
            <a:spLocks noGrp="1"/>
          </p:cNvSpPr>
          <p:nvPr>
            <p:ph type="title"/>
          </p:nvPr>
        </p:nvSpPr>
        <p:spPr>
          <a:xfrm>
            <a:off x="5874904" y="585216"/>
            <a:ext cx="3650096" cy="1499616"/>
          </a:xfrm>
        </p:spPr>
        <p:txBody>
          <a:bodyPr>
            <a:normAutofit/>
          </a:bodyPr>
          <a:lstStyle/>
          <a:p>
            <a:r>
              <a:rPr lang="en-US"/>
              <a:t>Thank you</a:t>
            </a:r>
            <a:endParaRPr lang="en-US" dirty="0"/>
          </a:p>
        </p:txBody>
      </p:sp>
      <p:pic>
        <p:nvPicPr>
          <p:cNvPr id="5" name="Picture 4" descr="A person smiling for the camera&#10;&#10;Description automatically generated">
            <a:extLst>
              <a:ext uri="{FF2B5EF4-FFF2-40B4-BE49-F238E27FC236}">
                <a16:creationId xmlns:a16="http://schemas.microsoft.com/office/drawing/2014/main" id="{6D0DD806-95D1-4B52-9ED2-CAA92988DD9D}"/>
              </a:ext>
            </a:extLst>
          </p:cNvPr>
          <p:cNvPicPr>
            <a:picLocks noChangeAspect="1"/>
          </p:cNvPicPr>
          <p:nvPr/>
        </p:nvPicPr>
        <p:blipFill rotWithShape="1">
          <a:blip r:embed="rId2"/>
          <a:srcRect r="-2" b="1317"/>
          <a:stretch/>
        </p:blipFill>
        <p:spPr>
          <a:xfrm>
            <a:off x="228600" y="3962400"/>
            <a:ext cx="1295400" cy="1951633"/>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034CFA7B-979B-48F8-A08B-DB1E99857D20}"/>
              </a:ext>
            </a:extLst>
          </p:cNvPr>
          <p:cNvPicPr>
            <a:picLocks noChangeAspect="1"/>
          </p:cNvPicPr>
          <p:nvPr/>
        </p:nvPicPr>
        <p:blipFill rotWithShape="1">
          <a:blip r:embed="rId3"/>
          <a:srcRect r="2036" b="-4"/>
          <a:stretch/>
        </p:blipFill>
        <p:spPr>
          <a:xfrm>
            <a:off x="1800270" y="3962400"/>
            <a:ext cx="1323930" cy="1951633"/>
          </a:xfrm>
          <a:prstGeom prst="rect">
            <a:avLst/>
          </a:prstGeom>
        </p:spPr>
      </p:pic>
      <p:cxnSp>
        <p:nvCxnSpPr>
          <p:cNvPr id="41" name="Straight Connector 40">
            <a:extLst>
              <a:ext uri="{FF2B5EF4-FFF2-40B4-BE49-F238E27FC236}">
                <a16:creationId xmlns:a16="http://schemas.microsoft.com/office/drawing/2014/main" id="{920FB216-68C6-4BA4-BE3A-D150792A21A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973783"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1618DF-6F30-461A-80B7-AF4C14305B35}"/>
              </a:ext>
            </a:extLst>
          </p:cNvPr>
          <p:cNvSpPr>
            <a:spLocks noGrp="1"/>
          </p:cNvSpPr>
          <p:nvPr>
            <p:ph idx="1"/>
          </p:nvPr>
        </p:nvSpPr>
        <p:spPr>
          <a:xfrm>
            <a:off x="5570104" y="2286000"/>
            <a:ext cx="3650096" cy="4023360"/>
          </a:xfrm>
        </p:spPr>
        <p:txBody>
          <a:bodyPr>
            <a:normAutofit/>
          </a:bodyPr>
          <a:lstStyle/>
          <a:p>
            <a:r>
              <a:rPr lang="en-US" sz="1700"/>
              <a:t>South Central Alaska AHEC</a:t>
            </a:r>
          </a:p>
          <a:p>
            <a:r>
              <a:rPr lang="en-US" sz="1700">
                <a:hlinkClick r:id="rId4"/>
              </a:rPr>
              <a:t>www.scahecak.org</a:t>
            </a:r>
            <a:endParaRPr lang="en-US" sz="1700"/>
          </a:p>
          <a:p>
            <a:r>
              <a:rPr lang="en-US" sz="1700">
                <a:hlinkClick r:id="rId5"/>
              </a:rPr>
              <a:t>www.apcaapprentice.com</a:t>
            </a:r>
            <a:endParaRPr lang="en-US" sz="1700"/>
          </a:p>
          <a:p>
            <a:endParaRPr lang="en-US" sz="1700"/>
          </a:p>
          <a:p>
            <a:r>
              <a:rPr lang="en-US" sz="1700"/>
              <a:t>Mari Selle, Director</a:t>
            </a:r>
          </a:p>
          <a:p>
            <a:r>
              <a:rPr lang="en-US" sz="1700"/>
              <a:t>907.786.4595</a:t>
            </a:r>
          </a:p>
          <a:p>
            <a:r>
              <a:rPr lang="en-US" sz="1700"/>
              <a:t>Mariko.Selle@providence.org</a:t>
            </a:r>
            <a:endParaRPr lang="en-US" sz="1700" dirty="0"/>
          </a:p>
        </p:txBody>
      </p:sp>
      <p:pic>
        <p:nvPicPr>
          <p:cNvPr id="7" name="Picture 6">
            <a:extLst>
              <a:ext uri="{FF2B5EF4-FFF2-40B4-BE49-F238E27FC236}">
                <a16:creationId xmlns:a16="http://schemas.microsoft.com/office/drawing/2014/main" id="{AEE3A39B-55DC-49B9-A95B-C4DB10577995}"/>
              </a:ext>
            </a:extLst>
          </p:cNvPr>
          <p:cNvPicPr>
            <a:picLocks noChangeAspect="1"/>
          </p:cNvPicPr>
          <p:nvPr/>
        </p:nvPicPr>
        <p:blipFill rotWithShape="1">
          <a:blip r:embed="rId6"/>
          <a:srcRect l="8010" r="5658"/>
          <a:stretch/>
        </p:blipFill>
        <p:spPr>
          <a:xfrm>
            <a:off x="304800" y="826324"/>
            <a:ext cx="4419600" cy="2542196"/>
          </a:xfrm>
          <a:prstGeom prst="rect">
            <a:avLst/>
          </a:prstGeom>
        </p:spPr>
      </p:pic>
      <p:pic>
        <p:nvPicPr>
          <p:cNvPr id="9" name="Picture 8">
            <a:extLst>
              <a:ext uri="{FF2B5EF4-FFF2-40B4-BE49-F238E27FC236}">
                <a16:creationId xmlns:a16="http://schemas.microsoft.com/office/drawing/2014/main" id="{1354F52C-1911-470E-8C0D-26C2A692860C}"/>
              </a:ext>
            </a:extLst>
          </p:cNvPr>
          <p:cNvPicPr>
            <a:picLocks noChangeAspect="1"/>
          </p:cNvPicPr>
          <p:nvPr/>
        </p:nvPicPr>
        <p:blipFill>
          <a:blip r:embed="rId7"/>
          <a:stretch>
            <a:fillRect/>
          </a:stretch>
        </p:blipFill>
        <p:spPr>
          <a:xfrm>
            <a:off x="3407664" y="3962400"/>
            <a:ext cx="1350312" cy="1875433"/>
          </a:xfrm>
          <a:prstGeom prst="rect">
            <a:avLst/>
          </a:prstGeom>
        </p:spPr>
      </p:pic>
    </p:spTree>
    <p:extLst>
      <p:ext uri="{BB962C8B-B14F-4D97-AF65-F5344CB8AC3E}">
        <p14:creationId xmlns:p14="http://schemas.microsoft.com/office/powerpoint/2010/main" val="193507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A5681"/>
          </a:solidFill>
        </p:spPr>
        <p:txBody>
          <a:bodyPr/>
          <a:lstStyle/>
          <a:p>
            <a:endParaRPr lang="en-US" dirty="0"/>
          </a:p>
        </p:txBody>
      </p:sp>
      <p:sp>
        <p:nvSpPr>
          <p:cNvPr id="4" name="Slide Number Placeholder 3"/>
          <p:cNvSpPr>
            <a:spLocks noGrp="1"/>
          </p:cNvSpPr>
          <p:nvPr>
            <p:ph type="sldNum" sz="quarter" idx="12"/>
          </p:nvPr>
        </p:nvSpPr>
        <p:spPr/>
        <p:txBody>
          <a:bodyPr/>
          <a:lstStyle/>
          <a:p>
            <a:fld id="{53E4B550-26E9-4CBD-BA53-71E26649BB38}" type="slidenum">
              <a:rPr lang="en-US" smtClean="0"/>
              <a:t>5</a:t>
            </a:fld>
            <a:endParaRPr lang="en-US" dirty="0"/>
          </a:p>
        </p:txBody>
      </p:sp>
      <p:sp>
        <p:nvSpPr>
          <p:cNvPr id="5" name="TextBox 8"/>
          <p:cNvSpPr txBox="1">
            <a:spLocks noChangeArrowheads="1"/>
          </p:cNvSpPr>
          <p:nvPr/>
        </p:nvSpPr>
        <p:spPr bwMode="auto">
          <a:xfrm>
            <a:off x="1716088" y="1828800"/>
            <a:ext cx="7315200" cy="602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spAutoFit/>
          </a:bodyPr>
          <a:lstStyle>
            <a:lvl1pPr marL="342900" indent="-342900" eaLnBrk="0" hangingPunct="0">
              <a:spcBef>
                <a:spcPct val="20000"/>
              </a:spcBef>
              <a:buClr>
                <a:schemeClr val="accent1"/>
              </a:buClr>
              <a:buSzPct val="85000"/>
              <a:buFont typeface="Wingdings 2" pitchFamily="18" charset="2"/>
              <a:buChar char=""/>
              <a:defRPr sz="2700">
                <a:solidFill>
                  <a:schemeClr val="tx1"/>
                </a:solidFill>
                <a:latin typeface="Georgia" pitchFamily="18" charset="0"/>
                <a:ea typeface="MS PGothic" pitchFamily="34" charset="-128"/>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ea typeface="MS PGothic" pitchFamily="34" charset="-128"/>
              </a:defRPr>
            </a:lvl2pPr>
            <a:lvl3pPr marL="1143000" indent="-228600" eaLnBrk="0" hangingPunct="0">
              <a:spcBef>
                <a:spcPct val="20000"/>
              </a:spcBef>
              <a:buClr>
                <a:srgbClr val="E68422"/>
              </a:buClr>
              <a:buSzPct val="75000"/>
              <a:buFont typeface="Wingdings 2" pitchFamily="18" charset="2"/>
              <a:buChar char=""/>
              <a:defRPr sz="2000">
                <a:solidFill>
                  <a:schemeClr val="tx1"/>
                </a:solidFill>
                <a:latin typeface="Georgia" pitchFamily="18" charset="0"/>
                <a:ea typeface="MS PGothic" pitchFamily="34" charset="-128"/>
              </a:defRPr>
            </a:lvl3pPr>
            <a:lvl4pPr marL="1600200" indent="-228600" eaLnBrk="0" hangingPunct="0">
              <a:spcBef>
                <a:spcPct val="20000"/>
              </a:spcBef>
              <a:buClr>
                <a:srgbClr val="846648"/>
              </a:buClr>
              <a:buSzPct val="70000"/>
              <a:buFont typeface="Wingdings" pitchFamily="2" charset="2"/>
              <a:buChar char=""/>
              <a:defRPr sz="2000">
                <a:solidFill>
                  <a:schemeClr val="tx2"/>
                </a:solidFill>
                <a:latin typeface="Georgia" pitchFamily="18" charset="0"/>
                <a:ea typeface="MS PGothic" pitchFamily="34" charset="-128"/>
              </a:defRPr>
            </a:lvl4pPr>
            <a:lvl5pPr marL="2057400" indent="-228600" eaLnBrk="0" hangingPunct="0">
              <a:spcBef>
                <a:spcPct val="20000"/>
              </a:spcBef>
              <a:buClr>
                <a:srgbClr val="63891F"/>
              </a:buClr>
              <a:buChar char="•"/>
              <a:defRPr>
                <a:solidFill>
                  <a:schemeClr val="tx1"/>
                </a:solidFill>
                <a:latin typeface="Georgia" pitchFamily="18" charset="0"/>
                <a:ea typeface="MS PGothic" pitchFamily="34" charset="-128"/>
              </a:defRPr>
            </a:lvl5pPr>
            <a:lvl6pPr marL="2514600" indent="-228600" eaLnBrk="0" fontAlgn="base" hangingPunct="0">
              <a:spcBef>
                <a:spcPct val="20000"/>
              </a:spcBef>
              <a:spcAft>
                <a:spcPct val="0"/>
              </a:spcAft>
              <a:buClr>
                <a:srgbClr val="63891F"/>
              </a:buClr>
              <a:buChar char="•"/>
              <a:defRPr>
                <a:solidFill>
                  <a:schemeClr val="tx1"/>
                </a:solidFill>
                <a:latin typeface="Georgia" pitchFamily="18" charset="0"/>
                <a:ea typeface="MS PGothic" pitchFamily="34" charset="-128"/>
              </a:defRPr>
            </a:lvl6pPr>
            <a:lvl7pPr marL="2971800" indent="-228600" eaLnBrk="0" fontAlgn="base" hangingPunct="0">
              <a:spcBef>
                <a:spcPct val="20000"/>
              </a:spcBef>
              <a:spcAft>
                <a:spcPct val="0"/>
              </a:spcAft>
              <a:buClr>
                <a:srgbClr val="63891F"/>
              </a:buClr>
              <a:buChar char="•"/>
              <a:defRPr>
                <a:solidFill>
                  <a:schemeClr val="tx1"/>
                </a:solidFill>
                <a:latin typeface="Georgia" pitchFamily="18" charset="0"/>
                <a:ea typeface="MS PGothic" pitchFamily="34" charset="-128"/>
              </a:defRPr>
            </a:lvl7pPr>
            <a:lvl8pPr marL="3429000" indent="-228600" eaLnBrk="0" fontAlgn="base" hangingPunct="0">
              <a:spcBef>
                <a:spcPct val="20000"/>
              </a:spcBef>
              <a:spcAft>
                <a:spcPct val="0"/>
              </a:spcAft>
              <a:buClr>
                <a:srgbClr val="63891F"/>
              </a:buClr>
              <a:buChar char="•"/>
              <a:defRPr>
                <a:solidFill>
                  <a:schemeClr val="tx1"/>
                </a:solidFill>
                <a:latin typeface="Georgia" pitchFamily="18" charset="0"/>
                <a:ea typeface="MS PGothic" pitchFamily="34" charset="-128"/>
              </a:defRPr>
            </a:lvl8pPr>
            <a:lvl9pPr marL="3886200" indent="-228600" eaLnBrk="0" fontAlgn="base" hangingPunct="0">
              <a:spcBef>
                <a:spcPct val="20000"/>
              </a:spcBef>
              <a:spcAft>
                <a:spcPct val="0"/>
              </a:spcAft>
              <a:buClr>
                <a:srgbClr val="63891F"/>
              </a:buClr>
              <a:buChar char="•"/>
              <a:defRPr>
                <a:solidFill>
                  <a:schemeClr val="tx1"/>
                </a:solidFill>
                <a:latin typeface="Georgia" pitchFamily="18" charset="0"/>
                <a:ea typeface="MS PGothic" pitchFamily="34" charset="-128"/>
              </a:defRPr>
            </a:lvl9pPr>
          </a:lstStyle>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Behavioral Health Aide</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Dental Assistant</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MRI Technologist </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Dispensing Optician</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Medical Office Assistant</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Medical Assistants</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Nurse Assistants</a:t>
            </a:r>
          </a:p>
          <a:p>
            <a:pPr>
              <a:lnSpc>
                <a:spcPct val="150000"/>
              </a:lnSpc>
              <a:buClr>
                <a:srgbClr val="2A5681"/>
              </a:buClr>
              <a:defRPr/>
            </a:pPr>
            <a:endParaRPr lang="en-US" sz="2300" dirty="0">
              <a:latin typeface="+mn-lt"/>
              <a:ea typeface="Segoe UI" panose="020B0502040204020203" pitchFamily="34" charset="0"/>
              <a:cs typeface="Segoe UI" panose="020B0502040204020203" pitchFamily="34" charset="0"/>
            </a:endParaRPr>
          </a:p>
          <a:p>
            <a:pPr>
              <a:lnSpc>
                <a:spcPct val="150000"/>
              </a:lnSpc>
              <a:buClr>
                <a:srgbClr val="2A5681"/>
              </a:buClr>
              <a:defRPr/>
            </a:pPr>
            <a:endParaRPr lang="en-US" sz="2300" dirty="0">
              <a:latin typeface="+mn-lt"/>
              <a:ea typeface="Segoe UI" panose="020B0502040204020203" pitchFamily="34" charset="0"/>
              <a:cs typeface="Segoe UI" panose="020B0502040204020203" pitchFamily="34" charset="0"/>
            </a:endParaRPr>
          </a:p>
          <a:p>
            <a:pPr>
              <a:lnSpc>
                <a:spcPct val="150000"/>
              </a:lnSpc>
              <a:buClr>
                <a:srgbClr val="2A5681"/>
              </a:buClr>
              <a:defRPr/>
            </a:pPr>
            <a:endParaRPr lang="en-US" sz="2300" dirty="0">
              <a:latin typeface="+mn-lt"/>
              <a:ea typeface="Segoe UI" panose="020B0502040204020203" pitchFamily="34" charset="0"/>
              <a:cs typeface="Segoe UI" panose="020B0502040204020203" pitchFamily="34" charset="0"/>
            </a:endParaRP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Chiropractic Clinical Assistant</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Pharmacy Tech</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Sterile Processing Tech</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Surgical Technologist </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Tumor Registrar</a:t>
            </a:r>
          </a:p>
          <a:p>
            <a:pPr>
              <a:lnSpc>
                <a:spcPct val="150000"/>
              </a:lnSpc>
              <a:buClr>
                <a:srgbClr val="2A5681"/>
              </a:buClr>
              <a:defRPr/>
            </a:pPr>
            <a:r>
              <a:rPr lang="en-US" sz="2300" dirty="0">
                <a:latin typeface="+mn-lt"/>
                <a:ea typeface="Segoe UI" panose="020B0502040204020203" pitchFamily="34" charset="0"/>
                <a:cs typeface="Segoe UI" panose="020B0502040204020203" pitchFamily="34" charset="0"/>
              </a:rPr>
              <a:t>Medical Biller-Coder</a:t>
            </a:r>
          </a:p>
        </p:txBody>
      </p:sp>
      <p:pic>
        <p:nvPicPr>
          <p:cNvPr id="7" name="Picture 4" descr="rbso_2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14874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377825" y="1222375"/>
            <a:ext cx="8537575" cy="8350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2" pitchFamily="18" charset="2"/>
              <a:buNone/>
            </a:pPr>
            <a:r>
              <a:rPr lang="en-US" altLang="en-US" sz="2800" b="1" u="sng" dirty="0">
                <a:latin typeface="+mn-lt"/>
              </a:rPr>
              <a:t>Apprenticeable Health Care Occupations in Alaska </a:t>
            </a:r>
          </a:p>
        </p:txBody>
      </p:sp>
      <p:sp>
        <p:nvSpPr>
          <p:cNvPr id="9" name="Title 1"/>
          <p:cNvSpPr txBox="1">
            <a:spLocks/>
          </p:cNvSpPr>
          <p:nvPr/>
        </p:nvSpPr>
        <p:spPr>
          <a:xfrm>
            <a:off x="301625" y="76200"/>
            <a:ext cx="8534400" cy="758825"/>
          </a:xfrm>
          <a:prstGeom prst="rect">
            <a:avLst/>
          </a:prstGeom>
          <a:solidFill>
            <a:srgbClr val="2A5681"/>
          </a:solidFill>
        </p:spPr>
        <p:txBody>
          <a:bodyPr vert="horz" lIns="91440" tIns="45720" rIns="91440" bIns="45720" rtlCol="0" anchor="ctr">
            <a:noAutofit/>
          </a:bodyPr>
          <a:lstStyle>
            <a:lvl1pPr algn="ctr" defTabSz="914400" rtl="0" eaLnBrk="1" latinLnBrk="0" hangingPunct="1">
              <a:spcBef>
                <a:spcPct val="0"/>
              </a:spcBef>
              <a:buNone/>
              <a:defRPr sz="3200" b="1" i="0" u="none" kern="1200" baseline="0">
                <a:solidFill>
                  <a:schemeClr val="bg1"/>
                </a:solidFill>
                <a:latin typeface="Segoe UI" panose="020B0502040204020203" pitchFamily="34" charset="0"/>
                <a:ea typeface="+mj-ea"/>
                <a:cs typeface="+mj-cs"/>
              </a:defRPr>
            </a:lvl1pPr>
          </a:lstStyle>
          <a:p>
            <a:r>
              <a:rPr lang="en-US" altLang="en-US" sz="3600" dirty="0">
                <a:latin typeface="+mn-lt"/>
                <a:ea typeface="Segoe UI" panose="020B0502040204020203" pitchFamily="34" charset="0"/>
                <a:cs typeface="Segoe UI" panose="020B0502040204020203" pitchFamily="34" charset="0"/>
              </a:rPr>
              <a:t>Health Care Apprenticeship in Alaska</a:t>
            </a:r>
          </a:p>
        </p:txBody>
      </p:sp>
    </p:spTree>
    <p:extLst>
      <p:ext uri="{BB962C8B-B14F-4D97-AF65-F5344CB8AC3E}">
        <p14:creationId xmlns:p14="http://schemas.microsoft.com/office/powerpoint/2010/main" val="167945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A5681"/>
          </a:solidFill>
        </p:spPr>
        <p:txBody>
          <a:bodyPr/>
          <a:lstStyle/>
          <a:p>
            <a:r>
              <a:rPr lang="en-US" sz="3600" dirty="0">
                <a:latin typeface="+mn-lt"/>
              </a:rPr>
              <a:t>Construction/Transportation/Hospitality</a:t>
            </a:r>
          </a:p>
        </p:txBody>
      </p:sp>
      <p:sp>
        <p:nvSpPr>
          <p:cNvPr id="5" name="Content Placeholder 4"/>
          <p:cNvSpPr>
            <a:spLocks noGrp="1"/>
          </p:cNvSpPr>
          <p:nvPr>
            <p:ph sz="half" idx="1"/>
          </p:nvPr>
        </p:nvSpPr>
        <p:spPr>
          <a:xfrm>
            <a:off x="762000" y="1219200"/>
            <a:ext cx="3733800" cy="4267201"/>
          </a:xfrm>
        </p:spPr>
        <p:txBody>
          <a:bodyPr>
            <a:noAutofit/>
          </a:bodyPr>
          <a:lstStyle/>
          <a:p>
            <a:pPr>
              <a:buClr>
                <a:srgbClr val="2A5681"/>
              </a:buClr>
              <a:buFont typeface="Arial" panose="020B0604020202020204" pitchFamily="34" charset="0"/>
              <a:buChar char="•"/>
            </a:pPr>
            <a:r>
              <a:rPr lang="en-US" dirty="0">
                <a:solidFill>
                  <a:schemeClr val="tx1"/>
                </a:solidFill>
                <a:latin typeface="+mn-lt"/>
              </a:rPr>
              <a:t>Electrician</a:t>
            </a:r>
          </a:p>
          <a:p>
            <a:pPr>
              <a:buClr>
                <a:srgbClr val="2A5681"/>
              </a:buClr>
              <a:buFont typeface="Arial" panose="020B0604020202020204" pitchFamily="34" charset="0"/>
              <a:buChar char="•"/>
            </a:pPr>
            <a:r>
              <a:rPr lang="en-US" dirty="0">
                <a:solidFill>
                  <a:schemeClr val="tx1"/>
                </a:solidFill>
                <a:latin typeface="+mn-lt"/>
              </a:rPr>
              <a:t>Plumber</a:t>
            </a:r>
          </a:p>
          <a:p>
            <a:pPr>
              <a:buClr>
                <a:srgbClr val="2A5681"/>
              </a:buClr>
              <a:buFont typeface="Arial" panose="020B0604020202020204" pitchFamily="34" charset="0"/>
              <a:buChar char="•"/>
            </a:pPr>
            <a:r>
              <a:rPr lang="en-US" dirty="0">
                <a:solidFill>
                  <a:schemeClr val="tx1"/>
                </a:solidFill>
                <a:latin typeface="+mn-lt"/>
              </a:rPr>
              <a:t>Pipefitter</a:t>
            </a:r>
          </a:p>
          <a:p>
            <a:pPr>
              <a:buClr>
                <a:srgbClr val="2A5681"/>
              </a:buClr>
              <a:buFont typeface="Arial" panose="020B0604020202020204" pitchFamily="34" charset="0"/>
              <a:buChar char="•"/>
            </a:pPr>
            <a:r>
              <a:rPr lang="en-US" dirty="0">
                <a:solidFill>
                  <a:schemeClr val="tx1"/>
                </a:solidFill>
                <a:latin typeface="+mn-lt"/>
              </a:rPr>
              <a:t>Boilermaker</a:t>
            </a:r>
          </a:p>
          <a:p>
            <a:pPr>
              <a:buClr>
                <a:srgbClr val="2A5681"/>
              </a:buClr>
              <a:buFont typeface="Arial" panose="020B0604020202020204" pitchFamily="34" charset="0"/>
              <a:buChar char="•"/>
            </a:pPr>
            <a:r>
              <a:rPr lang="en-US" dirty="0">
                <a:solidFill>
                  <a:schemeClr val="tx1"/>
                </a:solidFill>
                <a:latin typeface="+mn-lt"/>
              </a:rPr>
              <a:t>Welder</a:t>
            </a:r>
          </a:p>
          <a:p>
            <a:pPr>
              <a:buClr>
                <a:srgbClr val="2A5681"/>
              </a:buClr>
              <a:buFont typeface="Arial" panose="020B0604020202020204" pitchFamily="34" charset="0"/>
              <a:buChar char="•"/>
            </a:pPr>
            <a:r>
              <a:rPr lang="en-US" dirty="0">
                <a:solidFill>
                  <a:schemeClr val="tx1"/>
                </a:solidFill>
                <a:latin typeface="+mn-lt"/>
              </a:rPr>
              <a:t>Carpenters</a:t>
            </a:r>
          </a:p>
          <a:p>
            <a:pPr>
              <a:buClr>
                <a:srgbClr val="2A5681"/>
              </a:buClr>
              <a:buFont typeface="Arial" panose="020B0604020202020204" pitchFamily="34" charset="0"/>
              <a:buChar char="•"/>
            </a:pPr>
            <a:r>
              <a:rPr lang="en-US" dirty="0">
                <a:solidFill>
                  <a:schemeClr val="tx1"/>
                </a:solidFill>
                <a:latin typeface="+mn-lt"/>
              </a:rPr>
              <a:t>Sheet Metal Workers</a:t>
            </a:r>
          </a:p>
          <a:p>
            <a:pPr>
              <a:buClr>
                <a:srgbClr val="2A5681"/>
              </a:buClr>
              <a:buFont typeface="Arial" panose="020B0604020202020204" pitchFamily="34" charset="0"/>
              <a:buChar char="•"/>
            </a:pPr>
            <a:r>
              <a:rPr lang="en-US" dirty="0">
                <a:solidFill>
                  <a:schemeClr val="tx1"/>
                </a:solidFill>
                <a:latin typeface="+mn-lt"/>
              </a:rPr>
              <a:t>Millwrights</a:t>
            </a:r>
          </a:p>
          <a:p>
            <a:pPr>
              <a:buClr>
                <a:srgbClr val="2A5681"/>
              </a:buClr>
              <a:buFont typeface="Arial" panose="020B0604020202020204" pitchFamily="34" charset="0"/>
              <a:buChar char="•"/>
            </a:pPr>
            <a:r>
              <a:rPr lang="en-US" dirty="0">
                <a:solidFill>
                  <a:schemeClr val="tx1"/>
                </a:solidFill>
                <a:latin typeface="+mn-lt"/>
              </a:rPr>
              <a:t>Ironworkers</a:t>
            </a:r>
          </a:p>
          <a:p>
            <a:pPr>
              <a:buClr>
                <a:srgbClr val="2A5681"/>
              </a:buClr>
              <a:buFont typeface="Arial" panose="020B0604020202020204" pitchFamily="34" charset="0"/>
              <a:buChar char="•"/>
            </a:pPr>
            <a:r>
              <a:rPr lang="en-US" dirty="0">
                <a:solidFill>
                  <a:schemeClr val="tx1"/>
                </a:solidFill>
                <a:latin typeface="+mn-lt"/>
              </a:rPr>
              <a:t>Operating Engineers</a:t>
            </a:r>
          </a:p>
          <a:p>
            <a:pPr marL="0" indent="0" algn="ctr">
              <a:buClr>
                <a:schemeClr val="tx2">
                  <a:lumMod val="60000"/>
                  <a:lumOff val="40000"/>
                </a:schemeClr>
              </a:buClr>
              <a:buNone/>
            </a:pPr>
            <a:endParaRPr lang="en-US" sz="2400" dirty="0"/>
          </a:p>
        </p:txBody>
      </p:sp>
      <p:sp>
        <p:nvSpPr>
          <p:cNvPr id="6" name="Content Placeholder 5"/>
          <p:cNvSpPr>
            <a:spLocks noGrp="1"/>
          </p:cNvSpPr>
          <p:nvPr>
            <p:ph sz="half" idx="2"/>
          </p:nvPr>
        </p:nvSpPr>
        <p:spPr>
          <a:xfrm>
            <a:off x="4876800" y="1295400"/>
            <a:ext cx="4038600" cy="4800599"/>
          </a:xfrm>
        </p:spPr>
        <p:txBody>
          <a:bodyPr>
            <a:normAutofit fontScale="92500" lnSpcReduction="10000"/>
          </a:bodyPr>
          <a:lstStyle/>
          <a:p>
            <a:pPr>
              <a:buClr>
                <a:srgbClr val="2A5681"/>
              </a:buClr>
              <a:buFont typeface="Arial" panose="020B0604020202020204" pitchFamily="34" charset="0"/>
              <a:buChar char="•"/>
            </a:pPr>
            <a:r>
              <a:rPr lang="en-US" sz="3000" dirty="0">
                <a:solidFill>
                  <a:schemeClr val="tx1"/>
                </a:solidFill>
                <a:latin typeface="+mn-lt"/>
              </a:rPr>
              <a:t>Pile drivers &amp; Divers</a:t>
            </a:r>
          </a:p>
          <a:p>
            <a:pPr>
              <a:buClr>
                <a:srgbClr val="2A5681"/>
              </a:buClr>
              <a:buFont typeface="Arial" panose="020B0604020202020204" pitchFamily="34" charset="0"/>
              <a:buChar char="•"/>
            </a:pPr>
            <a:r>
              <a:rPr lang="en-US" sz="3000" dirty="0">
                <a:solidFill>
                  <a:schemeClr val="tx1"/>
                </a:solidFill>
                <a:latin typeface="+mn-lt"/>
              </a:rPr>
              <a:t>Merchant Marines</a:t>
            </a:r>
          </a:p>
          <a:p>
            <a:pPr>
              <a:buClr>
                <a:srgbClr val="2A5681"/>
              </a:buClr>
              <a:buFont typeface="Arial" panose="020B0604020202020204" pitchFamily="34" charset="0"/>
              <a:buChar char="•"/>
            </a:pPr>
            <a:r>
              <a:rPr lang="en-US" sz="3000" dirty="0">
                <a:solidFill>
                  <a:schemeClr val="tx1"/>
                </a:solidFill>
                <a:latin typeface="+mn-lt"/>
              </a:rPr>
              <a:t>Construction Drivers</a:t>
            </a:r>
          </a:p>
          <a:p>
            <a:pPr>
              <a:buClr>
                <a:srgbClr val="2A5681"/>
              </a:buClr>
              <a:buFont typeface="Arial" panose="020B0604020202020204" pitchFamily="34" charset="0"/>
              <a:buChar char="•"/>
            </a:pPr>
            <a:r>
              <a:rPr lang="en-US" sz="3000" dirty="0">
                <a:solidFill>
                  <a:schemeClr val="tx1"/>
                </a:solidFill>
                <a:latin typeface="+mn-lt"/>
              </a:rPr>
              <a:t>Truck/Bus Mechanics</a:t>
            </a:r>
          </a:p>
          <a:p>
            <a:pPr>
              <a:buClr>
                <a:srgbClr val="2A5681"/>
              </a:buClr>
              <a:buFont typeface="Arial" panose="020B0604020202020204" pitchFamily="34" charset="0"/>
              <a:buChar char="•"/>
            </a:pPr>
            <a:r>
              <a:rPr lang="en-US" sz="3000" dirty="0">
                <a:solidFill>
                  <a:schemeClr val="tx1"/>
                </a:solidFill>
                <a:latin typeface="+mn-lt"/>
              </a:rPr>
              <a:t>Automotive Mechanics</a:t>
            </a:r>
          </a:p>
          <a:p>
            <a:pPr>
              <a:buClr>
                <a:srgbClr val="2A5681"/>
              </a:buClr>
              <a:buFont typeface="Arial" panose="020B0604020202020204" pitchFamily="34" charset="0"/>
              <a:buChar char="•"/>
            </a:pPr>
            <a:r>
              <a:rPr lang="en-US" sz="3000" dirty="0">
                <a:solidFill>
                  <a:schemeClr val="tx1"/>
                </a:solidFill>
                <a:latin typeface="+mn-lt"/>
              </a:rPr>
              <a:t>Machinist</a:t>
            </a:r>
          </a:p>
          <a:p>
            <a:pPr>
              <a:buClr>
                <a:srgbClr val="2A5681"/>
              </a:buClr>
              <a:buFont typeface="Arial" panose="020B0604020202020204" pitchFamily="34" charset="0"/>
              <a:buChar char="•"/>
            </a:pPr>
            <a:r>
              <a:rPr lang="en-US" sz="3000" dirty="0">
                <a:solidFill>
                  <a:schemeClr val="tx1"/>
                </a:solidFill>
                <a:latin typeface="+mn-lt"/>
              </a:rPr>
              <a:t>Building Maintenance</a:t>
            </a:r>
          </a:p>
          <a:p>
            <a:pPr>
              <a:buClr>
                <a:srgbClr val="2A5681"/>
              </a:buClr>
              <a:buFont typeface="Arial" panose="020B0604020202020204" pitchFamily="34" charset="0"/>
              <a:buChar char="•"/>
            </a:pPr>
            <a:r>
              <a:rPr lang="en-US" sz="3000" dirty="0">
                <a:solidFill>
                  <a:schemeClr val="tx1"/>
                </a:solidFill>
                <a:latin typeface="+mn-lt"/>
              </a:rPr>
              <a:t>Cook</a:t>
            </a:r>
          </a:p>
          <a:p>
            <a:pPr>
              <a:buClr>
                <a:srgbClr val="2A5681"/>
              </a:buClr>
              <a:buFont typeface="Arial" panose="020B0604020202020204" pitchFamily="34" charset="0"/>
              <a:buChar char="•"/>
            </a:pPr>
            <a:r>
              <a:rPr lang="en-US" sz="3000" dirty="0">
                <a:solidFill>
                  <a:schemeClr val="tx1"/>
                </a:solidFill>
                <a:latin typeface="+mn-lt"/>
              </a:rPr>
              <a:t>Food Service Manager</a:t>
            </a:r>
          </a:p>
          <a:p>
            <a:pPr>
              <a:buClr>
                <a:srgbClr val="2A5681"/>
              </a:buClr>
              <a:buFont typeface="Arial" panose="020B0604020202020204" pitchFamily="34" charset="0"/>
              <a:buChar char="•"/>
            </a:pPr>
            <a:r>
              <a:rPr lang="en-US" sz="3000" dirty="0">
                <a:solidFill>
                  <a:schemeClr val="tx1"/>
                </a:solidFill>
                <a:latin typeface="+mn-lt"/>
              </a:rPr>
              <a:t>Meat Cutter</a:t>
            </a:r>
          </a:p>
          <a:p>
            <a:pPr>
              <a:buClr>
                <a:schemeClr val="tx2">
                  <a:lumMod val="60000"/>
                  <a:lumOff val="40000"/>
                </a:schemeClr>
              </a:buClr>
              <a:buFont typeface="Arial" panose="020B0604020202020204" pitchFamily="34" charset="0"/>
              <a:buChar char="•"/>
            </a:pPr>
            <a:endParaRPr lang="en-US" sz="2300" dirty="0"/>
          </a:p>
        </p:txBody>
      </p:sp>
      <p:sp>
        <p:nvSpPr>
          <p:cNvPr id="4" name="Slide Number Placeholder 3"/>
          <p:cNvSpPr>
            <a:spLocks noGrp="1"/>
          </p:cNvSpPr>
          <p:nvPr>
            <p:ph type="sldNum" sz="quarter" idx="12"/>
          </p:nvPr>
        </p:nvSpPr>
        <p:spPr/>
        <p:txBody>
          <a:bodyPr/>
          <a:lstStyle/>
          <a:p>
            <a:fld id="{53E4B550-26E9-4CBD-BA53-71E26649BB38}" type="slidenum">
              <a:rPr lang="en-US" smtClean="0"/>
              <a:t>6</a:t>
            </a:fld>
            <a:endParaRPr lang="en-US" dirty="0"/>
          </a:p>
        </p:txBody>
      </p:sp>
    </p:spTree>
    <p:extLst>
      <p:ext uri="{BB962C8B-B14F-4D97-AF65-F5344CB8AC3E}">
        <p14:creationId xmlns:p14="http://schemas.microsoft.com/office/powerpoint/2010/main" val="176247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do you become an apprentice?</a:t>
            </a:r>
          </a:p>
        </p:txBody>
      </p:sp>
      <p:sp>
        <p:nvSpPr>
          <p:cNvPr id="7" name="Content Placeholder 6"/>
          <p:cNvSpPr>
            <a:spLocks noGrp="1"/>
          </p:cNvSpPr>
          <p:nvPr>
            <p:ph idx="1"/>
          </p:nvPr>
        </p:nvSpPr>
        <p:spPr/>
        <p:txBody>
          <a:bodyPr/>
          <a:lstStyle/>
          <a:p>
            <a:r>
              <a:rPr lang="en-US" dirty="0"/>
              <a:t>Apply to an established apprenticeship program-e.g.-IBEW, ABC, Teamsters, etc.</a:t>
            </a:r>
          </a:p>
          <a:p>
            <a:r>
              <a:rPr lang="en-US" dirty="0"/>
              <a:t>Get employed with an individual sponsor of apprenticeship</a:t>
            </a:r>
          </a:p>
          <a:p>
            <a:r>
              <a:rPr lang="en-US" dirty="0"/>
              <a:t>Get a job and talk to your employer about apprenticeship-DOLWD will market the apprenticeship if there is interest</a:t>
            </a:r>
          </a:p>
          <a:p>
            <a:r>
              <a:rPr lang="en-US" dirty="0"/>
              <a:t>Participate in a pre-apprenticeship program or School-to-Apprenticeship program	</a:t>
            </a:r>
          </a:p>
        </p:txBody>
      </p:sp>
      <p:sp>
        <p:nvSpPr>
          <p:cNvPr id="5" name="Slide Number Placeholder 4"/>
          <p:cNvSpPr>
            <a:spLocks noGrp="1"/>
          </p:cNvSpPr>
          <p:nvPr>
            <p:ph type="sldNum" sz="quarter" idx="12"/>
          </p:nvPr>
        </p:nvSpPr>
        <p:spPr/>
        <p:txBody>
          <a:bodyPr/>
          <a:lstStyle/>
          <a:p>
            <a:fld id="{53E4B550-26E9-4CBD-BA53-71E26649BB38}" type="slidenum">
              <a:rPr lang="en-US" smtClean="0"/>
              <a:t>7</a:t>
            </a:fld>
            <a:endParaRPr lang="en-US" dirty="0"/>
          </a:p>
        </p:txBody>
      </p:sp>
    </p:spTree>
    <p:extLst>
      <p:ext uri="{BB962C8B-B14F-4D97-AF65-F5344CB8AC3E}">
        <p14:creationId xmlns:p14="http://schemas.microsoft.com/office/powerpoint/2010/main" val="3954443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Pre-Apprenticeship for Youth</a:t>
            </a:r>
          </a:p>
        </p:txBody>
      </p:sp>
      <p:sp>
        <p:nvSpPr>
          <p:cNvPr id="3" name="Content Placeholder 2"/>
          <p:cNvSpPr>
            <a:spLocks noGrp="1"/>
          </p:cNvSpPr>
          <p:nvPr>
            <p:ph idx="1"/>
          </p:nvPr>
        </p:nvSpPr>
        <p:spPr/>
        <p:txBody>
          <a:bodyPr>
            <a:normAutofit fontScale="55000" lnSpcReduction="20000"/>
          </a:bodyPr>
          <a:lstStyle/>
          <a:p>
            <a:r>
              <a:rPr lang="en-US" sz="3800" dirty="0"/>
              <a:t>A pre-apprenticeship is a program designed to prepare individuals to enter and succeed </a:t>
            </a:r>
            <a:r>
              <a:rPr lang="en-US" sz="3800"/>
              <a:t>in a </a:t>
            </a:r>
            <a:r>
              <a:rPr lang="en-US" sz="3800" dirty="0"/>
              <a:t>RA program. Pre-apprenticeship programs should have strong direct linkages with RA.  </a:t>
            </a:r>
          </a:p>
          <a:p>
            <a:r>
              <a:rPr lang="en-US" sz="3800" dirty="0"/>
              <a:t>Students take courses for the purpose of their pre-apprenticeship that are approved by a RA program in addition to their required high school coursework. These courses count towards high school graduation.   </a:t>
            </a:r>
          </a:p>
          <a:p>
            <a:r>
              <a:rPr lang="en-US" sz="3800" dirty="0"/>
              <a:t>Students participate in OJL activities beginning at age 16, which can count towards entry into an RA program. As students move through the program, they advance their OJL to become more skilled and more productive.  </a:t>
            </a:r>
          </a:p>
          <a:p>
            <a:r>
              <a:rPr lang="en-US" sz="3800" dirty="0"/>
              <a:t>Students may have opportunities to earn industry-recognized credentials and certifications.  </a:t>
            </a:r>
          </a:p>
          <a:p>
            <a:r>
              <a:rPr lang="en-US" sz="3800" dirty="0"/>
              <a:t>Students can apply to the RA program leading up to or upon high school graduation. </a:t>
            </a:r>
          </a:p>
          <a:p>
            <a:r>
              <a:rPr lang="en-US" sz="3800" dirty="0"/>
              <a:t>Postsecondary credits are awarded based on signed articulation agreements established between local school districts, postsecondary institutions, and RA programs. </a:t>
            </a:r>
          </a:p>
          <a:p>
            <a:pPr marL="0" indent="0">
              <a:buNone/>
            </a:pPr>
            <a:endParaRPr lang="en-US" dirty="0"/>
          </a:p>
        </p:txBody>
      </p:sp>
      <p:sp>
        <p:nvSpPr>
          <p:cNvPr id="4" name="Slide Number Placeholder 3"/>
          <p:cNvSpPr>
            <a:spLocks noGrp="1"/>
          </p:cNvSpPr>
          <p:nvPr>
            <p:ph type="sldNum" sz="quarter" idx="12"/>
          </p:nvPr>
        </p:nvSpPr>
        <p:spPr/>
        <p:txBody>
          <a:bodyPr/>
          <a:lstStyle/>
          <a:p>
            <a:fld id="{53E4B550-26E9-4CBD-BA53-71E26649BB38}" type="slidenum">
              <a:rPr lang="en-US" smtClean="0"/>
              <a:t>8</a:t>
            </a:fld>
            <a:endParaRPr lang="en-US" dirty="0"/>
          </a:p>
        </p:txBody>
      </p:sp>
    </p:spTree>
    <p:extLst>
      <p:ext uri="{BB962C8B-B14F-4D97-AF65-F5344CB8AC3E}">
        <p14:creationId xmlns:p14="http://schemas.microsoft.com/office/powerpoint/2010/main" val="2154484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to Apprenticeship</a:t>
            </a:r>
          </a:p>
        </p:txBody>
      </p:sp>
      <p:sp>
        <p:nvSpPr>
          <p:cNvPr id="3" name="Content Placeholder 2"/>
          <p:cNvSpPr>
            <a:spLocks noGrp="1"/>
          </p:cNvSpPr>
          <p:nvPr>
            <p:ph idx="1"/>
          </p:nvPr>
        </p:nvSpPr>
        <p:spPr/>
        <p:txBody>
          <a:bodyPr>
            <a:normAutofit fontScale="62500" lnSpcReduction="20000"/>
          </a:bodyPr>
          <a:lstStyle/>
          <a:p>
            <a:r>
              <a:rPr lang="en-US" sz="3400" dirty="0"/>
              <a:t>High school students enrolled in secondary school who meet the minimum legal age of 16 can be employed as apprentices</a:t>
            </a:r>
          </a:p>
          <a:p>
            <a:r>
              <a:rPr lang="en-US" sz="3400" dirty="0"/>
              <a:t>Must comply with all applicable state and federal labor laws</a:t>
            </a:r>
          </a:p>
          <a:p>
            <a:r>
              <a:rPr lang="en-US" sz="3400" dirty="0"/>
              <a:t>Programs for high school students should combine academic and technical classroom instruction with work experience, allowing youth to explore a career and develop industry- specific workplace competencies, skills and knowledge, while still enrolled in high school. </a:t>
            </a:r>
          </a:p>
          <a:p>
            <a:r>
              <a:rPr lang="en-US" sz="3400" dirty="0"/>
              <a:t>Programs should align academic and technical standards in secondary and postsecondary education, CTE, and industry-recognized credentials and certifications. </a:t>
            </a:r>
          </a:p>
          <a:p>
            <a:r>
              <a:rPr lang="en-US" sz="3400" dirty="0"/>
              <a:t>Programs should incorporate stackable credentials of value for multiple pathways, including entrance into RA programs, community and technical colleges, universities, and sustainable employment. </a:t>
            </a:r>
          </a:p>
          <a:p>
            <a:r>
              <a:rPr lang="en-US" sz="3600" dirty="0"/>
              <a:t>Students may have opportunities to earn industry-recognized credentials and certifications.</a:t>
            </a:r>
          </a:p>
          <a:p>
            <a:pPr marL="0" indent="0">
              <a:buNone/>
            </a:pPr>
            <a:r>
              <a:rPr lang="en-US" sz="3400" dirty="0"/>
              <a:t> </a:t>
            </a:r>
          </a:p>
          <a:p>
            <a:pPr marL="0" indent="0">
              <a:buNone/>
            </a:pPr>
            <a:endParaRPr lang="en-US" dirty="0"/>
          </a:p>
        </p:txBody>
      </p:sp>
      <p:sp>
        <p:nvSpPr>
          <p:cNvPr id="4" name="Slide Number Placeholder 3"/>
          <p:cNvSpPr>
            <a:spLocks noGrp="1"/>
          </p:cNvSpPr>
          <p:nvPr>
            <p:ph type="sldNum" sz="quarter" idx="12"/>
          </p:nvPr>
        </p:nvSpPr>
        <p:spPr/>
        <p:txBody>
          <a:bodyPr/>
          <a:lstStyle/>
          <a:p>
            <a:fld id="{53E4B550-26E9-4CBD-BA53-71E26649BB38}" type="slidenum">
              <a:rPr lang="en-US" smtClean="0"/>
              <a:t>9</a:t>
            </a:fld>
            <a:endParaRPr lang="en-US" dirty="0"/>
          </a:p>
        </p:txBody>
      </p:sp>
    </p:spTree>
    <p:extLst>
      <p:ext uri="{BB962C8B-B14F-4D97-AF65-F5344CB8AC3E}">
        <p14:creationId xmlns:p14="http://schemas.microsoft.com/office/powerpoint/2010/main" val="1646711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9&quot;/&gt;&lt;/object&gt;&lt;object type=&quot;3&quot; unique_id=&quot;10004&quot;&gt;&lt;property id=&quot;20148&quot; value=&quot;5&quot;/&gt;&lt;property id=&quot;20300&quot; value=&quot;Slide 2 - &amp;quot;Today’s Session&amp;quot;&quot;/&gt;&lt;property id=&quot;20307&quot; value=&quot;258&quot;/&gt;&lt;/object&gt;&lt;object type=&quot;3&quot; unique_id=&quot;10005&quot;&gt;&lt;property id=&quot;20148&quot; value=&quot;5&quot;/&gt;&lt;property id=&quot;20300&quot; value=&quot;Slide 3 - &amp;quot;Why registered apprenticeship?&amp;quot;&quot;/&gt;&lt;property id=&quot;20307&quot; value=&quot;259&quot;/&gt;&lt;/object&gt;&lt;object type=&quot;3&quot; unique_id=&quot;10006&quot;&gt;&lt;property id=&quot;20148&quot; value=&quot;5&quot;/&gt;&lt;property id=&quot;20300&quot; value=&quot;Slide 4 - &amp;quot;What is registered apprenticeship?&amp;quot;&quot;/&gt;&lt;property id=&quot;20307&quot; value=&quot;280&quot;/&gt;&lt;/object&gt;&lt;object type=&quot;3&quot; unique_id=&quot;10007&quot;&gt;&lt;property id=&quot;20148&quot; value=&quot;5&quot;/&gt;&lt;property id=&quot;20300&quot; value=&quot;Slide 5 - &amp;quot;ApprenticeshipUSA Registered Apprenticeship System&amp;quot;&quot;/&gt;&lt;property id=&quot;20307&quot; value=&quot;261&quot;/&gt;&lt;/object&gt;&lt;object type=&quot;3&quot; unique_id=&quot;10008&quot;&gt;&lt;property id=&quot;20148&quot; value=&quot;5&quot;/&gt;&lt;property id=&quot;20300&quot; value=&quot;Slide 6 - &amp;quot;Registered Apprenticeship is adaptable and flexible &amp;quot;&quot;/&gt;&lt;property id=&quot;20307&quot; value=&quot;262&quot;/&gt;&lt;/object&gt;&lt;object type=&quot;3&quot; unique_id=&quot;10009&quot;&gt;&lt;property id=&quot;20148&quot; value=&quot;5&quot;/&gt;&lt;property id=&quot;20300&quot; value=&quot;Slide 7 - &amp;quot;On-The-Job Learning (OJL)&amp;quot;&quot;/&gt;&lt;property id=&quot;20307&quot; value=&quot;263&quot;/&gt;&lt;/object&gt;&lt;object type=&quot;3&quot; unique_id=&quot;10010&quot;&gt;&lt;property id=&quot;20148&quot; value=&quot;5&quot;/&gt;&lt;property id=&quot;20300&quot; value=&quot;Slide 8 - &amp;quot;OJL Learning Model Types&amp;quot;&quot;/&gt;&lt;property id=&quot;20307&quot; value=&quot;265&quot;/&gt;&lt;/object&gt;&lt;object type=&quot;3&quot; unique_id=&quot;10011&quot;&gt;&lt;property id=&quot;20148&quot; value=&quot;5&quot;/&gt;&lt;property id=&quot;20300&quot; value=&quot;Slide 9 - &amp;quot;Related Technical Instruction (RTI)&amp;quot;&quot;/&gt;&lt;property id=&quot;20307&quot; value=&quot;266&quot;/&gt;&lt;/object&gt;&lt;object type=&quot;3&quot; unique_id=&quot;10012&quot;&gt;&lt;property id=&quot;20148&quot; value=&quot;5&quot;/&gt;&lt;property id=&quot;20300&quot; value=&quot;Slide 10 - &amp;quot; &amp;quot;&quot;/&gt;&lt;property id=&quot;20307&quot; value=&quot;267&quot;/&gt;&lt;/object&gt;&lt;object type=&quot;3&quot; unique_id=&quot;10013&quot;&gt;&lt;property id=&quot;20148&quot; value=&quot;5&quot;/&gt;&lt;property id=&quot;20300&quot; value=&quot;Slide 11 - &amp;quot; &amp;quot;&quot;/&gt;&lt;property id=&quot;20307&quot; value=&quot;268&quot;/&gt;&lt;/object&gt;&lt;object type=&quot;3&quot; unique_id=&quot;10014&quot;&gt;&lt;property id=&quot;20148&quot; value=&quot;5&quot;/&gt;&lt;property id=&quot;20300&quot; value=&quot;Slide 12 - &amp;quot; Types of Registered Apprenticeship Programs&amp;quot;&quot;/&gt;&lt;property id=&quot;20307&quot; value=&quot;281&quot;/&gt;&lt;/object&gt;&lt;object type=&quot;3&quot; unique_id=&quot;10015&quot;&gt;&lt;property id=&quot;20148&quot; value=&quot;5&quot;/&gt;&lt;property id=&quot;20300&quot; value=&quot;Slide 13 - &amp;quot;Basic Sponsor Responsibilities&amp;quot;&quot;/&gt;&lt;property id=&quot;20307&quot; value=&quot;270&quot;/&gt;&lt;/object&gt;&lt;object type=&quot;3&quot; unique_id=&quot;10016&quot;&gt;&lt;property id=&quot;20148&quot; value=&quot;5&quot;/&gt;&lt;property id=&quot;20300&quot; value=&quot;Slide 14 - &amp;quot;Apprentice Minimum Requirements&amp;quot;&quot;/&gt;&lt;property id=&quot;20307&quot; value=&quot;271&quot;/&gt;&lt;/object&gt;&lt;object type=&quot;3&quot; unique_id=&quot;10017&quot;&gt;&lt;property id=&quot;20148&quot; value=&quot;5&quot;/&gt;&lt;property id=&quot;20300&quot; value=&quot;Slide 15 - &amp;quot;Registered Apprenticeship  Program Development Process&amp;quot;&quot;/&gt;&lt;property id=&quot;20307&quot; value=&quot;284&quot;/&gt;&lt;/object&gt;&lt;object type=&quot;3&quot; unique_id=&quot;10018&quot;&gt;&lt;property id=&quot;20148&quot; value=&quot;5&quot;/&gt;&lt;property id=&quot;20300&quot; value=&quot;Slide 16 - &amp;quot;Registered Apprenticeship Facts and Figures&amp;quot;&quot;/&gt;&lt;property id=&quot;20307&quot; value=&quot;285&quot;/&gt;&lt;/object&gt;&lt;object type=&quot;3&quot; unique_id=&quot;10019&quot;&gt;&lt;property id=&quot;20148&quot; value=&quot;5&quot;/&gt;&lt;property id=&quot;20300&quot; value=&quot;Slide 17 - &amp;quot;Registered Apprenticeship By the Numbers&amp;quot;&quot;/&gt;&lt;property id=&quot;20307&quot; value=&quot;287&quot;/&gt;&lt;/object&gt;&lt;object type=&quot;3&quot; unique_id=&quot;10020&quot;&gt;&lt;property id=&quot;20148&quot; value=&quot;5&quot;/&gt;&lt;property id=&quot;20300&quot; value=&quot;Slide 18 - &amp;quot;Registered Apprenticeship is a  “Win-Win-Win.”&amp;quot;&quot;/&gt;&lt;property id=&quot;20307&quot; value=&quot;276&quot;/&gt;&lt;/object&gt;&lt;object type=&quot;3&quot; unique_id=&quot;10021&quot;&gt;&lt;property id=&quot;20148&quot; value=&quot;5&quot;/&gt;&lt;property id=&quot;20300&quot; value=&quot;Slide 19 - &amp;quot;Why can Registered Apprenticeship  be the answer?&amp;quot;&quot;/&gt;&lt;property id=&quot;20307&quot; value=&quot;277&quot;/&gt;&lt;/object&gt;&lt;object type=&quot;3&quot; unique_id=&quot;10022&quot;&gt;&lt;property id=&quot;20148&quot; value=&quot;5&quot;/&gt;&lt;property id=&quot;20300&quot; value=&quot;Slide 20 - &amp;quot; &amp;quot;&quot;/&gt;&lt;property id=&quot;20307&quot; value=&quot;278&quot;/&gt;&lt;/object&gt;&lt;/object&gt;&lt;object type=&quot;8&quot; unique_id=&quot;10044&quot;&gt;&lt;/object&gt;&lt;/object&gt;&lt;/database&gt;"/>
  <p:tag name="MMPROD_NEXTUNIQUEID" val="10009"/>
  <p:tag name="SECTOMILLISECCONVERTED" val="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043FD7C1263347BD5B51261FB0E89C" ma:contentTypeVersion="11" ma:contentTypeDescription="Create a new document." ma:contentTypeScope="" ma:versionID="0610bc82103c264317490b33f119e998">
  <xsd:schema xmlns:xsd="http://www.w3.org/2001/XMLSchema" xmlns:xs="http://www.w3.org/2001/XMLSchema" xmlns:p="http://schemas.microsoft.com/office/2006/metadata/properties" xmlns:ns2="58d633ee-21ab-4809-ba1b-230cc27ff3e9" xmlns:ns3="d8193808-b7f3-44e2-a8b4-4248eb9c2f70" targetNamespace="http://schemas.microsoft.com/office/2006/metadata/properties" ma:root="true" ma:fieldsID="b894806ecf4ba095022ad6c5f0fbb2d0" ns2:_="" ns3:_="">
    <xsd:import namespace="58d633ee-21ab-4809-ba1b-230cc27ff3e9"/>
    <xsd:import namespace="d8193808-b7f3-44e2-a8b4-4248eb9c2f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d633ee-21ab-4809-ba1b-230cc27ff3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193808-b7f3-44e2-a8b4-4248eb9c2f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3074EA-A175-4503-8573-6BB82AA99D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d633ee-21ab-4809-ba1b-230cc27ff3e9"/>
    <ds:schemaRef ds:uri="d8193808-b7f3-44e2-a8b4-4248eb9c2f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38233A-13E8-4527-82C4-9AE36492D996}">
  <ds:schemaRefs>
    <ds:schemaRef ds:uri="d8193808-b7f3-44e2-a8b4-4248eb9c2f70"/>
    <ds:schemaRef ds:uri="http://purl.org/dc/elements/1.1/"/>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58d633ee-21ab-4809-ba1b-230cc27ff3e9"/>
    <ds:schemaRef ds:uri="http://www.w3.org/XML/1998/namespace"/>
  </ds:schemaRefs>
</ds:datastoreItem>
</file>

<file path=customXml/itemProps3.xml><?xml version="1.0" encoding="utf-8"?>
<ds:datastoreItem xmlns:ds="http://schemas.openxmlformats.org/officeDocument/2006/customXml" ds:itemID="{3147D9A1-9BC9-469E-903D-02F40E343D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2553</Words>
  <Application>Microsoft Office PowerPoint</Application>
  <PresentationFormat>On-screen Show (4:3)</PresentationFormat>
  <Paragraphs>344</Paragraphs>
  <Slides>41</Slides>
  <Notes>17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41</vt:i4>
      </vt:variant>
    </vt:vector>
  </HeadingPairs>
  <TitlesOfParts>
    <vt:vector size="57" baseType="lpstr">
      <vt:lpstr>Arial</vt:lpstr>
      <vt:lpstr>Arial Black</vt:lpstr>
      <vt:lpstr>Calibri</vt:lpstr>
      <vt:lpstr>Calibri  </vt:lpstr>
      <vt:lpstr>Franklin Gothic Book</vt:lpstr>
      <vt:lpstr>Franklin Gothic Medium</vt:lpstr>
      <vt:lpstr>Segoe UI</vt:lpstr>
      <vt:lpstr>Tunga</vt:lpstr>
      <vt:lpstr>Tw Cen MT</vt:lpstr>
      <vt:lpstr>Tw Cen MT Condensed</vt:lpstr>
      <vt:lpstr>Wingdings</vt:lpstr>
      <vt:lpstr>Wingdings 2</vt:lpstr>
      <vt:lpstr>Wingdings 3</vt:lpstr>
      <vt:lpstr>Office Theme</vt:lpstr>
      <vt:lpstr>Angles</vt:lpstr>
      <vt:lpstr>Integral</vt:lpstr>
      <vt:lpstr>Registered Apprenticeship</vt:lpstr>
      <vt:lpstr>What is Registered Apprenticeship?</vt:lpstr>
      <vt:lpstr>Benefits</vt:lpstr>
      <vt:lpstr>Apprentice Minimum Requirements</vt:lpstr>
      <vt:lpstr>PowerPoint Presentation</vt:lpstr>
      <vt:lpstr>Construction/Transportation/Hospitality</vt:lpstr>
      <vt:lpstr>How do you become an apprentice?</vt:lpstr>
      <vt:lpstr>Quality Pre-Apprenticeship for Youth</vt:lpstr>
      <vt:lpstr>School to Apprenticeship</vt:lpstr>
      <vt:lpstr>Partnerships </vt:lpstr>
      <vt:lpstr>Grants</vt:lpstr>
      <vt:lpstr>PowerPoint Presentation</vt:lpstr>
      <vt:lpstr>Pathways to Registered Apprenticeship  </vt:lpstr>
      <vt:lpstr>PowerPoint Presentation</vt:lpstr>
      <vt:lpstr>Mission: INCREASE ALASKA HIRE IN CONSTRUCTION INDUSTRY</vt:lpstr>
      <vt:lpstr>Benefits of our program</vt:lpstr>
      <vt:lpstr> Our trainings are… </vt:lpstr>
      <vt:lpstr>TRAINING Requirements</vt:lpstr>
      <vt:lpstr>Alaska works Construction Academies </vt:lpstr>
      <vt:lpstr>Women in the trades</vt:lpstr>
      <vt:lpstr>helmets to hardhats</vt:lpstr>
      <vt:lpstr>Health and safety courses</vt:lpstr>
      <vt:lpstr>Rural Apprenticeship outreach</vt:lpstr>
      <vt:lpstr>AWP Pre-apprenticeship</vt:lpstr>
      <vt:lpstr>Alaska Apprenticeship information</vt:lpstr>
      <vt:lpstr>Our partners</vt:lpstr>
      <vt:lpstr>Handouts available:</vt:lpstr>
      <vt:lpstr>More INFORMATION </vt:lpstr>
      <vt:lpstr>PowerPoint Presentation</vt:lpstr>
      <vt:lpstr>Alaska’s healthcare workforce deficit</vt:lpstr>
      <vt:lpstr>PATH Academy</vt:lpstr>
      <vt:lpstr>3- Week PATH Academy Instruction</vt:lpstr>
      <vt:lpstr>Industry Recognized Credentials</vt:lpstr>
      <vt:lpstr>How Do Participants Enroll?</vt:lpstr>
      <vt:lpstr>Our PATH Academy's Secret sauce</vt:lpstr>
      <vt:lpstr>Ideal Path Applicant</vt:lpstr>
      <vt:lpstr>APCA Apprenticeships</vt:lpstr>
      <vt:lpstr>On the Horizon</vt:lpstr>
      <vt:lpstr>What our students say . . .</vt:lpstr>
      <vt:lpstr>WHAT IS AN AHEC?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Registered Apprenticeship</dc:title>
  <dc:creator>Mari Selle</dc:creator>
  <cp:lastModifiedBy>Collins, Donna S (DOL)</cp:lastModifiedBy>
  <cp:revision>3</cp:revision>
  <dcterms:created xsi:type="dcterms:W3CDTF">2019-09-28T18:15:22Z</dcterms:created>
  <dcterms:modified xsi:type="dcterms:W3CDTF">2019-09-30T17:42:38Z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0x010100D3043FD7C1263347BD5B51261FB0E89C</vt:lpwstr>
  </property>
</Properties>
</file>