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267" r:id="rId3"/>
    <p:sldId id="328" r:id="rId4"/>
    <p:sldId id="334" r:id="rId5"/>
    <p:sldId id="329" r:id="rId6"/>
    <p:sldId id="330" r:id="rId7"/>
    <p:sldId id="332" r:id="rId8"/>
    <p:sldId id="336" r:id="rId9"/>
    <p:sldId id="335" r:id="rId10"/>
    <p:sldId id="337" r:id="rId11"/>
    <p:sldId id="341" r:id="rId12"/>
    <p:sldId id="342" r:id="rId13"/>
    <p:sldId id="343" r:id="rId14"/>
    <p:sldId id="355" r:id="rId15"/>
    <p:sldId id="354" r:id="rId16"/>
    <p:sldId id="275" r:id="rId17"/>
    <p:sldId id="340" r:id="rId18"/>
    <p:sldId id="339" r:id="rId19"/>
    <p:sldId id="344" r:id="rId20"/>
    <p:sldId id="338" r:id="rId21"/>
    <p:sldId id="350" r:id="rId22"/>
    <p:sldId id="351" r:id="rId23"/>
    <p:sldId id="353" r:id="rId24"/>
    <p:sldId id="276" r:id="rId25"/>
    <p:sldId id="284" r:id="rId26"/>
    <p:sldId id="285" r:id="rId27"/>
    <p:sldId id="358" r:id="rId28"/>
    <p:sldId id="277" r:id="rId29"/>
    <p:sldId id="281" r:id="rId30"/>
    <p:sldId id="282" r:id="rId31"/>
    <p:sldId id="280" r:id="rId32"/>
    <p:sldId id="283" r:id="rId33"/>
    <p:sldId id="357" r:id="rId34"/>
    <p:sldId id="359" r:id="rId35"/>
    <p:sldId id="278" r:id="rId36"/>
    <p:sldId id="348" r:id="rId37"/>
    <p:sldId id="345" r:id="rId38"/>
    <p:sldId id="356" r:id="rId39"/>
    <p:sldId id="346" r:id="rId40"/>
    <p:sldId id="347" r:id="rId41"/>
    <p:sldId id="349" r:id="rId42"/>
    <p:sldId id="352"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howGuides="1">
      <p:cViewPr varScale="1">
        <p:scale>
          <a:sx n="74" d="100"/>
          <a:sy n="74" d="100"/>
        </p:scale>
        <p:origin x="474" y="54"/>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_rels/data6.xml.rels><?xml version="1.0" encoding="UTF-8" standalone="yes"?>
<Relationships xmlns="http://schemas.openxmlformats.org/package/2006/relationships"><Relationship Id="rId1" Type="http://schemas.openxmlformats.org/officeDocument/2006/relationships/image" Target="../media/image8.jpg"/></Relationships>
</file>

<file path=ppt/diagrams/_rels/drawing6.xml.rels><?xml version="1.0" encoding="UTF-8" standalone="yes"?>
<Relationships xmlns="http://schemas.openxmlformats.org/package/2006/relationships"><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9D85E7-CFCA-4464-B3AD-7366828887F3}" type="doc">
      <dgm:prSet loTypeId="urn:microsoft.com/office/officeart/2005/8/layout/pyramid1" loCatId="pyramid" qsTypeId="urn:microsoft.com/office/officeart/2005/8/quickstyle/simple1" qsCatId="simple" csTypeId="urn:microsoft.com/office/officeart/2005/8/colors/accent1_2" csCatId="accent1" phldr="1"/>
      <dgm:spPr/>
    </dgm:pt>
    <dgm:pt modelId="{21C1D72A-9ADB-4C2B-8FB4-9B79708CCE9B}">
      <dgm:prSet phldrT="[Text]"/>
      <dgm:spPr/>
      <dgm:t>
        <a:bodyPr/>
        <a:lstStyle/>
        <a:p>
          <a:endParaRPr lang="en-US" dirty="0"/>
        </a:p>
        <a:p>
          <a:r>
            <a:rPr lang="en-US" dirty="0"/>
            <a:t>Training</a:t>
          </a:r>
        </a:p>
      </dgm:t>
    </dgm:pt>
    <dgm:pt modelId="{3B2C70DA-4307-4E43-B56C-7ECA5137128B}" type="parTrans" cxnId="{C4CF42AB-BCEE-4E38-81BE-B35B46F8C1BB}">
      <dgm:prSet/>
      <dgm:spPr/>
      <dgm:t>
        <a:bodyPr/>
        <a:lstStyle/>
        <a:p>
          <a:endParaRPr lang="en-US"/>
        </a:p>
      </dgm:t>
    </dgm:pt>
    <dgm:pt modelId="{A020AFC9-45BD-4E5C-8F17-4537AFC3DDD5}" type="sibTrans" cxnId="{C4CF42AB-BCEE-4E38-81BE-B35B46F8C1BB}">
      <dgm:prSet/>
      <dgm:spPr/>
      <dgm:t>
        <a:bodyPr/>
        <a:lstStyle/>
        <a:p>
          <a:endParaRPr lang="en-US"/>
        </a:p>
      </dgm:t>
    </dgm:pt>
    <dgm:pt modelId="{8D419F03-3EBD-4DAA-B839-B30FCB6745EA}">
      <dgm:prSet phldrT="[Text]"/>
      <dgm:spPr/>
      <dgm:t>
        <a:bodyPr/>
        <a:lstStyle/>
        <a:p>
          <a:r>
            <a:rPr lang="en-US" dirty="0"/>
            <a:t>Intensive</a:t>
          </a:r>
        </a:p>
      </dgm:t>
    </dgm:pt>
    <dgm:pt modelId="{341CBB37-B022-40E1-8F9A-42AA3C4512B4}" type="parTrans" cxnId="{1DDBE6B0-E2C2-41E7-A8B5-217610C166A7}">
      <dgm:prSet/>
      <dgm:spPr/>
      <dgm:t>
        <a:bodyPr/>
        <a:lstStyle/>
        <a:p>
          <a:endParaRPr lang="en-US"/>
        </a:p>
      </dgm:t>
    </dgm:pt>
    <dgm:pt modelId="{D7152DEA-C26E-4A8F-9463-882238C02DD9}" type="sibTrans" cxnId="{1DDBE6B0-E2C2-41E7-A8B5-217610C166A7}">
      <dgm:prSet/>
      <dgm:spPr/>
      <dgm:t>
        <a:bodyPr/>
        <a:lstStyle/>
        <a:p>
          <a:endParaRPr lang="en-US"/>
        </a:p>
      </dgm:t>
    </dgm:pt>
    <dgm:pt modelId="{D936EB07-F9C8-425A-96FC-891D1E7F6982}">
      <dgm:prSet phldrT="[Text]"/>
      <dgm:spPr/>
      <dgm:t>
        <a:bodyPr/>
        <a:lstStyle/>
        <a:p>
          <a:endParaRPr lang="en-US" dirty="0"/>
        </a:p>
        <a:p>
          <a:r>
            <a:rPr lang="en-US" dirty="0"/>
            <a:t>Core</a:t>
          </a:r>
        </a:p>
        <a:p>
          <a:endParaRPr lang="en-US" dirty="0"/>
        </a:p>
      </dgm:t>
    </dgm:pt>
    <dgm:pt modelId="{F679D276-E35B-4788-B5BB-5A5E0B2982BE}" type="parTrans" cxnId="{CDC89BDB-F487-49D4-95F2-2656F6CDFB81}">
      <dgm:prSet/>
      <dgm:spPr/>
      <dgm:t>
        <a:bodyPr/>
        <a:lstStyle/>
        <a:p>
          <a:endParaRPr lang="en-US"/>
        </a:p>
      </dgm:t>
    </dgm:pt>
    <dgm:pt modelId="{B7282383-EF01-451C-810C-A8FE2B228BD4}" type="sibTrans" cxnId="{CDC89BDB-F487-49D4-95F2-2656F6CDFB81}">
      <dgm:prSet/>
      <dgm:spPr/>
      <dgm:t>
        <a:bodyPr/>
        <a:lstStyle/>
        <a:p>
          <a:endParaRPr lang="en-US"/>
        </a:p>
      </dgm:t>
    </dgm:pt>
    <dgm:pt modelId="{BFE8EBF1-DF1B-45DE-AAB5-C2B83C2599ED}" type="pres">
      <dgm:prSet presAssocID="{639D85E7-CFCA-4464-B3AD-7366828887F3}" presName="Name0" presStyleCnt="0">
        <dgm:presLayoutVars>
          <dgm:dir/>
          <dgm:animLvl val="lvl"/>
          <dgm:resizeHandles val="exact"/>
        </dgm:presLayoutVars>
      </dgm:prSet>
      <dgm:spPr/>
    </dgm:pt>
    <dgm:pt modelId="{F85E8FD9-43A4-4B30-92C6-4F0AC8F8CCCB}" type="pres">
      <dgm:prSet presAssocID="{21C1D72A-9ADB-4C2B-8FB4-9B79708CCE9B}" presName="Name8" presStyleCnt="0"/>
      <dgm:spPr/>
    </dgm:pt>
    <dgm:pt modelId="{2815EEA5-A297-4D14-A1AB-25BB08E134A2}" type="pres">
      <dgm:prSet presAssocID="{21C1D72A-9ADB-4C2B-8FB4-9B79708CCE9B}" presName="level" presStyleLbl="node1" presStyleIdx="0" presStyleCnt="3">
        <dgm:presLayoutVars>
          <dgm:chMax val="1"/>
          <dgm:bulletEnabled val="1"/>
        </dgm:presLayoutVars>
      </dgm:prSet>
      <dgm:spPr/>
    </dgm:pt>
    <dgm:pt modelId="{AA9EEA37-8724-426A-A0EA-E58D9534C185}" type="pres">
      <dgm:prSet presAssocID="{21C1D72A-9ADB-4C2B-8FB4-9B79708CCE9B}" presName="levelTx" presStyleLbl="revTx" presStyleIdx="0" presStyleCnt="0">
        <dgm:presLayoutVars>
          <dgm:chMax val="1"/>
          <dgm:bulletEnabled val="1"/>
        </dgm:presLayoutVars>
      </dgm:prSet>
      <dgm:spPr/>
    </dgm:pt>
    <dgm:pt modelId="{B1C0FFE2-8FAD-4BE7-B6B8-631499AE1E36}" type="pres">
      <dgm:prSet presAssocID="{8D419F03-3EBD-4DAA-B839-B30FCB6745EA}" presName="Name8" presStyleCnt="0"/>
      <dgm:spPr/>
    </dgm:pt>
    <dgm:pt modelId="{0D19AB52-D121-4AB9-8E54-C27B66C42A50}" type="pres">
      <dgm:prSet presAssocID="{8D419F03-3EBD-4DAA-B839-B30FCB6745EA}" presName="level" presStyleLbl="node1" presStyleIdx="1" presStyleCnt="3">
        <dgm:presLayoutVars>
          <dgm:chMax val="1"/>
          <dgm:bulletEnabled val="1"/>
        </dgm:presLayoutVars>
      </dgm:prSet>
      <dgm:spPr/>
    </dgm:pt>
    <dgm:pt modelId="{9EB61E48-B5FE-4CBE-8411-BEB0E0599350}" type="pres">
      <dgm:prSet presAssocID="{8D419F03-3EBD-4DAA-B839-B30FCB6745EA}" presName="levelTx" presStyleLbl="revTx" presStyleIdx="0" presStyleCnt="0">
        <dgm:presLayoutVars>
          <dgm:chMax val="1"/>
          <dgm:bulletEnabled val="1"/>
        </dgm:presLayoutVars>
      </dgm:prSet>
      <dgm:spPr/>
    </dgm:pt>
    <dgm:pt modelId="{FEFB5B1C-4055-4E06-B493-B5324D394936}" type="pres">
      <dgm:prSet presAssocID="{D936EB07-F9C8-425A-96FC-891D1E7F6982}" presName="Name8" presStyleCnt="0"/>
      <dgm:spPr/>
    </dgm:pt>
    <dgm:pt modelId="{5190A3A5-90A9-492B-AA5D-2C06C9E737D1}" type="pres">
      <dgm:prSet presAssocID="{D936EB07-F9C8-425A-96FC-891D1E7F6982}" presName="level" presStyleLbl="node1" presStyleIdx="2" presStyleCnt="3">
        <dgm:presLayoutVars>
          <dgm:chMax val="1"/>
          <dgm:bulletEnabled val="1"/>
        </dgm:presLayoutVars>
      </dgm:prSet>
      <dgm:spPr/>
    </dgm:pt>
    <dgm:pt modelId="{E4403A17-49DA-44A7-8580-D3FD3D604FDF}" type="pres">
      <dgm:prSet presAssocID="{D936EB07-F9C8-425A-96FC-891D1E7F6982}" presName="levelTx" presStyleLbl="revTx" presStyleIdx="0" presStyleCnt="0">
        <dgm:presLayoutVars>
          <dgm:chMax val="1"/>
          <dgm:bulletEnabled val="1"/>
        </dgm:presLayoutVars>
      </dgm:prSet>
      <dgm:spPr/>
    </dgm:pt>
  </dgm:ptLst>
  <dgm:cxnLst>
    <dgm:cxn modelId="{001EB909-FE59-4CC4-9524-33695459A52D}" type="presOf" srcId="{8D419F03-3EBD-4DAA-B839-B30FCB6745EA}" destId="{9EB61E48-B5FE-4CBE-8411-BEB0E0599350}" srcOrd="1" destOrd="0" presId="urn:microsoft.com/office/officeart/2005/8/layout/pyramid1"/>
    <dgm:cxn modelId="{14ABCA2A-21E6-4904-BBB6-C3831425E5A4}" type="presOf" srcId="{8D419F03-3EBD-4DAA-B839-B30FCB6745EA}" destId="{0D19AB52-D121-4AB9-8E54-C27B66C42A50}" srcOrd="0" destOrd="0" presId="urn:microsoft.com/office/officeart/2005/8/layout/pyramid1"/>
    <dgm:cxn modelId="{2C8C8F2C-683E-4C07-9B47-CF17B9181358}" type="presOf" srcId="{D936EB07-F9C8-425A-96FC-891D1E7F6982}" destId="{E4403A17-49DA-44A7-8580-D3FD3D604FDF}" srcOrd="1" destOrd="0" presId="urn:microsoft.com/office/officeart/2005/8/layout/pyramid1"/>
    <dgm:cxn modelId="{3311666B-87EB-402F-88A5-6D7AD655D90D}" type="presOf" srcId="{639D85E7-CFCA-4464-B3AD-7366828887F3}" destId="{BFE8EBF1-DF1B-45DE-AAB5-C2B83C2599ED}" srcOrd="0" destOrd="0" presId="urn:microsoft.com/office/officeart/2005/8/layout/pyramid1"/>
    <dgm:cxn modelId="{CF856282-A229-4475-80CD-33319B00D8DE}" type="presOf" srcId="{D936EB07-F9C8-425A-96FC-891D1E7F6982}" destId="{5190A3A5-90A9-492B-AA5D-2C06C9E737D1}" srcOrd="0" destOrd="0" presId="urn:microsoft.com/office/officeart/2005/8/layout/pyramid1"/>
    <dgm:cxn modelId="{D11F569B-195B-4E79-9A73-D159B0A29A57}" type="presOf" srcId="{21C1D72A-9ADB-4C2B-8FB4-9B79708CCE9B}" destId="{2815EEA5-A297-4D14-A1AB-25BB08E134A2}" srcOrd="0" destOrd="0" presId="urn:microsoft.com/office/officeart/2005/8/layout/pyramid1"/>
    <dgm:cxn modelId="{C4CF42AB-BCEE-4E38-81BE-B35B46F8C1BB}" srcId="{639D85E7-CFCA-4464-B3AD-7366828887F3}" destId="{21C1D72A-9ADB-4C2B-8FB4-9B79708CCE9B}" srcOrd="0" destOrd="0" parTransId="{3B2C70DA-4307-4E43-B56C-7ECA5137128B}" sibTransId="{A020AFC9-45BD-4E5C-8F17-4537AFC3DDD5}"/>
    <dgm:cxn modelId="{1DDBE6B0-E2C2-41E7-A8B5-217610C166A7}" srcId="{639D85E7-CFCA-4464-B3AD-7366828887F3}" destId="{8D419F03-3EBD-4DAA-B839-B30FCB6745EA}" srcOrd="1" destOrd="0" parTransId="{341CBB37-B022-40E1-8F9A-42AA3C4512B4}" sibTransId="{D7152DEA-C26E-4A8F-9463-882238C02DD9}"/>
    <dgm:cxn modelId="{CDC89BDB-F487-49D4-95F2-2656F6CDFB81}" srcId="{639D85E7-CFCA-4464-B3AD-7366828887F3}" destId="{D936EB07-F9C8-425A-96FC-891D1E7F6982}" srcOrd="2" destOrd="0" parTransId="{F679D276-E35B-4788-B5BB-5A5E0B2982BE}" sibTransId="{B7282383-EF01-451C-810C-A8FE2B228BD4}"/>
    <dgm:cxn modelId="{72135AE4-E528-48FA-8CC7-18E5F7E53F08}" type="presOf" srcId="{21C1D72A-9ADB-4C2B-8FB4-9B79708CCE9B}" destId="{AA9EEA37-8724-426A-A0EA-E58D9534C185}" srcOrd="1" destOrd="0" presId="urn:microsoft.com/office/officeart/2005/8/layout/pyramid1"/>
    <dgm:cxn modelId="{4335DE65-0F78-4B22-B6BC-3938022758CE}" type="presParOf" srcId="{BFE8EBF1-DF1B-45DE-AAB5-C2B83C2599ED}" destId="{F85E8FD9-43A4-4B30-92C6-4F0AC8F8CCCB}" srcOrd="0" destOrd="0" presId="urn:microsoft.com/office/officeart/2005/8/layout/pyramid1"/>
    <dgm:cxn modelId="{97538BD5-99F9-43C1-BCEC-4BC139830F4C}" type="presParOf" srcId="{F85E8FD9-43A4-4B30-92C6-4F0AC8F8CCCB}" destId="{2815EEA5-A297-4D14-A1AB-25BB08E134A2}" srcOrd="0" destOrd="0" presId="urn:microsoft.com/office/officeart/2005/8/layout/pyramid1"/>
    <dgm:cxn modelId="{260B7201-5465-4375-9040-455405FAA428}" type="presParOf" srcId="{F85E8FD9-43A4-4B30-92C6-4F0AC8F8CCCB}" destId="{AA9EEA37-8724-426A-A0EA-E58D9534C185}" srcOrd="1" destOrd="0" presId="urn:microsoft.com/office/officeart/2005/8/layout/pyramid1"/>
    <dgm:cxn modelId="{B03F7848-4823-4A62-84F0-E920899E6495}" type="presParOf" srcId="{BFE8EBF1-DF1B-45DE-AAB5-C2B83C2599ED}" destId="{B1C0FFE2-8FAD-4BE7-B6B8-631499AE1E36}" srcOrd="1" destOrd="0" presId="urn:microsoft.com/office/officeart/2005/8/layout/pyramid1"/>
    <dgm:cxn modelId="{AEDCE08F-FFC4-4269-9420-F8F4D9D08F32}" type="presParOf" srcId="{B1C0FFE2-8FAD-4BE7-B6B8-631499AE1E36}" destId="{0D19AB52-D121-4AB9-8E54-C27B66C42A50}" srcOrd="0" destOrd="0" presId="urn:microsoft.com/office/officeart/2005/8/layout/pyramid1"/>
    <dgm:cxn modelId="{BBD0BD35-3A6A-4AA0-BFC5-19F8CF3FB14B}" type="presParOf" srcId="{B1C0FFE2-8FAD-4BE7-B6B8-631499AE1E36}" destId="{9EB61E48-B5FE-4CBE-8411-BEB0E0599350}" srcOrd="1" destOrd="0" presId="urn:microsoft.com/office/officeart/2005/8/layout/pyramid1"/>
    <dgm:cxn modelId="{320CE6FA-7D39-4970-AFCB-CB2AFD882F55}" type="presParOf" srcId="{BFE8EBF1-DF1B-45DE-AAB5-C2B83C2599ED}" destId="{FEFB5B1C-4055-4E06-B493-B5324D394936}" srcOrd="2" destOrd="0" presId="urn:microsoft.com/office/officeart/2005/8/layout/pyramid1"/>
    <dgm:cxn modelId="{E94E44E9-31B6-4842-9755-3476F6788BD1}" type="presParOf" srcId="{FEFB5B1C-4055-4E06-B493-B5324D394936}" destId="{5190A3A5-90A9-492B-AA5D-2C06C9E737D1}" srcOrd="0" destOrd="0" presId="urn:microsoft.com/office/officeart/2005/8/layout/pyramid1"/>
    <dgm:cxn modelId="{0B7E4EBC-A8CB-4888-9D6E-8393572C1B1C}" type="presParOf" srcId="{FEFB5B1C-4055-4E06-B493-B5324D394936}" destId="{E4403A17-49DA-44A7-8580-D3FD3D604FD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4D3C01-14BA-4FAF-839E-36B0844AAC02}"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04320819-D88F-4747-8809-578B0DD70BDE}">
      <dgm:prSet phldrT="[Text]" custT="1"/>
      <dgm:spPr>
        <a:solidFill>
          <a:srgbClr val="92D050"/>
        </a:solidFill>
      </dgm:spPr>
      <dgm:t>
        <a:bodyPr/>
        <a:lstStyle/>
        <a:p>
          <a:r>
            <a:rPr lang="en-US" sz="1600" b="1" dirty="0">
              <a:solidFill>
                <a:schemeClr val="tx1"/>
              </a:solidFill>
            </a:rPr>
            <a:t>2,780 people received VR Services</a:t>
          </a:r>
        </a:p>
      </dgm:t>
    </dgm:pt>
    <dgm:pt modelId="{08757989-B32B-4A35-97FF-BD2893A0ED27}" type="parTrans" cxnId="{B2E78365-92A2-46F7-8ADD-CD7F88053F5A}">
      <dgm:prSet/>
      <dgm:spPr/>
      <dgm:t>
        <a:bodyPr/>
        <a:lstStyle/>
        <a:p>
          <a:endParaRPr lang="en-US"/>
        </a:p>
      </dgm:t>
    </dgm:pt>
    <dgm:pt modelId="{9E33DD34-1B65-411B-AF02-72176FE0C7B5}" type="sibTrans" cxnId="{B2E78365-92A2-46F7-8ADD-CD7F88053F5A}">
      <dgm:prSet/>
      <dgm:spPr/>
      <dgm:t>
        <a:bodyPr/>
        <a:lstStyle/>
        <a:p>
          <a:endParaRPr lang="en-US"/>
        </a:p>
      </dgm:t>
    </dgm:pt>
    <dgm:pt modelId="{A05645A2-FB36-4A95-A9B0-1311CC9C5BC1}">
      <dgm:prSet phldrT="[Text]" custT="1"/>
      <dgm:spPr>
        <a:solidFill>
          <a:srgbClr val="FFC000"/>
        </a:solidFill>
      </dgm:spPr>
      <dgm:t>
        <a:bodyPr/>
        <a:lstStyle/>
        <a:p>
          <a:r>
            <a:rPr lang="en-US" sz="1400" b="1" dirty="0">
              <a:solidFill>
                <a:schemeClr val="tx1"/>
              </a:solidFill>
            </a:rPr>
            <a:t>95.6% of </a:t>
          </a:r>
          <a:r>
            <a:rPr lang="en-US" sz="1400" b="1" dirty="0" err="1">
              <a:solidFill>
                <a:schemeClr val="tx1"/>
              </a:solidFill>
            </a:rPr>
            <a:t>ind.</a:t>
          </a:r>
          <a:r>
            <a:rPr lang="en-US" sz="1400" b="1" dirty="0">
              <a:solidFill>
                <a:schemeClr val="tx1"/>
              </a:solidFill>
            </a:rPr>
            <a:t> receiving VR Services were SD or MSD</a:t>
          </a:r>
        </a:p>
      </dgm:t>
    </dgm:pt>
    <dgm:pt modelId="{7F7E6826-7696-4B0D-9BA6-A36D2B90FD4A}" type="parTrans" cxnId="{0AACB8CA-F2C3-4468-A76F-E46FD8D352DF}">
      <dgm:prSet/>
      <dgm:spPr/>
      <dgm:t>
        <a:bodyPr/>
        <a:lstStyle/>
        <a:p>
          <a:endParaRPr lang="en-US"/>
        </a:p>
      </dgm:t>
    </dgm:pt>
    <dgm:pt modelId="{7C22505C-9E32-480E-841D-76DD0436E033}" type="sibTrans" cxnId="{0AACB8CA-F2C3-4468-A76F-E46FD8D352DF}">
      <dgm:prSet/>
      <dgm:spPr/>
      <dgm:t>
        <a:bodyPr/>
        <a:lstStyle/>
        <a:p>
          <a:endParaRPr lang="en-US"/>
        </a:p>
      </dgm:t>
    </dgm:pt>
    <dgm:pt modelId="{3C06F798-D7AC-41E0-ABFE-E4299EFFA5BB}">
      <dgm:prSet phldrT="[Text]" custT="1"/>
      <dgm:spPr/>
      <dgm:t>
        <a:bodyPr/>
        <a:lstStyle/>
        <a:p>
          <a:r>
            <a:rPr lang="en-US" sz="1600" b="1" dirty="0"/>
            <a:t>Average wage: $15.10/</a:t>
          </a:r>
          <a:r>
            <a:rPr lang="en-US" sz="1600" b="1" dirty="0" err="1"/>
            <a:t>hr</a:t>
          </a:r>
          <a:endParaRPr lang="en-US" sz="1600" b="1" dirty="0"/>
        </a:p>
      </dgm:t>
    </dgm:pt>
    <dgm:pt modelId="{83B29035-2676-4D7E-BF52-B16B589E6171}" type="parTrans" cxnId="{15CD67B6-2498-4D2E-A82D-5C1EA1E0B2D5}">
      <dgm:prSet/>
      <dgm:spPr/>
      <dgm:t>
        <a:bodyPr/>
        <a:lstStyle/>
        <a:p>
          <a:endParaRPr lang="en-US"/>
        </a:p>
      </dgm:t>
    </dgm:pt>
    <dgm:pt modelId="{4DA1FF93-B129-417D-B671-831CE1EB4BD6}" type="sibTrans" cxnId="{15CD67B6-2498-4D2E-A82D-5C1EA1E0B2D5}">
      <dgm:prSet/>
      <dgm:spPr/>
      <dgm:t>
        <a:bodyPr/>
        <a:lstStyle/>
        <a:p>
          <a:endParaRPr lang="en-US"/>
        </a:p>
      </dgm:t>
    </dgm:pt>
    <dgm:pt modelId="{ACE4B2A9-5F6D-4F0A-B51A-CDADB08B7207}">
      <dgm:prSet phldrT="[Text]" custT="1"/>
      <dgm:spPr>
        <a:solidFill>
          <a:srgbClr val="FFFF00"/>
        </a:solidFill>
      </dgm:spPr>
      <dgm:t>
        <a:bodyPr/>
        <a:lstStyle/>
        <a:p>
          <a:r>
            <a:rPr lang="en-US" sz="2000" b="1" dirty="0">
              <a:solidFill>
                <a:schemeClr val="tx1"/>
              </a:solidFill>
            </a:rPr>
            <a:t>944 students rec’d Pre-ETS</a:t>
          </a:r>
        </a:p>
      </dgm:t>
    </dgm:pt>
    <dgm:pt modelId="{85ADB7CA-11E1-440C-BF14-A5A060DFC562}" type="parTrans" cxnId="{642B3913-D54E-4C53-B7A3-F0428070D54C}">
      <dgm:prSet/>
      <dgm:spPr/>
      <dgm:t>
        <a:bodyPr/>
        <a:lstStyle/>
        <a:p>
          <a:endParaRPr lang="en-US"/>
        </a:p>
      </dgm:t>
    </dgm:pt>
    <dgm:pt modelId="{4E68F01B-8EBF-43A9-88BB-24BA9B58FCDB}" type="sibTrans" cxnId="{642B3913-D54E-4C53-B7A3-F0428070D54C}">
      <dgm:prSet/>
      <dgm:spPr/>
      <dgm:t>
        <a:bodyPr/>
        <a:lstStyle/>
        <a:p>
          <a:endParaRPr lang="en-US"/>
        </a:p>
      </dgm:t>
    </dgm:pt>
    <dgm:pt modelId="{AE00AEC3-C506-41FB-90AC-5C3D7F1EFEDF}" type="pres">
      <dgm:prSet presAssocID="{174D3C01-14BA-4FAF-839E-36B0844AAC02}" presName="Name0" presStyleCnt="0">
        <dgm:presLayoutVars>
          <dgm:chMax val="7"/>
          <dgm:resizeHandles val="exact"/>
        </dgm:presLayoutVars>
      </dgm:prSet>
      <dgm:spPr/>
    </dgm:pt>
    <dgm:pt modelId="{91450CC7-0DA5-4DA0-9440-0023ECA2F346}" type="pres">
      <dgm:prSet presAssocID="{174D3C01-14BA-4FAF-839E-36B0844AAC02}" presName="comp1" presStyleCnt="0"/>
      <dgm:spPr/>
    </dgm:pt>
    <dgm:pt modelId="{9E99190C-1D2B-4ECE-A4EC-2CBEA4FAFCF4}" type="pres">
      <dgm:prSet presAssocID="{174D3C01-14BA-4FAF-839E-36B0844AAC02}" presName="circle1" presStyleLbl="node1" presStyleIdx="0" presStyleCnt="4"/>
      <dgm:spPr/>
    </dgm:pt>
    <dgm:pt modelId="{BBD71738-2E67-43B7-B716-596F8ACB5AE4}" type="pres">
      <dgm:prSet presAssocID="{174D3C01-14BA-4FAF-839E-36B0844AAC02}" presName="c1text" presStyleLbl="node1" presStyleIdx="0" presStyleCnt="4">
        <dgm:presLayoutVars>
          <dgm:bulletEnabled val="1"/>
        </dgm:presLayoutVars>
      </dgm:prSet>
      <dgm:spPr/>
    </dgm:pt>
    <dgm:pt modelId="{CFE5F192-4BBF-4B64-BFEB-DE3B2917913B}" type="pres">
      <dgm:prSet presAssocID="{174D3C01-14BA-4FAF-839E-36B0844AAC02}" presName="comp2" presStyleCnt="0"/>
      <dgm:spPr/>
    </dgm:pt>
    <dgm:pt modelId="{45831B2A-4800-41F6-9EB1-3213E2502010}" type="pres">
      <dgm:prSet presAssocID="{174D3C01-14BA-4FAF-839E-36B0844AAC02}" presName="circle2" presStyleLbl="node1" presStyleIdx="1" presStyleCnt="4" custScaleY="100779"/>
      <dgm:spPr/>
    </dgm:pt>
    <dgm:pt modelId="{C7A1966D-CA60-47F7-98EB-575223CF46C9}" type="pres">
      <dgm:prSet presAssocID="{174D3C01-14BA-4FAF-839E-36B0844AAC02}" presName="c2text" presStyleLbl="node1" presStyleIdx="1" presStyleCnt="4">
        <dgm:presLayoutVars>
          <dgm:bulletEnabled val="1"/>
        </dgm:presLayoutVars>
      </dgm:prSet>
      <dgm:spPr/>
    </dgm:pt>
    <dgm:pt modelId="{7225DE61-23F5-4C4B-A711-C2727238573F}" type="pres">
      <dgm:prSet presAssocID="{174D3C01-14BA-4FAF-839E-36B0844AAC02}" presName="comp3" presStyleCnt="0"/>
      <dgm:spPr/>
    </dgm:pt>
    <dgm:pt modelId="{8CDBB2D8-B2D8-46DF-B3A2-9936EA66F291}" type="pres">
      <dgm:prSet presAssocID="{174D3C01-14BA-4FAF-839E-36B0844AAC02}" presName="circle3" presStyleLbl="node1" presStyleIdx="2" presStyleCnt="4"/>
      <dgm:spPr/>
    </dgm:pt>
    <dgm:pt modelId="{EDCEE0A6-200F-4558-A168-AD56FBD592AA}" type="pres">
      <dgm:prSet presAssocID="{174D3C01-14BA-4FAF-839E-36B0844AAC02}" presName="c3text" presStyleLbl="node1" presStyleIdx="2" presStyleCnt="4">
        <dgm:presLayoutVars>
          <dgm:bulletEnabled val="1"/>
        </dgm:presLayoutVars>
      </dgm:prSet>
      <dgm:spPr/>
    </dgm:pt>
    <dgm:pt modelId="{AE61D5AE-94D9-49CD-93E9-8D96738AA4F3}" type="pres">
      <dgm:prSet presAssocID="{174D3C01-14BA-4FAF-839E-36B0844AAC02}" presName="comp4" presStyleCnt="0"/>
      <dgm:spPr/>
    </dgm:pt>
    <dgm:pt modelId="{45FA08E9-7605-48DA-A3AF-61F2D4E1CC53}" type="pres">
      <dgm:prSet presAssocID="{174D3C01-14BA-4FAF-839E-36B0844AAC02}" presName="circle4" presStyleLbl="node1" presStyleIdx="3" presStyleCnt="4"/>
      <dgm:spPr/>
    </dgm:pt>
    <dgm:pt modelId="{B96BAA66-C99E-4F4E-9A02-3EA93EB8ED17}" type="pres">
      <dgm:prSet presAssocID="{174D3C01-14BA-4FAF-839E-36B0844AAC02}" presName="c4text" presStyleLbl="node1" presStyleIdx="3" presStyleCnt="4">
        <dgm:presLayoutVars>
          <dgm:bulletEnabled val="1"/>
        </dgm:presLayoutVars>
      </dgm:prSet>
      <dgm:spPr/>
    </dgm:pt>
  </dgm:ptLst>
  <dgm:cxnLst>
    <dgm:cxn modelId="{DB515412-AEFF-4CF4-959B-D066FDF60552}" type="presOf" srcId="{3C06F798-D7AC-41E0-ABFE-E4299EFFA5BB}" destId="{EDCEE0A6-200F-4558-A168-AD56FBD592AA}" srcOrd="1" destOrd="0" presId="urn:microsoft.com/office/officeart/2005/8/layout/venn2"/>
    <dgm:cxn modelId="{642B3913-D54E-4C53-B7A3-F0428070D54C}" srcId="{174D3C01-14BA-4FAF-839E-36B0844AAC02}" destId="{ACE4B2A9-5F6D-4F0A-B51A-CDADB08B7207}" srcOrd="3" destOrd="0" parTransId="{85ADB7CA-11E1-440C-BF14-A5A060DFC562}" sibTransId="{4E68F01B-8EBF-43A9-88BB-24BA9B58FCDB}"/>
    <dgm:cxn modelId="{B1904F2E-90E5-461F-B1A7-54F3CA0F9A54}" type="presOf" srcId="{A05645A2-FB36-4A95-A9B0-1311CC9C5BC1}" destId="{C7A1966D-CA60-47F7-98EB-575223CF46C9}" srcOrd="1" destOrd="0" presId="urn:microsoft.com/office/officeart/2005/8/layout/venn2"/>
    <dgm:cxn modelId="{8F4A6C33-6542-4549-BAD4-3594F254CCD8}" type="presOf" srcId="{ACE4B2A9-5F6D-4F0A-B51A-CDADB08B7207}" destId="{45FA08E9-7605-48DA-A3AF-61F2D4E1CC53}" srcOrd="0" destOrd="0" presId="urn:microsoft.com/office/officeart/2005/8/layout/venn2"/>
    <dgm:cxn modelId="{247B9736-8101-4ED5-836F-C631538762D6}" type="presOf" srcId="{ACE4B2A9-5F6D-4F0A-B51A-CDADB08B7207}" destId="{B96BAA66-C99E-4F4E-9A02-3EA93EB8ED17}" srcOrd="1" destOrd="0" presId="urn:microsoft.com/office/officeart/2005/8/layout/venn2"/>
    <dgm:cxn modelId="{B2E78365-92A2-46F7-8ADD-CD7F88053F5A}" srcId="{174D3C01-14BA-4FAF-839E-36B0844AAC02}" destId="{04320819-D88F-4747-8809-578B0DD70BDE}" srcOrd="0" destOrd="0" parTransId="{08757989-B32B-4A35-97FF-BD2893A0ED27}" sibTransId="{9E33DD34-1B65-411B-AF02-72176FE0C7B5}"/>
    <dgm:cxn modelId="{0E2DE548-93EE-4D66-B79F-14A577316337}" type="presOf" srcId="{04320819-D88F-4747-8809-578B0DD70BDE}" destId="{9E99190C-1D2B-4ECE-A4EC-2CBEA4FAFCF4}" srcOrd="0" destOrd="0" presId="urn:microsoft.com/office/officeart/2005/8/layout/venn2"/>
    <dgm:cxn modelId="{F5A3937D-F129-44B8-80B0-ED9AD9FDAA0B}" type="presOf" srcId="{174D3C01-14BA-4FAF-839E-36B0844AAC02}" destId="{AE00AEC3-C506-41FB-90AC-5C3D7F1EFEDF}" srcOrd="0" destOrd="0" presId="urn:microsoft.com/office/officeart/2005/8/layout/venn2"/>
    <dgm:cxn modelId="{5947C7AE-F40E-4FA3-824C-A6A6C75C1925}" type="presOf" srcId="{A05645A2-FB36-4A95-A9B0-1311CC9C5BC1}" destId="{45831B2A-4800-41F6-9EB1-3213E2502010}" srcOrd="0" destOrd="0" presId="urn:microsoft.com/office/officeart/2005/8/layout/venn2"/>
    <dgm:cxn modelId="{15CD67B6-2498-4D2E-A82D-5C1EA1E0B2D5}" srcId="{174D3C01-14BA-4FAF-839E-36B0844AAC02}" destId="{3C06F798-D7AC-41E0-ABFE-E4299EFFA5BB}" srcOrd="2" destOrd="0" parTransId="{83B29035-2676-4D7E-BF52-B16B589E6171}" sibTransId="{4DA1FF93-B129-417D-B671-831CE1EB4BD6}"/>
    <dgm:cxn modelId="{0AACB8CA-F2C3-4468-A76F-E46FD8D352DF}" srcId="{174D3C01-14BA-4FAF-839E-36B0844AAC02}" destId="{A05645A2-FB36-4A95-A9B0-1311CC9C5BC1}" srcOrd="1" destOrd="0" parTransId="{7F7E6826-7696-4B0D-9BA6-A36D2B90FD4A}" sibTransId="{7C22505C-9E32-480E-841D-76DD0436E033}"/>
    <dgm:cxn modelId="{9522B5D0-C2F2-400C-8F58-7F56A2F0547D}" type="presOf" srcId="{04320819-D88F-4747-8809-578B0DD70BDE}" destId="{BBD71738-2E67-43B7-B716-596F8ACB5AE4}" srcOrd="1" destOrd="0" presId="urn:microsoft.com/office/officeart/2005/8/layout/venn2"/>
    <dgm:cxn modelId="{790B52DB-9D4F-4A04-B6DC-FBC36A94718A}" type="presOf" srcId="{3C06F798-D7AC-41E0-ABFE-E4299EFFA5BB}" destId="{8CDBB2D8-B2D8-46DF-B3A2-9936EA66F291}" srcOrd="0" destOrd="0" presId="urn:microsoft.com/office/officeart/2005/8/layout/venn2"/>
    <dgm:cxn modelId="{C8F62471-EDAB-4EB2-800A-FA02FA89529B}" type="presParOf" srcId="{AE00AEC3-C506-41FB-90AC-5C3D7F1EFEDF}" destId="{91450CC7-0DA5-4DA0-9440-0023ECA2F346}" srcOrd="0" destOrd="0" presId="urn:microsoft.com/office/officeart/2005/8/layout/venn2"/>
    <dgm:cxn modelId="{822B65CA-A053-4AB3-A255-A64641D32CEA}" type="presParOf" srcId="{91450CC7-0DA5-4DA0-9440-0023ECA2F346}" destId="{9E99190C-1D2B-4ECE-A4EC-2CBEA4FAFCF4}" srcOrd="0" destOrd="0" presId="urn:microsoft.com/office/officeart/2005/8/layout/venn2"/>
    <dgm:cxn modelId="{91DEA4EC-6B62-4373-A37D-04BB891F179A}" type="presParOf" srcId="{91450CC7-0DA5-4DA0-9440-0023ECA2F346}" destId="{BBD71738-2E67-43B7-B716-596F8ACB5AE4}" srcOrd="1" destOrd="0" presId="urn:microsoft.com/office/officeart/2005/8/layout/venn2"/>
    <dgm:cxn modelId="{AA20C42E-E623-4F14-988E-2997F6BC96C1}" type="presParOf" srcId="{AE00AEC3-C506-41FB-90AC-5C3D7F1EFEDF}" destId="{CFE5F192-4BBF-4B64-BFEB-DE3B2917913B}" srcOrd="1" destOrd="0" presId="urn:microsoft.com/office/officeart/2005/8/layout/venn2"/>
    <dgm:cxn modelId="{35F647FF-F366-46D6-A51C-4DE4CAF8F275}" type="presParOf" srcId="{CFE5F192-4BBF-4B64-BFEB-DE3B2917913B}" destId="{45831B2A-4800-41F6-9EB1-3213E2502010}" srcOrd="0" destOrd="0" presId="urn:microsoft.com/office/officeart/2005/8/layout/venn2"/>
    <dgm:cxn modelId="{F5B98A03-80FD-4853-BA0E-56DC282E72B9}" type="presParOf" srcId="{CFE5F192-4BBF-4B64-BFEB-DE3B2917913B}" destId="{C7A1966D-CA60-47F7-98EB-575223CF46C9}" srcOrd="1" destOrd="0" presId="urn:microsoft.com/office/officeart/2005/8/layout/venn2"/>
    <dgm:cxn modelId="{04210E45-D826-4CDE-A9D1-CC9D4B0FA62B}" type="presParOf" srcId="{AE00AEC3-C506-41FB-90AC-5C3D7F1EFEDF}" destId="{7225DE61-23F5-4C4B-A711-C2727238573F}" srcOrd="2" destOrd="0" presId="urn:microsoft.com/office/officeart/2005/8/layout/venn2"/>
    <dgm:cxn modelId="{6092D3D8-BBE4-426C-A4D1-D85DB0024A3E}" type="presParOf" srcId="{7225DE61-23F5-4C4B-A711-C2727238573F}" destId="{8CDBB2D8-B2D8-46DF-B3A2-9936EA66F291}" srcOrd="0" destOrd="0" presId="urn:microsoft.com/office/officeart/2005/8/layout/venn2"/>
    <dgm:cxn modelId="{96E69D06-6D38-481D-8F4C-C57B5B1CB7FD}" type="presParOf" srcId="{7225DE61-23F5-4C4B-A711-C2727238573F}" destId="{EDCEE0A6-200F-4558-A168-AD56FBD592AA}" srcOrd="1" destOrd="0" presId="urn:microsoft.com/office/officeart/2005/8/layout/venn2"/>
    <dgm:cxn modelId="{3A204593-C934-4AF1-A76E-C8F678290E95}" type="presParOf" srcId="{AE00AEC3-C506-41FB-90AC-5C3D7F1EFEDF}" destId="{AE61D5AE-94D9-49CD-93E9-8D96738AA4F3}" srcOrd="3" destOrd="0" presId="urn:microsoft.com/office/officeart/2005/8/layout/venn2"/>
    <dgm:cxn modelId="{B84FAFC9-07F2-499E-9456-00F0E82348CD}" type="presParOf" srcId="{AE61D5AE-94D9-49CD-93E9-8D96738AA4F3}" destId="{45FA08E9-7605-48DA-A3AF-61F2D4E1CC53}" srcOrd="0" destOrd="0" presId="urn:microsoft.com/office/officeart/2005/8/layout/venn2"/>
    <dgm:cxn modelId="{3AA2DF65-2DC8-40F1-BF18-AE0E9A08DFFD}" type="presParOf" srcId="{AE61D5AE-94D9-49CD-93E9-8D96738AA4F3}" destId="{B96BAA66-C99E-4F4E-9A02-3EA93EB8ED17}"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EEF8E6-AC6B-4AE1-8074-0586BF5985EC}" type="doc">
      <dgm:prSet loTypeId="urn:microsoft.com/office/officeart/2005/8/layout/cycle8" loCatId="cycle" qsTypeId="urn:microsoft.com/office/officeart/2005/8/quickstyle/3d3" qsCatId="3D" csTypeId="urn:microsoft.com/office/officeart/2005/8/colors/accent1_2" csCatId="accent1" phldr="1"/>
      <dgm:spPr/>
    </dgm:pt>
    <dgm:pt modelId="{2DC96A9B-4A93-43CA-99BF-71BDE7BFF495}">
      <dgm:prSet phldrT="[Text]"/>
      <dgm:spPr/>
      <dgm:t>
        <a:bodyPr/>
        <a:lstStyle/>
        <a:p>
          <a:r>
            <a:rPr lang="en-US" dirty="0"/>
            <a:t>Individualized Career Services </a:t>
          </a:r>
        </a:p>
      </dgm:t>
    </dgm:pt>
    <dgm:pt modelId="{F9B0530A-73D5-4401-9955-DF18216B28D7}" type="parTrans" cxnId="{9A9561FE-B51C-4BDA-86EB-2243AB995C5F}">
      <dgm:prSet/>
      <dgm:spPr/>
      <dgm:t>
        <a:bodyPr/>
        <a:lstStyle/>
        <a:p>
          <a:endParaRPr lang="en-US"/>
        </a:p>
      </dgm:t>
    </dgm:pt>
    <dgm:pt modelId="{7B49A1D2-4624-4569-9069-81D416BE9EA2}" type="sibTrans" cxnId="{9A9561FE-B51C-4BDA-86EB-2243AB995C5F}">
      <dgm:prSet/>
      <dgm:spPr/>
      <dgm:t>
        <a:bodyPr/>
        <a:lstStyle/>
        <a:p>
          <a:endParaRPr lang="en-US"/>
        </a:p>
      </dgm:t>
    </dgm:pt>
    <dgm:pt modelId="{D95EA95E-1118-4104-AC2B-0F6C21E9D3B4}">
      <dgm:prSet phldrT="[Text]"/>
      <dgm:spPr/>
      <dgm:t>
        <a:bodyPr/>
        <a:lstStyle/>
        <a:p>
          <a:r>
            <a:rPr lang="en-US" dirty="0"/>
            <a:t>Follow-up Services</a:t>
          </a:r>
        </a:p>
      </dgm:t>
    </dgm:pt>
    <dgm:pt modelId="{25DCDF2E-437F-49B6-A757-E697C9EFDFA8}" type="parTrans" cxnId="{08A2E339-079D-4BBE-A3B0-EB48764913C3}">
      <dgm:prSet/>
      <dgm:spPr/>
      <dgm:t>
        <a:bodyPr/>
        <a:lstStyle/>
        <a:p>
          <a:endParaRPr lang="en-US"/>
        </a:p>
      </dgm:t>
    </dgm:pt>
    <dgm:pt modelId="{AA72F798-BC01-4F0F-ACCD-AF63F111EB59}" type="sibTrans" cxnId="{08A2E339-079D-4BBE-A3B0-EB48764913C3}">
      <dgm:prSet/>
      <dgm:spPr/>
      <dgm:t>
        <a:bodyPr/>
        <a:lstStyle/>
        <a:p>
          <a:endParaRPr lang="en-US"/>
        </a:p>
      </dgm:t>
    </dgm:pt>
    <dgm:pt modelId="{DA91152E-7BB7-4830-B5C9-34250FC1E422}">
      <dgm:prSet phldrT="[Text]"/>
      <dgm:spPr/>
      <dgm:t>
        <a:bodyPr/>
        <a:lstStyle/>
        <a:p>
          <a:r>
            <a:rPr lang="en-US" dirty="0"/>
            <a:t>Basic Career Services</a:t>
          </a:r>
        </a:p>
      </dgm:t>
    </dgm:pt>
    <dgm:pt modelId="{BA234F78-18D6-4C49-A75D-B355D3345CA0}" type="parTrans" cxnId="{82004E88-56D8-427D-81C9-4AF9A06CD883}">
      <dgm:prSet/>
      <dgm:spPr/>
      <dgm:t>
        <a:bodyPr/>
        <a:lstStyle/>
        <a:p>
          <a:endParaRPr lang="en-US"/>
        </a:p>
      </dgm:t>
    </dgm:pt>
    <dgm:pt modelId="{7808FCFB-9B68-49F4-9118-867AB8C10CDB}" type="sibTrans" cxnId="{82004E88-56D8-427D-81C9-4AF9A06CD883}">
      <dgm:prSet/>
      <dgm:spPr/>
      <dgm:t>
        <a:bodyPr/>
        <a:lstStyle/>
        <a:p>
          <a:endParaRPr lang="en-US"/>
        </a:p>
      </dgm:t>
    </dgm:pt>
    <dgm:pt modelId="{8180B730-1F2B-4613-AE66-3AF9614A0CF6}">
      <dgm:prSet phldrT="[Text]"/>
      <dgm:spPr/>
      <dgm:t>
        <a:bodyPr/>
        <a:lstStyle/>
        <a:p>
          <a:r>
            <a:rPr lang="en-US" dirty="0"/>
            <a:t>Training Services</a:t>
          </a:r>
        </a:p>
      </dgm:t>
    </dgm:pt>
    <dgm:pt modelId="{4EADC83F-04A3-4CF5-A63C-337F3B0823A9}" type="parTrans" cxnId="{031FB043-30C4-4AD1-8F9F-720000F00D16}">
      <dgm:prSet/>
      <dgm:spPr/>
      <dgm:t>
        <a:bodyPr/>
        <a:lstStyle/>
        <a:p>
          <a:endParaRPr lang="en-US"/>
        </a:p>
      </dgm:t>
    </dgm:pt>
    <dgm:pt modelId="{6DD8C57A-C433-42D7-A2ED-B7FFAD12773C}" type="sibTrans" cxnId="{031FB043-30C4-4AD1-8F9F-720000F00D16}">
      <dgm:prSet/>
      <dgm:spPr/>
      <dgm:t>
        <a:bodyPr/>
        <a:lstStyle/>
        <a:p>
          <a:endParaRPr lang="en-US"/>
        </a:p>
      </dgm:t>
    </dgm:pt>
    <dgm:pt modelId="{207DCE84-1AEA-4F55-A9C3-0D654B010BCE}" type="pres">
      <dgm:prSet presAssocID="{25EEF8E6-AC6B-4AE1-8074-0586BF5985EC}" presName="compositeShape" presStyleCnt="0">
        <dgm:presLayoutVars>
          <dgm:chMax val="7"/>
          <dgm:dir/>
          <dgm:resizeHandles val="exact"/>
        </dgm:presLayoutVars>
      </dgm:prSet>
      <dgm:spPr/>
    </dgm:pt>
    <dgm:pt modelId="{0B7D52EC-F3F4-4E02-958F-17364EFC8104}" type="pres">
      <dgm:prSet presAssocID="{25EEF8E6-AC6B-4AE1-8074-0586BF5985EC}" presName="wedge1" presStyleLbl="node1" presStyleIdx="0" presStyleCnt="4"/>
      <dgm:spPr/>
    </dgm:pt>
    <dgm:pt modelId="{A5785F11-BE72-43E4-A400-1389136F7130}" type="pres">
      <dgm:prSet presAssocID="{25EEF8E6-AC6B-4AE1-8074-0586BF5985EC}" presName="dummy1a" presStyleCnt="0"/>
      <dgm:spPr/>
    </dgm:pt>
    <dgm:pt modelId="{C37D7420-CFA8-4019-8A0A-09F100322C16}" type="pres">
      <dgm:prSet presAssocID="{25EEF8E6-AC6B-4AE1-8074-0586BF5985EC}" presName="dummy1b" presStyleCnt="0"/>
      <dgm:spPr/>
    </dgm:pt>
    <dgm:pt modelId="{99EB00A5-F89C-412D-9CC9-EB5269931627}" type="pres">
      <dgm:prSet presAssocID="{25EEF8E6-AC6B-4AE1-8074-0586BF5985EC}" presName="wedge1Tx" presStyleLbl="node1" presStyleIdx="0" presStyleCnt="4">
        <dgm:presLayoutVars>
          <dgm:chMax val="0"/>
          <dgm:chPref val="0"/>
          <dgm:bulletEnabled val="1"/>
        </dgm:presLayoutVars>
      </dgm:prSet>
      <dgm:spPr/>
    </dgm:pt>
    <dgm:pt modelId="{A922C45B-F3EA-4A48-8615-F122AE54426F}" type="pres">
      <dgm:prSet presAssocID="{25EEF8E6-AC6B-4AE1-8074-0586BF5985EC}" presName="wedge2" presStyleLbl="node1" presStyleIdx="1" presStyleCnt="4"/>
      <dgm:spPr/>
    </dgm:pt>
    <dgm:pt modelId="{DD952129-BECA-4834-ADA6-048FFB41C93D}" type="pres">
      <dgm:prSet presAssocID="{25EEF8E6-AC6B-4AE1-8074-0586BF5985EC}" presName="dummy2a" presStyleCnt="0"/>
      <dgm:spPr/>
    </dgm:pt>
    <dgm:pt modelId="{7747D149-8B9E-40C7-8365-2AD6389A7500}" type="pres">
      <dgm:prSet presAssocID="{25EEF8E6-AC6B-4AE1-8074-0586BF5985EC}" presName="dummy2b" presStyleCnt="0"/>
      <dgm:spPr/>
    </dgm:pt>
    <dgm:pt modelId="{ACD1FCC5-F41D-45FF-82E9-F068F3116B13}" type="pres">
      <dgm:prSet presAssocID="{25EEF8E6-AC6B-4AE1-8074-0586BF5985EC}" presName="wedge2Tx" presStyleLbl="node1" presStyleIdx="1" presStyleCnt="4">
        <dgm:presLayoutVars>
          <dgm:chMax val="0"/>
          <dgm:chPref val="0"/>
          <dgm:bulletEnabled val="1"/>
        </dgm:presLayoutVars>
      </dgm:prSet>
      <dgm:spPr/>
    </dgm:pt>
    <dgm:pt modelId="{A35BDF08-49E8-4C47-A4DF-D8ED7755D940}" type="pres">
      <dgm:prSet presAssocID="{25EEF8E6-AC6B-4AE1-8074-0586BF5985EC}" presName="wedge3" presStyleLbl="node1" presStyleIdx="2" presStyleCnt="4"/>
      <dgm:spPr/>
    </dgm:pt>
    <dgm:pt modelId="{43FACDBD-4B80-49D1-92FE-9B83CC0FAAB6}" type="pres">
      <dgm:prSet presAssocID="{25EEF8E6-AC6B-4AE1-8074-0586BF5985EC}" presName="dummy3a" presStyleCnt="0"/>
      <dgm:spPr/>
    </dgm:pt>
    <dgm:pt modelId="{D970EBD8-3E32-499E-B28C-698A74A1FE11}" type="pres">
      <dgm:prSet presAssocID="{25EEF8E6-AC6B-4AE1-8074-0586BF5985EC}" presName="dummy3b" presStyleCnt="0"/>
      <dgm:spPr/>
    </dgm:pt>
    <dgm:pt modelId="{2F89BABC-9E77-48C8-84C9-14B4D1A460C4}" type="pres">
      <dgm:prSet presAssocID="{25EEF8E6-AC6B-4AE1-8074-0586BF5985EC}" presName="wedge3Tx" presStyleLbl="node1" presStyleIdx="2" presStyleCnt="4">
        <dgm:presLayoutVars>
          <dgm:chMax val="0"/>
          <dgm:chPref val="0"/>
          <dgm:bulletEnabled val="1"/>
        </dgm:presLayoutVars>
      </dgm:prSet>
      <dgm:spPr/>
    </dgm:pt>
    <dgm:pt modelId="{24D16E09-E291-4BBA-AD58-C20433F7C80B}" type="pres">
      <dgm:prSet presAssocID="{25EEF8E6-AC6B-4AE1-8074-0586BF5985EC}" presName="wedge4" presStyleLbl="node1" presStyleIdx="3" presStyleCnt="4"/>
      <dgm:spPr/>
    </dgm:pt>
    <dgm:pt modelId="{AC595B3E-4759-45BA-A2DC-92A68FD2BE4D}" type="pres">
      <dgm:prSet presAssocID="{25EEF8E6-AC6B-4AE1-8074-0586BF5985EC}" presName="dummy4a" presStyleCnt="0"/>
      <dgm:spPr/>
    </dgm:pt>
    <dgm:pt modelId="{A4F33F98-E341-40C8-9A2E-01AB92DF3708}" type="pres">
      <dgm:prSet presAssocID="{25EEF8E6-AC6B-4AE1-8074-0586BF5985EC}" presName="dummy4b" presStyleCnt="0"/>
      <dgm:spPr/>
    </dgm:pt>
    <dgm:pt modelId="{546B2797-2A62-4218-9255-6EAA0A6B84AD}" type="pres">
      <dgm:prSet presAssocID="{25EEF8E6-AC6B-4AE1-8074-0586BF5985EC}" presName="wedge4Tx" presStyleLbl="node1" presStyleIdx="3" presStyleCnt="4">
        <dgm:presLayoutVars>
          <dgm:chMax val="0"/>
          <dgm:chPref val="0"/>
          <dgm:bulletEnabled val="1"/>
        </dgm:presLayoutVars>
      </dgm:prSet>
      <dgm:spPr/>
    </dgm:pt>
    <dgm:pt modelId="{B2870810-E02A-484D-B37C-95B8F0C90B52}" type="pres">
      <dgm:prSet presAssocID="{7B49A1D2-4624-4569-9069-81D416BE9EA2}" presName="arrowWedge1" presStyleLbl="fgSibTrans2D1" presStyleIdx="0" presStyleCnt="4"/>
      <dgm:spPr/>
    </dgm:pt>
    <dgm:pt modelId="{10EC74C3-F393-4705-ABF6-8FC5B014C324}" type="pres">
      <dgm:prSet presAssocID="{6DD8C57A-C433-42D7-A2ED-B7FFAD12773C}" presName="arrowWedge2" presStyleLbl="fgSibTrans2D1" presStyleIdx="1" presStyleCnt="4"/>
      <dgm:spPr/>
    </dgm:pt>
    <dgm:pt modelId="{B1D2AD45-4879-4896-A681-8005CC154A16}" type="pres">
      <dgm:prSet presAssocID="{AA72F798-BC01-4F0F-ACCD-AF63F111EB59}" presName="arrowWedge3" presStyleLbl="fgSibTrans2D1" presStyleIdx="2" presStyleCnt="4"/>
      <dgm:spPr/>
    </dgm:pt>
    <dgm:pt modelId="{8A56569F-C2EA-4DCF-8626-C6AA5F899D0C}" type="pres">
      <dgm:prSet presAssocID="{7808FCFB-9B68-49F4-9118-867AB8C10CDB}" presName="arrowWedge4" presStyleLbl="fgSibTrans2D1" presStyleIdx="3" presStyleCnt="4"/>
      <dgm:spPr/>
    </dgm:pt>
  </dgm:ptLst>
  <dgm:cxnLst>
    <dgm:cxn modelId="{CD61C206-1B08-43BC-87A6-75F7CE97B4F7}" type="presOf" srcId="{DA91152E-7BB7-4830-B5C9-34250FC1E422}" destId="{546B2797-2A62-4218-9255-6EAA0A6B84AD}" srcOrd="1" destOrd="0" presId="urn:microsoft.com/office/officeart/2005/8/layout/cycle8"/>
    <dgm:cxn modelId="{881BD40A-9BF5-41A7-970F-DCA02DB814AA}" type="presOf" srcId="{DA91152E-7BB7-4830-B5C9-34250FC1E422}" destId="{24D16E09-E291-4BBA-AD58-C20433F7C80B}" srcOrd="0" destOrd="0" presId="urn:microsoft.com/office/officeart/2005/8/layout/cycle8"/>
    <dgm:cxn modelId="{DF585B2B-412D-4523-AF61-F07418AAC873}" type="presOf" srcId="{25EEF8E6-AC6B-4AE1-8074-0586BF5985EC}" destId="{207DCE84-1AEA-4F55-A9C3-0D654B010BCE}" srcOrd="0" destOrd="0" presId="urn:microsoft.com/office/officeart/2005/8/layout/cycle8"/>
    <dgm:cxn modelId="{5538D037-91A0-4C1D-8869-66BD985D0445}" type="presOf" srcId="{2DC96A9B-4A93-43CA-99BF-71BDE7BFF495}" destId="{0B7D52EC-F3F4-4E02-958F-17364EFC8104}" srcOrd="0" destOrd="0" presId="urn:microsoft.com/office/officeart/2005/8/layout/cycle8"/>
    <dgm:cxn modelId="{08A2E339-079D-4BBE-A3B0-EB48764913C3}" srcId="{25EEF8E6-AC6B-4AE1-8074-0586BF5985EC}" destId="{D95EA95E-1118-4104-AC2B-0F6C21E9D3B4}" srcOrd="2" destOrd="0" parTransId="{25DCDF2E-437F-49B6-A757-E697C9EFDFA8}" sibTransId="{AA72F798-BC01-4F0F-ACCD-AF63F111EB59}"/>
    <dgm:cxn modelId="{031FB043-30C4-4AD1-8F9F-720000F00D16}" srcId="{25EEF8E6-AC6B-4AE1-8074-0586BF5985EC}" destId="{8180B730-1F2B-4613-AE66-3AF9614A0CF6}" srcOrd="1" destOrd="0" parTransId="{4EADC83F-04A3-4CF5-A63C-337F3B0823A9}" sibTransId="{6DD8C57A-C433-42D7-A2ED-B7FFAD12773C}"/>
    <dgm:cxn modelId="{E4106B49-398E-4E95-81F5-A4B22B4B4CCB}" type="presOf" srcId="{D95EA95E-1118-4104-AC2B-0F6C21E9D3B4}" destId="{2F89BABC-9E77-48C8-84C9-14B4D1A460C4}" srcOrd="1" destOrd="0" presId="urn:microsoft.com/office/officeart/2005/8/layout/cycle8"/>
    <dgm:cxn modelId="{E316CC51-236B-464A-AF5E-E59C6155D95E}" type="presOf" srcId="{D95EA95E-1118-4104-AC2B-0F6C21E9D3B4}" destId="{A35BDF08-49E8-4C47-A4DF-D8ED7755D940}" srcOrd="0" destOrd="0" presId="urn:microsoft.com/office/officeart/2005/8/layout/cycle8"/>
    <dgm:cxn modelId="{F3D6577E-0319-4118-9514-10EEA4D53705}" type="presOf" srcId="{8180B730-1F2B-4613-AE66-3AF9614A0CF6}" destId="{A922C45B-F3EA-4A48-8615-F122AE54426F}" srcOrd="0" destOrd="0" presId="urn:microsoft.com/office/officeart/2005/8/layout/cycle8"/>
    <dgm:cxn modelId="{82004E88-56D8-427D-81C9-4AF9A06CD883}" srcId="{25EEF8E6-AC6B-4AE1-8074-0586BF5985EC}" destId="{DA91152E-7BB7-4830-B5C9-34250FC1E422}" srcOrd="3" destOrd="0" parTransId="{BA234F78-18D6-4C49-A75D-B355D3345CA0}" sibTransId="{7808FCFB-9B68-49F4-9118-867AB8C10CDB}"/>
    <dgm:cxn modelId="{8F1DE0D5-A8C3-447B-93C7-E88B35B86B4A}" type="presOf" srcId="{2DC96A9B-4A93-43CA-99BF-71BDE7BFF495}" destId="{99EB00A5-F89C-412D-9CC9-EB5269931627}" srcOrd="1" destOrd="0" presId="urn:microsoft.com/office/officeart/2005/8/layout/cycle8"/>
    <dgm:cxn modelId="{A02CB7DE-7310-4396-8140-AD930342E31E}" type="presOf" srcId="{8180B730-1F2B-4613-AE66-3AF9614A0CF6}" destId="{ACD1FCC5-F41D-45FF-82E9-F068F3116B13}" srcOrd="1" destOrd="0" presId="urn:microsoft.com/office/officeart/2005/8/layout/cycle8"/>
    <dgm:cxn modelId="{9A9561FE-B51C-4BDA-86EB-2243AB995C5F}" srcId="{25EEF8E6-AC6B-4AE1-8074-0586BF5985EC}" destId="{2DC96A9B-4A93-43CA-99BF-71BDE7BFF495}" srcOrd="0" destOrd="0" parTransId="{F9B0530A-73D5-4401-9955-DF18216B28D7}" sibTransId="{7B49A1D2-4624-4569-9069-81D416BE9EA2}"/>
    <dgm:cxn modelId="{8245A352-EA2C-4D07-8555-62F38B7B49D1}" type="presParOf" srcId="{207DCE84-1AEA-4F55-A9C3-0D654B010BCE}" destId="{0B7D52EC-F3F4-4E02-958F-17364EFC8104}" srcOrd="0" destOrd="0" presId="urn:microsoft.com/office/officeart/2005/8/layout/cycle8"/>
    <dgm:cxn modelId="{4638D123-0613-4363-8327-CE001FF78A2C}" type="presParOf" srcId="{207DCE84-1AEA-4F55-A9C3-0D654B010BCE}" destId="{A5785F11-BE72-43E4-A400-1389136F7130}" srcOrd="1" destOrd="0" presId="urn:microsoft.com/office/officeart/2005/8/layout/cycle8"/>
    <dgm:cxn modelId="{F55FDD8F-5929-446D-9B13-DAFB09DE330D}" type="presParOf" srcId="{207DCE84-1AEA-4F55-A9C3-0D654B010BCE}" destId="{C37D7420-CFA8-4019-8A0A-09F100322C16}" srcOrd="2" destOrd="0" presId="urn:microsoft.com/office/officeart/2005/8/layout/cycle8"/>
    <dgm:cxn modelId="{6731D475-9190-48C1-BF74-0283E5A5B206}" type="presParOf" srcId="{207DCE84-1AEA-4F55-A9C3-0D654B010BCE}" destId="{99EB00A5-F89C-412D-9CC9-EB5269931627}" srcOrd="3" destOrd="0" presId="urn:microsoft.com/office/officeart/2005/8/layout/cycle8"/>
    <dgm:cxn modelId="{5B447376-565B-4FDB-B25A-7518E1CA7BB7}" type="presParOf" srcId="{207DCE84-1AEA-4F55-A9C3-0D654B010BCE}" destId="{A922C45B-F3EA-4A48-8615-F122AE54426F}" srcOrd="4" destOrd="0" presId="urn:microsoft.com/office/officeart/2005/8/layout/cycle8"/>
    <dgm:cxn modelId="{7A311E5F-33AD-44EB-968F-B2BEDCA1D53B}" type="presParOf" srcId="{207DCE84-1AEA-4F55-A9C3-0D654B010BCE}" destId="{DD952129-BECA-4834-ADA6-048FFB41C93D}" srcOrd="5" destOrd="0" presId="urn:microsoft.com/office/officeart/2005/8/layout/cycle8"/>
    <dgm:cxn modelId="{0E7CDDD2-CBC7-436C-8E7B-36D1F726D5EF}" type="presParOf" srcId="{207DCE84-1AEA-4F55-A9C3-0D654B010BCE}" destId="{7747D149-8B9E-40C7-8365-2AD6389A7500}" srcOrd="6" destOrd="0" presId="urn:microsoft.com/office/officeart/2005/8/layout/cycle8"/>
    <dgm:cxn modelId="{1D25E631-9905-4025-A8DC-9A386C3AE8E1}" type="presParOf" srcId="{207DCE84-1AEA-4F55-A9C3-0D654B010BCE}" destId="{ACD1FCC5-F41D-45FF-82E9-F068F3116B13}" srcOrd="7" destOrd="0" presId="urn:microsoft.com/office/officeart/2005/8/layout/cycle8"/>
    <dgm:cxn modelId="{B3374A38-DE47-4A44-8D83-C5482AC37F27}" type="presParOf" srcId="{207DCE84-1AEA-4F55-A9C3-0D654B010BCE}" destId="{A35BDF08-49E8-4C47-A4DF-D8ED7755D940}" srcOrd="8" destOrd="0" presId="urn:microsoft.com/office/officeart/2005/8/layout/cycle8"/>
    <dgm:cxn modelId="{234A6967-EF81-4758-88EA-EEAC033DEB56}" type="presParOf" srcId="{207DCE84-1AEA-4F55-A9C3-0D654B010BCE}" destId="{43FACDBD-4B80-49D1-92FE-9B83CC0FAAB6}" srcOrd="9" destOrd="0" presId="urn:microsoft.com/office/officeart/2005/8/layout/cycle8"/>
    <dgm:cxn modelId="{EFA24009-B3D8-40AA-99D3-7D80333FD4F0}" type="presParOf" srcId="{207DCE84-1AEA-4F55-A9C3-0D654B010BCE}" destId="{D970EBD8-3E32-499E-B28C-698A74A1FE11}" srcOrd="10" destOrd="0" presId="urn:microsoft.com/office/officeart/2005/8/layout/cycle8"/>
    <dgm:cxn modelId="{E376B3B4-8421-4198-8912-5C39D414B4E2}" type="presParOf" srcId="{207DCE84-1AEA-4F55-A9C3-0D654B010BCE}" destId="{2F89BABC-9E77-48C8-84C9-14B4D1A460C4}" srcOrd="11" destOrd="0" presId="urn:microsoft.com/office/officeart/2005/8/layout/cycle8"/>
    <dgm:cxn modelId="{7CA8E09E-1581-4F6E-B21A-B86304F54192}" type="presParOf" srcId="{207DCE84-1AEA-4F55-A9C3-0D654B010BCE}" destId="{24D16E09-E291-4BBA-AD58-C20433F7C80B}" srcOrd="12" destOrd="0" presId="urn:microsoft.com/office/officeart/2005/8/layout/cycle8"/>
    <dgm:cxn modelId="{D036D89C-C67F-4BA5-A4CA-854A5BC5F98D}" type="presParOf" srcId="{207DCE84-1AEA-4F55-A9C3-0D654B010BCE}" destId="{AC595B3E-4759-45BA-A2DC-92A68FD2BE4D}" srcOrd="13" destOrd="0" presId="urn:microsoft.com/office/officeart/2005/8/layout/cycle8"/>
    <dgm:cxn modelId="{195DED55-B2D3-46AF-87E1-7BE63D96C398}" type="presParOf" srcId="{207DCE84-1AEA-4F55-A9C3-0D654B010BCE}" destId="{A4F33F98-E341-40C8-9A2E-01AB92DF3708}" srcOrd="14" destOrd="0" presId="urn:microsoft.com/office/officeart/2005/8/layout/cycle8"/>
    <dgm:cxn modelId="{DA90EB3A-80C5-4338-A855-3B19F9EAD7B4}" type="presParOf" srcId="{207DCE84-1AEA-4F55-A9C3-0D654B010BCE}" destId="{546B2797-2A62-4218-9255-6EAA0A6B84AD}" srcOrd="15" destOrd="0" presId="urn:microsoft.com/office/officeart/2005/8/layout/cycle8"/>
    <dgm:cxn modelId="{A1601127-0BBB-46EB-82C1-16206DC5C77E}" type="presParOf" srcId="{207DCE84-1AEA-4F55-A9C3-0D654B010BCE}" destId="{B2870810-E02A-484D-B37C-95B8F0C90B52}" srcOrd="16" destOrd="0" presId="urn:microsoft.com/office/officeart/2005/8/layout/cycle8"/>
    <dgm:cxn modelId="{FA2A1D59-CAA7-4B94-A68E-35832B5ECF41}" type="presParOf" srcId="{207DCE84-1AEA-4F55-A9C3-0D654B010BCE}" destId="{10EC74C3-F393-4705-ABF6-8FC5B014C324}" srcOrd="17" destOrd="0" presId="urn:microsoft.com/office/officeart/2005/8/layout/cycle8"/>
    <dgm:cxn modelId="{2708A1EC-2CC7-45A2-8847-DD6275CF1668}" type="presParOf" srcId="{207DCE84-1AEA-4F55-A9C3-0D654B010BCE}" destId="{B1D2AD45-4879-4896-A681-8005CC154A16}" srcOrd="18" destOrd="0" presId="urn:microsoft.com/office/officeart/2005/8/layout/cycle8"/>
    <dgm:cxn modelId="{A9027E68-0B46-4093-BEC3-992FC69DEBA4}" type="presParOf" srcId="{207DCE84-1AEA-4F55-A9C3-0D654B010BCE}" destId="{8A56569F-C2EA-4DCF-8626-C6AA5F899D0C}"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F65D43-0E94-4BD7-BD65-3D8B07BBF06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900FE199-3681-499C-B8FE-E9B83A5F5265}">
      <dgm:prSet phldrT="[Text]"/>
      <dgm:spPr/>
      <dgm:t>
        <a:bodyPr/>
        <a:lstStyle/>
        <a:p>
          <a:r>
            <a:rPr lang="en-US" b="1" dirty="0">
              <a:latin typeface="Candara" panose="020E0502030303020204" pitchFamily="34" charset="0"/>
            </a:rPr>
            <a:t>Basic Career Services</a:t>
          </a:r>
        </a:p>
      </dgm:t>
    </dgm:pt>
    <dgm:pt modelId="{B78A672B-01F8-41BA-A271-ACA269F27994}" type="parTrans" cxnId="{35A4958F-499E-4556-9737-89BF48988662}">
      <dgm:prSet/>
      <dgm:spPr/>
      <dgm:t>
        <a:bodyPr/>
        <a:lstStyle/>
        <a:p>
          <a:endParaRPr lang="en-US"/>
        </a:p>
      </dgm:t>
    </dgm:pt>
    <dgm:pt modelId="{91B19FDC-71AF-4F8A-A6A9-20CA24CE716D}" type="sibTrans" cxnId="{35A4958F-499E-4556-9737-89BF48988662}">
      <dgm:prSet/>
      <dgm:spPr/>
      <dgm:t>
        <a:bodyPr/>
        <a:lstStyle/>
        <a:p>
          <a:endParaRPr lang="en-US"/>
        </a:p>
      </dgm:t>
    </dgm:pt>
    <dgm:pt modelId="{F22BBB04-B161-49A9-9761-CD72F2337481}">
      <dgm:prSet phldrT="[Text]"/>
      <dgm:spPr/>
      <dgm:t>
        <a:bodyPr/>
        <a:lstStyle/>
        <a:p>
          <a:pPr marL="57150" lvl="1" indent="0" defTabSz="488950">
            <a:lnSpc>
              <a:spcPct val="90000"/>
            </a:lnSpc>
            <a:spcBef>
              <a:spcPct val="0"/>
            </a:spcBef>
            <a:spcAft>
              <a:spcPct val="15000"/>
            </a:spcAft>
            <a:buNone/>
          </a:pPr>
          <a:r>
            <a:rPr lang="en-US" dirty="0">
              <a:latin typeface="Candara" panose="020E0502030303020204" pitchFamily="34" charset="0"/>
            </a:rPr>
            <a:t>WIOA Title IB initial eligibility determination/referral</a:t>
          </a:r>
        </a:p>
      </dgm:t>
    </dgm:pt>
    <dgm:pt modelId="{2E73EF71-3D4E-4B9B-BC3D-ECE7D50C390C}" type="parTrans" cxnId="{91B5FC5A-B39F-4BCF-B7E3-17E2F4F0B99C}">
      <dgm:prSet/>
      <dgm:spPr/>
      <dgm:t>
        <a:bodyPr/>
        <a:lstStyle/>
        <a:p>
          <a:endParaRPr lang="en-US"/>
        </a:p>
      </dgm:t>
    </dgm:pt>
    <dgm:pt modelId="{CA17ECD3-AD82-4C43-8AF3-2F534CBF3A2B}" type="sibTrans" cxnId="{91B5FC5A-B39F-4BCF-B7E3-17E2F4F0B99C}">
      <dgm:prSet/>
      <dgm:spPr/>
      <dgm:t>
        <a:bodyPr/>
        <a:lstStyle/>
        <a:p>
          <a:endParaRPr lang="en-US"/>
        </a:p>
      </dgm:t>
    </dgm:pt>
    <dgm:pt modelId="{036CC3FF-B40F-4EDC-ADE7-21045831CF60}">
      <dgm:prSet phldrT="[Text]"/>
      <dgm:spPr/>
      <dgm:t>
        <a:bodyPr/>
        <a:lstStyle/>
        <a:p>
          <a:pPr marL="57150" lvl="1" indent="0" defTabSz="488950">
            <a:lnSpc>
              <a:spcPct val="90000"/>
            </a:lnSpc>
            <a:spcBef>
              <a:spcPct val="0"/>
            </a:spcBef>
            <a:spcAft>
              <a:spcPct val="15000"/>
            </a:spcAft>
            <a:buNone/>
          </a:pPr>
          <a:r>
            <a:rPr lang="en-US" dirty="0">
              <a:latin typeface="Candara" panose="020E0502030303020204" pitchFamily="34" charset="0"/>
            </a:rPr>
            <a:t>Outreach, intake, and orientation to one-stop services</a:t>
          </a:r>
        </a:p>
      </dgm:t>
    </dgm:pt>
    <dgm:pt modelId="{431A2A4D-7992-4BB4-98D1-52EBCE594637}" type="parTrans" cxnId="{353ADF6B-8ECD-45E7-A7FD-A8477855794A}">
      <dgm:prSet/>
      <dgm:spPr/>
      <dgm:t>
        <a:bodyPr/>
        <a:lstStyle/>
        <a:p>
          <a:endParaRPr lang="en-US"/>
        </a:p>
      </dgm:t>
    </dgm:pt>
    <dgm:pt modelId="{C66E8819-FDD4-48FF-8B8A-88997C8B0E4A}" type="sibTrans" cxnId="{353ADF6B-8ECD-45E7-A7FD-A8477855794A}">
      <dgm:prSet/>
      <dgm:spPr/>
      <dgm:t>
        <a:bodyPr/>
        <a:lstStyle/>
        <a:p>
          <a:endParaRPr lang="en-US"/>
        </a:p>
      </dgm:t>
    </dgm:pt>
    <dgm:pt modelId="{D508A28A-99BA-4911-995C-DA52F246A72D}">
      <dgm:prSet phldrT="[Text]"/>
      <dgm:spPr/>
      <dgm:t>
        <a:bodyPr/>
        <a:lstStyle/>
        <a:p>
          <a:r>
            <a:rPr lang="en-US" b="1" dirty="0">
              <a:latin typeface="Candara" panose="020E0502030303020204" pitchFamily="34" charset="0"/>
            </a:rPr>
            <a:t>Individualized Career Services</a:t>
          </a:r>
        </a:p>
      </dgm:t>
    </dgm:pt>
    <dgm:pt modelId="{A4DAC1B3-8F04-4334-AB3A-DD6494B0DD19}" type="parTrans" cxnId="{B31491AD-D043-407B-AF29-C9AA02FBA621}">
      <dgm:prSet/>
      <dgm:spPr/>
      <dgm:t>
        <a:bodyPr/>
        <a:lstStyle/>
        <a:p>
          <a:endParaRPr lang="en-US"/>
        </a:p>
      </dgm:t>
    </dgm:pt>
    <dgm:pt modelId="{306D7733-8C15-400F-92E9-1A608687EF0E}" type="sibTrans" cxnId="{B31491AD-D043-407B-AF29-C9AA02FBA621}">
      <dgm:prSet/>
      <dgm:spPr/>
      <dgm:t>
        <a:bodyPr/>
        <a:lstStyle/>
        <a:p>
          <a:endParaRPr lang="en-US"/>
        </a:p>
      </dgm:t>
    </dgm:pt>
    <dgm:pt modelId="{31262B48-6E42-4733-A587-0F1E56947FBE}">
      <dgm:prSet phldrT="[Text]"/>
      <dgm:spPr/>
      <dgm:t>
        <a:bodyPr/>
        <a:lstStyle/>
        <a:p>
          <a:r>
            <a:rPr lang="en-US" dirty="0">
              <a:latin typeface="Candara" panose="020E0502030303020204" pitchFamily="34" charset="0"/>
            </a:rPr>
            <a:t>Comprehensive and specialized assessments</a:t>
          </a:r>
        </a:p>
      </dgm:t>
    </dgm:pt>
    <dgm:pt modelId="{B1E8503B-A421-43DB-B3D4-9A9929EB88D7}" type="parTrans" cxnId="{F44740DC-FEB4-4235-BF28-2AADB5E4E0ED}">
      <dgm:prSet/>
      <dgm:spPr/>
      <dgm:t>
        <a:bodyPr/>
        <a:lstStyle/>
        <a:p>
          <a:endParaRPr lang="en-US"/>
        </a:p>
      </dgm:t>
    </dgm:pt>
    <dgm:pt modelId="{4868AF01-8DA9-4E5E-8FCB-C3A579B81465}" type="sibTrans" cxnId="{F44740DC-FEB4-4235-BF28-2AADB5E4E0ED}">
      <dgm:prSet/>
      <dgm:spPr/>
      <dgm:t>
        <a:bodyPr/>
        <a:lstStyle/>
        <a:p>
          <a:endParaRPr lang="en-US"/>
        </a:p>
      </dgm:t>
    </dgm:pt>
    <dgm:pt modelId="{4DC9AD87-EE21-475C-9929-5AD12959FD82}">
      <dgm:prSet phldrT="[Text]"/>
      <dgm:spPr/>
      <dgm:t>
        <a:bodyPr/>
        <a:lstStyle/>
        <a:p>
          <a:r>
            <a:rPr lang="en-US" b="1" dirty="0">
              <a:latin typeface="Candara" panose="020E0502030303020204" pitchFamily="34" charset="0"/>
            </a:rPr>
            <a:t>Training Services</a:t>
          </a:r>
        </a:p>
      </dgm:t>
    </dgm:pt>
    <dgm:pt modelId="{08178FFE-4C8A-4EC7-9FCB-BB7BA2D5114C}" type="parTrans" cxnId="{7C09D854-32D8-4A3A-A9EC-0C7D8F1E37B7}">
      <dgm:prSet/>
      <dgm:spPr/>
      <dgm:t>
        <a:bodyPr/>
        <a:lstStyle/>
        <a:p>
          <a:endParaRPr lang="en-US"/>
        </a:p>
      </dgm:t>
    </dgm:pt>
    <dgm:pt modelId="{2EA420FE-8EDC-4F44-B872-CEFFB69E4E6E}" type="sibTrans" cxnId="{7C09D854-32D8-4A3A-A9EC-0C7D8F1E37B7}">
      <dgm:prSet/>
      <dgm:spPr/>
      <dgm:t>
        <a:bodyPr/>
        <a:lstStyle/>
        <a:p>
          <a:endParaRPr lang="en-US"/>
        </a:p>
      </dgm:t>
    </dgm:pt>
    <dgm:pt modelId="{8047596C-64FC-435F-95DA-53F6753DB379}">
      <dgm:prSet phldrT="[Text]"/>
      <dgm:spPr/>
      <dgm:t>
        <a:bodyPr/>
        <a:lstStyle/>
        <a:p>
          <a:r>
            <a:rPr lang="en-US" dirty="0">
              <a:latin typeface="Candara" panose="020E0502030303020204" pitchFamily="34" charset="0"/>
            </a:rPr>
            <a:t>Occupational skills training</a:t>
          </a:r>
        </a:p>
      </dgm:t>
    </dgm:pt>
    <dgm:pt modelId="{D0F6CF16-BA79-404D-A4E2-DF1847A0E7A1}" type="parTrans" cxnId="{0D56238E-1156-4F85-BED4-D840E43A7C86}">
      <dgm:prSet/>
      <dgm:spPr/>
      <dgm:t>
        <a:bodyPr/>
        <a:lstStyle/>
        <a:p>
          <a:endParaRPr lang="en-US"/>
        </a:p>
      </dgm:t>
    </dgm:pt>
    <dgm:pt modelId="{E4F2F9ED-58EE-41F4-8F2B-A2DCB42A8387}" type="sibTrans" cxnId="{0D56238E-1156-4F85-BED4-D840E43A7C86}">
      <dgm:prSet/>
      <dgm:spPr/>
      <dgm:t>
        <a:bodyPr/>
        <a:lstStyle/>
        <a:p>
          <a:endParaRPr lang="en-US"/>
        </a:p>
      </dgm:t>
    </dgm:pt>
    <dgm:pt modelId="{2C1AB88C-FB31-4DBB-91AD-6086CB464741}">
      <dgm:prSet phldrT="[Text]"/>
      <dgm:spPr/>
      <dgm:t>
        <a:bodyPr/>
        <a:lstStyle/>
        <a:p>
          <a:pPr marL="57150" lvl="1" indent="0" defTabSz="488950">
            <a:lnSpc>
              <a:spcPct val="90000"/>
            </a:lnSpc>
            <a:spcBef>
              <a:spcPct val="0"/>
            </a:spcBef>
            <a:spcAft>
              <a:spcPct val="15000"/>
            </a:spcAft>
            <a:buNone/>
          </a:pPr>
          <a:r>
            <a:rPr lang="en-US" dirty="0">
              <a:latin typeface="Candara" panose="020E0502030303020204" pitchFamily="34" charset="0"/>
            </a:rPr>
            <a:t>Initial Assessment of skill levels, abilities, skill gaps, and service needs</a:t>
          </a:r>
        </a:p>
      </dgm:t>
    </dgm:pt>
    <dgm:pt modelId="{D0C4805B-E294-4699-ACF2-3A7DA21B0809}" type="parTrans" cxnId="{1EF0EDAB-F97B-4072-B69F-41EE79EA43B3}">
      <dgm:prSet/>
      <dgm:spPr/>
      <dgm:t>
        <a:bodyPr/>
        <a:lstStyle/>
        <a:p>
          <a:endParaRPr lang="en-US"/>
        </a:p>
      </dgm:t>
    </dgm:pt>
    <dgm:pt modelId="{924FA54D-6325-4BCA-9822-78DF0D48B11E}" type="sibTrans" cxnId="{1EF0EDAB-F97B-4072-B69F-41EE79EA43B3}">
      <dgm:prSet/>
      <dgm:spPr/>
      <dgm:t>
        <a:bodyPr/>
        <a:lstStyle/>
        <a:p>
          <a:endParaRPr lang="en-US"/>
        </a:p>
      </dgm:t>
    </dgm:pt>
    <dgm:pt modelId="{ABDCCD33-A00F-4786-BE7E-57B3FAEDA87D}">
      <dgm:prSet phldrT="[Text]"/>
      <dgm:spPr/>
      <dgm:t>
        <a:bodyPr/>
        <a:lstStyle/>
        <a:p>
          <a:pPr marL="57150" lvl="1" indent="0" defTabSz="488950">
            <a:lnSpc>
              <a:spcPct val="90000"/>
            </a:lnSpc>
            <a:spcBef>
              <a:spcPct val="0"/>
            </a:spcBef>
            <a:spcAft>
              <a:spcPct val="15000"/>
            </a:spcAft>
            <a:buNone/>
          </a:pPr>
          <a:r>
            <a:rPr lang="en-US" dirty="0">
              <a:latin typeface="Candara" panose="020E0502030303020204" pitchFamily="34" charset="0"/>
            </a:rPr>
            <a:t>Job search and placement assistance</a:t>
          </a:r>
        </a:p>
      </dgm:t>
    </dgm:pt>
    <dgm:pt modelId="{A077E9D8-ED21-4035-B04E-63CFE51383BA}" type="parTrans" cxnId="{2ADF4374-9E3D-44DF-9BB4-1C9E773E823B}">
      <dgm:prSet/>
      <dgm:spPr/>
      <dgm:t>
        <a:bodyPr/>
        <a:lstStyle/>
        <a:p>
          <a:endParaRPr lang="en-US"/>
        </a:p>
      </dgm:t>
    </dgm:pt>
    <dgm:pt modelId="{8FCB76EA-52ED-416C-9736-FB899A00BF20}" type="sibTrans" cxnId="{2ADF4374-9E3D-44DF-9BB4-1C9E773E823B}">
      <dgm:prSet/>
      <dgm:spPr/>
      <dgm:t>
        <a:bodyPr/>
        <a:lstStyle/>
        <a:p>
          <a:endParaRPr lang="en-US"/>
        </a:p>
      </dgm:t>
    </dgm:pt>
    <dgm:pt modelId="{4BA6A466-50AD-4B80-9B35-F14E91AC09AF}">
      <dgm:prSet phldrT="[Text]"/>
      <dgm:spPr/>
      <dgm:t>
        <a:bodyPr/>
        <a:lstStyle/>
        <a:p>
          <a:pPr marL="57150" lvl="1" indent="0" defTabSz="488950">
            <a:lnSpc>
              <a:spcPct val="90000"/>
            </a:lnSpc>
            <a:spcBef>
              <a:spcPct val="0"/>
            </a:spcBef>
            <a:spcAft>
              <a:spcPct val="15000"/>
            </a:spcAft>
            <a:buNone/>
          </a:pPr>
          <a:r>
            <a:rPr lang="en-US" dirty="0">
              <a:latin typeface="Candara" panose="020E0502030303020204" pitchFamily="34" charset="0"/>
            </a:rPr>
            <a:t>Job placement and job development activities</a:t>
          </a:r>
        </a:p>
      </dgm:t>
    </dgm:pt>
    <dgm:pt modelId="{4AB78188-8593-4433-99B4-BA67EBBD835C}" type="parTrans" cxnId="{B1689525-DA9D-4A53-B196-01005E19A278}">
      <dgm:prSet/>
      <dgm:spPr/>
      <dgm:t>
        <a:bodyPr/>
        <a:lstStyle/>
        <a:p>
          <a:endParaRPr lang="en-US"/>
        </a:p>
      </dgm:t>
    </dgm:pt>
    <dgm:pt modelId="{34619D4F-CCD3-429B-BAF8-7A9B6B849486}" type="sibTrans" cxnId="{B1689525-DA9D-4A53-B196-01005E19A278}">
      <dgm:prSet/>
      <dgm:spPr/>
      <dgm:t>
        <a:bodyPr/>
        <a:lstStyle/>
        <a:p>
          <a:endParaRPr lang="en-US"/>
        </a:p>
      </dgm:t>
    </dgm:pt>
    <dgm:pt modelId="{7AF44924-6D9B-4F52-9D45-3F7BAC356638}">
      <dgm:prSet phldrT="[Text]"/>
      <dgm:spPr/>
      <dgm:t>
        <a:bodyPr/>
        <a:lstStyle/>
        <a:p>
          <a:pPr marL="57150" lvl="1" indent="0" defTabSz="488950">
            <a:lnSpc>
              <a:spcPct val="90000"/>
            </a:lnSpc>
            <a:spcBef>
              <a:spcPct val="0"/>
            </a:spcBef>
            <a:spcAft>
              <a:spcPct val="15000"/>
            </a:spcAft>
            <a:buNone/>
          </a:pPr>
          <a:r>
            <a:rPr lang="en-US" dirty="0">
              <a:latin typeface="Candara" panose="020E0502030303020204" pitchFamily="34" charset="0"/>
            </a:rPr>
            <a:t>Referrals to and coordination of  other programs and services</a:t>
          </a:r>
        </a:p>
      </dgm:t>
    </dgm:pt>
    <dgm:pt modelId="{8940E6B6-1417-4A4D-9D76-570ADC7706C7}" type="parTrans" cxnId="{A4CA7FBB-7287-477D-B281-30DC08365781}">
      <dgm:prSet/>
      <dgm:spPr/>
      <dgm:t>
        <a:bodyPr/>
        <a:lstStyle/>
        <a:p>
          <a:endParaRPr lang="en-US"/>
        </a:p>
      </dgm:t>
    </dgm:pt>
    <dgm:pt modelId="{FBA90AE1-E864-4B9A-9B59-2E668C73AC79}" type="sibTrans" cxnId="{A4CA7FBB-7287-477D-B281-30DC08365781}">
      <dgm:prSet/>
      <dgm:spPr/>
      <dgm:t>
        <a:bodyPr/>
        <a:lstStyle/>
        <a:p>
          <a:endParaRPr lang="en-US"/>
        </a:p>
      </dgm:t>
    </dgm:pt>
    <dgm:pt modelId="{FFE9EA36-1F18-4A9B-84F0-B76FF121E7EA}">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Candara" panose="020E0502030303020204" pitchFamily="34" charset="0"/>
            </a:rPr>
            <a:t>Unemployment Insurance claimant assistance</a:t>
          </a:r>
        </a:p>
      </dgm:t>
    </dgm:pt>
    <dgm:pt modelId="{4FD52F97-6CDE-4C97-9696-D9D594802591}" type="parTrans" cxnId="{3079D7A2-09F1-4F8E-A02A-A10609AE2DD5}">
      <dgm:prSet/>
      <dgm:spPr/>
      <dgm:t>
        <a:bodyPr/>
        <a:lstStyle/>
        <a:p>
          <a:endParaRPr lang="en-US"/>
        </a:p>
      </dgm:t>
    </dgm:pt>
    <dgm:pt modelId="{257DFF7A-28A6-478D-A28D-B5CCB8769BFF}" type="sibTrans" cxnId="{3079D7A2-09F1-4F8E-A02A-A10609AE2DD5}">
      <dgm:prSet/>
      <dgm:spPr/>
      <dgm:t>
        <a:bodyPr/>
        <a:lstStyle/>
        <a:p>
          <a:endParaRPr lang="en-US"/>
        </a:p>
      </dgm:t>
    </dgm:pt>
    <dgm:pt modelId="{4D28F8EC-9FFB-49CC-BF2B-BEEEDDAC3193}">
      <dgm:prSet phldrT="[Text]"/>
      <dgm:spPr/>
      <dgm:t>
        <a:bodyPr/>
        <a:lstStyle/>
        <a:p>
          <a:r>
            <a:rPr lang="en-US" dirty="0">
              <a:latin typeface="Candara" panose="020E0502030303020204" pitchFamily="34" charset="0"/>
            </a:rPr>
            <a:t>Career planning and counseling – Individual Employment Plan</a:t>
          </a:r>
        </a:p>
      </dgm:t>
    </dgm:pt>
    <dgm:pt modelId="{2AD4EDA0-B957-416F-9C1A-77F44716C0F9}" type="parTrans" cxnId="{88898896-B005-42C1-AC81-3A05A46D0FF2}">
      <dgm:prSet/>
      <dgm:spPr/>
      <dgm:t>
        <a:bodyPr/>
        <a:lstStyle/>
        <a:p>
          <a:endParaRPr lang="en-US"/>
        </a:p>
      </dgm:t>
    </dgm:pt>
    <dgm:pt modelId="{685E9ACF-4D1E-406C-B8DA-5C1C1AF25D8C}" type="sibTrans" cxnId="{88898896-B005-42C1-AC81-3A05A46D0FF2}">
      <dgm:prSet/>
      <dgm:spPr/>
      <dgm:t>
        <a:bodyPr/>
        <a:lstStyle/>
        <a:p>
          <a:endParaRPr lang="en-US"/>
        </a:p>
      </dgm:t>
    </dgm:pt>
    <dgm:pt modelId="{ADA511B6-29CD-4407-BEB8-CCA457C144A3}">
      <dgm:prSet phldrT="[Text]"/>
      <dgm:spPr/>
      <dgm:t>
        <a:bodyPr/>
        <a:lstStyle/>
        <a:p>
          <a:r>
            <a:rPr lang="en-US" dirty="0">
              <a:latin typeface="Candara" panose="020E0502030303020204" pitchFamily="34" charset="0"/>
            </a:rPr>
            <a:t>Short-term pre-vocational services</a:t>
          </a:r>
        </a:p>
      </dgm:t>
    </dgm:pt>
    <dgm:pt modelId="{437F9F4F-966C-4767-866A-20AC3C9F5E06}" type="parTrans" cxnId="{A92A215E-C665-4EDE-8433-2D6E1CDDE89F}">
      <dgm:prSet/>
      <dgm:spPr/>
      <dgm:t>
        <a:bodyPr/>
        <a:lstStyle/>
        <a:p>
          <a:endParaRPr lang="en-US"/>
        </a:p>
      </dgm:t>
    </dgm:pt>
    <dgm:pt modelId="{DC8A688C-8321-46CE-88F5-256F9CBA9B1B}" type="sibTrans" cxnId="{A92A215E-C665-4EDE-8433-2D6E1CDDE89F}">
      <dgm:prSet/>
      <dgm:spPr/>
      <dgm:t>
        <a:bodyPr/>
        <a:lstStyle/>
        <a:p>
          <a:endParaRPr lang="en-US"/>
        </a:p>
      </dgm:t>
    </dgm:pt>
    <dgm:pt modelId="{E2133646-3897-4286-9B82-ED6D4AB69CD5}">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Candara" panose="020E0502030303020204" pitchFamily="34" charset="0"/>
            </a:rPr>
            <a:t>Labor Market Information</a:t>
          </a:r>
        </a:p>
      </dgm:t>
    </dgm:pt>
    <dgm:pt modelId="{E6644087-A90C-414C-B712-4945A6E02BB7}" type="parTrans" cxnId="{2072167E-AF9E-4AF0-A14E-EFAC215FC1CB}">
      <dgm:prSet/>
      <dgm:spPr/>
      <dgm:t>
        <a:bodyPr/>
        <a:lstStyle/>
        <a:p>
          <a:endParaRPr lang="en-US"/>
        </a:p>
      </dgm:t>
    </dgm:pt>
    <dgm:pt modelId="{14602F35-6466-426F-BE2B-DFF6CBFD96BE}" type="sibTrans" cxnId="{2072167E-AF9E-4AF0-A14E-EFAC215FC1CB}">
      <dgm:prSet/>
      <dgm:spPr/>
      <dgm:t>
        <a:bodyPr/>
        <a:lstStyle/>
        <a:p>
          <a:endParaRPr lang="en-US"/>
        </a:p>
      </dgm:t>
    </dgm:pt>
    <dgm:pt modelId="{046FD012-5B29-4AE7-8646-F854C1096BEB}">
      <dgm:prSet phldrT="[Text]"/>
      <dgm:spPr/>
      <dgm:t>
        <a:bodyPr/>
        <a:lstStyle/>
        <a:p>
          <a:pPr marL="57150" lvl="1" indent="0" defTabSz="488950">
            <a:lnSpc>
              <a:spcPct val="90000"/>
            </a:lnSpc>
            <a:spcBef>
              <a:spcPct val="0"/>
            </a:spcBef>
            <a:spcAft>
              <a:spcPct val="15000"/>
            </a:spcAft>
            <a:buNone/>
          </a:pPr>
          <a:r>
            <a:rPr lang="en-US" dirty="0">
              <a:latin typeface="Candara" panose="020E0502030303020204" pitchFamily="34" charset="0"/>
            </a:rPr>
            <a:t>Occupation Information</a:t>
          </a:r>
        </a:p>
      </dgm:t>
    </dgm:pt>
    <dgm:pt modelId="{1B199988-C13E-4FC9-856E-37A7D1FA31A7}" type="parTrans" cxnId="{E00999C6-76D7-4F67-B930-280B662884E2}">
      <dgm:prSet/>
      <dgm:spPr/>
      <dgm:t>
        <a:bodyPr/>
        <a:lstStyle/>
        <a:p>
          <a:endParaRPr lang="en-US"/>
        </a:p>
      </dgm:t>
    </dgm:pt>
    <dgm:pt modelId="{26C15BAF-A6FB-414A-8780-F91A47E01D8E}" type="sibTrans" cxnId="{E00999C6-76D7-4F67-B930-280B662884E2}">
      <dgm:prSet/>
      <dgm:spPr/>
      <dgm:t>
        <a:bodyPr/>
        <a:lstStyle/>
        <a:p>
          <a:endParaRPr lang="en-US"/>
        </a:p>
      </dgm:t>
    </dgm:pt>
    <dgm:pt modelId="{6D913B8E-621D-4868-80E3-52FFD7A802B3}">
      <dgm:prSet phldrT="[Text]"/>
      <dgm:spPr/>
      <dgm:t>
        <a:bodyPr/>
        <a:lstStyle/>
        <a:p>
          <a:pPr marL="57150" lvl="1" indent="0" defTabSz="488950">
            <a:lnSpc>
              <a:spcPct val="90000"/>
            </a:lnSpc>
            <a:spcBef>
              <a:spcPct val="0"/>
            </a:spcBef>
            <a:spcAft>
              <a:spcPct val="15000"/>
            </a:spcAft>
            <a:buNone/>
          </a:pPr>
          <a:r>
            <a:rPr lang="en-US" dirty="0">
              <a:latin typeface="Candara" panose="020E0502030303020204" pitchFamily="34" charset="0"/>
            </a:rPr>
            <a:t>Employer Services</a:t>
          </a:r>
        </a:p>
      </dgm:t>
    </dgm:pt>
    <dgm:pt modelId="{DB11D112-0B5E-40BE-8BCD-E0526AB9DE51}" type="parTrans" cxnId="{DEC353E7-A946-4D0C-A3E2-E44C1D3D1BC8}">
      <dgm:prSet/>
      <dgm:spPr/>
      <dgm:t>
        <a:bodyPr/>
        <a:lstStyle/>
        <a:p>
          <a:endParaRPr lang="en-US"/>
        </a:p>
      </dgm:t>
    </dgm:pt>
    <dgm:pt modelId="{538D812A-4776-4FE0-8A62-4600790C126F}" type="sibTrans" cxnId="{DEC353E7-A946-4D0C-A3E2-E44C1D3D1BC8}">
      <dgm:prSet/>
      <dgm:spPr/>
      <dgm:t>
        <a:bodyPr/>
        <a:lstStyle/>
        <a:p>
          <a:endParaRPr lang="en-US"/>
        </a:p>
      </dgm:t>
    </dgm:pt>
    <dgm:pt modelId="{8D115822-A1EA-4DB5-BDD2-A244BBD2B9BB}">
      <dgm:prSet phldrT="[Text]"/>
      <dgm:spPr/>
      <dgm:t>
        <a:bodyPr/>
        <a:lstStyle/>
        <a:p>
          <a:pPr marL="57150" lvl="1" indent="0" defTabSz="488950">
            <a:lnSpc>
              <a:spcPct val="90000"/>
            </a:lnSpc>
            <a:spcBef>
              <a:spcPct val="0"/>
            </a:spcBef>
            <a:spcAft>
              <a:spcPct val="15000"/>
            </a:spcAft>
            <a:buNone/>
          </a:pPr>
          <a:r>
            <a:rPr lang="en-US" dirty="0">
              <a:latin typeface="Candara" panose="020E0502030303020204" pitchFamily="34" charset="0"/>
            </a:rPr>
            <a:t>ETPL information</a:t>
          </a:r>
        </a:p>
      </dgm:t>
    </dgm:pt>
    <dgm:pt modelId="{F2569D29-1EEC-4EE6-A47C-5423B9B6DC2E}" type="parTrans" cxnId="{166E79BE-8899-4470-8BF5-AAFC91EBC936}">
      <dgm:prSet/>
      <dgm:spPr/>
      <dgm:t>
        <a:bodyPr/>
        <a:lstStyle/>
        <a:p>
          <a:endParaRPr lang="en-US"/>
        </a:p>
      </dgm:t>
    </dgm:pt>
    <dgm:pt modelId="{268BB7BF-A506-4E34-854E-101DBDA6D12A}" type="sibTrans" cxnId="{166E79BE-8899-4470-8BF5-AAFC91EBC936}">
      <dgm:prSet/>
      <dgm:spPr/>
      <dgm:t>
        <a:bodyPr/>
        <a:lstStyle/>
        <a:p>
          <a:endParaRPr lang="en-US"/>
        </a:p>
      </dgm:t>
    </dgm:pt>
    <dgm:pt modelId="{8CB52A6D-1B7D-420D-BD48-4BABDFEBB6CE}">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Candara" panose="020E0502030303020204" pitchFamily="34" charset="0"/>
            </a:rPr>
            <a:t>Financial aid application assistance</a:t>
          </a:r>
        </a:p>
        <a:p>
          <a:pPr marL="57150" lvl="1" indent="0" defTabSz="488950">
            <a:lnSpc>
              <a:spcPct val="90000"/>
            </a:lnSpc>
            <a:spcBef>
              <a:spcPct val="0"/>
            </a:spcBef>
            <a:spcAft>
              <a:spcPct val="15000"/>
            </a:spcAft>
            <a:buNone/>
          </a:pPr>
          <a:endParaRPr lang="en-US" dirty="0">
            <a:latin typeface="Candara" panose="020E0502030303020204" pitchFamily="34" charset="0"/>
          </a:endParaRPr>
        </a:p>
      </dgm:t>
    </dgm:pt>
    <dgm:pt modelId="{A37E67A1-8FA4-4BF4-888F-ACF337E82BD9}" type="parTrans" cxnId="{45C73002-2EE7-422C-B140-04A33C0E5994}">
      <dgm:prSet/>
      <dgm:spPr/>
      <dgm:t>
        <a:bodyPr/>
        <a:lstStyle/>
        <a:p>
          <a:endParaRPr lang="en-US"/>
        </a:p>
      </dgm:t>
    </dgm:pt>
    <dgm:pt modelId="{4C5716F7-0CB0-4011-A539-46434FCA366A}" type="sibTrans" cxnId="{45C73002-2EE7-422C-B140-04A33C0E5994}">
      <dgm:prSet/>
      <dgm:spPr/>
      <dgm:t>
        <a:bodyPr/>
        <a:lstStyle/>
        <a:p>
          <a:endParaRPr lang="en-US"/>
        </a:p>
      </dgm:t>
    </dgm:pt>
    <dgm:pt modelId="{E62DC6E4-4888-486C-A23E-E02FD3301F1F}">
      <dgm:prSet phldrT="[Text]"/>
      <dgm:spPr/>
      <dgm:t>
        <a:bodyPr/>
        <a:lstStyle/>
        <a:p>
          <a:r>
            <a:rPr lang="en-US" dirty="0">
              <a:latin typeface="Candara" panose="020E0502030303020204" pitchFamily="34" charset="0"/>
            </a:rPr>
            <a:t>Internships and work experiences that are linked to careers</a:t>
          </a:r>
        </a:p>
      </dgm:t>
    </dgm:pt>
    <dgm:pt modelId="{CAA63349-6B8B-4708-84A2-B13403C7AAC6}" type="parTrans" cxnId="{47EBC365-1DA7-4770-A97A-25669EE5AFC9}">
      <dgm:prSet/>
      <dgm:spPr/>
      <dgm:t>
        <a:bodyPr/>
        <a:lstStyle/>
        <a:p>
          <a:endParaRPr lang="en-US"/>
        </a:p>
      </dgm:t>
    </dgm:pt>
    <dgm:pt modelId="{360A195E-F29D-4CE5-B55E-0C0A3A55098B}" type="sibTrans" cxnId="{47EBC365-1DA7-4770-A97A-25669EE5AFC9}">
      <dgm:prSet/>
      <dgm:spPr/>
      <dgm:t>
        <a:bodyPr/>
        <a:lstStyle/>
        <a:p>
          <a:endParaRPr lang="en-US"/>
        </a:p>
      </dgm:t>
    </dgm:pt>
    <dgm:pt modelId="{E18CC87F-05BA-42F3-8DCC-7BAB720A5C66}">
      <dgm:prSet phldrT="[Text]"/>
      <dgm:spPr/>
      <dgm:t>
        <a:bodyPr/>
        <a:lstStyle/>
        <a:p>
          <a:r>
            <a:rPr lang="en-US" dirty="0">
              <a:latin typeface="Candara" panose="020E0502030303020204" pitchFamily="34" charset="0"/>
            </a:rPr>
            <a:t>Workforce preparation activities</a:t>
          </a:r>
        </a:p>
      </dgm:t>
    </dgm:pt>
    <dgm:pt modelId="{C3EBE841-479F-4534-BBF7-9FD2FC220C59}" type="parTrans" cxnId="{7C786FCA-3E71-4814-B7D2-620530CF5C63}">
      <dgm:prSet/>
      <dgm:spPr/>
      <dgm:t>
        <a:bodyPr/>
        <a:lstStyle/>
        <a:p>
          <a:endParaRPr lang="en-US"/>
        </a:p>
      </dgm:t>
    </dgm:pt>
    <dgm:pt modelId="{18A3A8F8-6EE5-484E-BD84-ECD3EE5D8F5C}" type="sibTrans" cxnId="{7C786FCA-3E71-4814-B7D2-620530CF5C63}">
      <dgm:prSet/>
      <dgm:spPr/>
      <dgm:t>
        <a:bodyPr/>
        <a:lstStyle/>
        <a:p>
          <a:endParaRPr lang="en-US"/>
        </a:p>
      </dgm:t>
    </dgm:pt>
    <dgm:pt modelId="{C7C7D1CB-05C6-4234-83DE-1B5E4011DDCB}">
      <dgm:prSet phldrT="[Text]"/>
      <dgm:spPr/>
      <dgm:t>
        <a:bodyPr/>
        <a:lstStyle/>
        <a:p>
          <a:r>
            <a:rPr lang="en-US" dirty="0">
              <a:latin typeface="Candara" panose="020E0502030303020204" pitchFamily="34" charset="0"/>
            </a:rPr>
            <a:t>Financial Literacy</a:t>
          </a:r>
        </a:p>
      </dgm:t>
    </dgm:pt>
    <dgm:pt modelId="{C8902E80-343D-4729-8414-49D1579291BA}" type="parTrans" cxnId="{4CCA4A60-A04E-4A8F-B013-6F3EE765A698}">
      <dgm:prSet/>
      <dgm:spPr/>
      <dgm:t>
        <a:bodyPr/>
        <a:lstStyle/>
        <a:p>
          <a:endParaRPr lang="en-US"/>
        </a:p>
      </dgm:t>
    </dgm:pt>
    <dgm:pt modelId="{B1715335-2E80-4BC3-B3B5-90E659CF2F49}" type="sibTrans" cxnId="{4CCA4A60-A04E-4A8F-B013-6F3EE765A698}">
      <dgm:prSet/>
      <dgm:spPr/>
      <dgm:t>
        <a:bodyPr/>
        <a:lstStyle/>
        <a:p>
          <a:endParaRPr lang="en-US"/>
        </a:p>
      </dgm:t>
    </dgm:pt>
    <dgm:pt modelId="{D6397714-6FF6-4F0D-A4C4-0F25A655FB01}">
      <dgm:prSet phldrT="[Text]"/>
      <dgm:spPr/>
      <dgm:t>
        <a:bodyPr/>
        <a:lstStyle/>
        <a:p>
          <a:r>
            <a:rPr lang="en-US" dirty="0">
              <a:latin typeface="Candara" panose="020E0502030303020204" pitchFamily="34" charset="0"/>
            </a:rPr>
            <a:t>Out-of-area job search and relocation assistance</a:t>
          </a:r>
        </a:p>
      </dgm:t>
    </dgm:pt>
    <dgm:pt modelId="{756F2BE4-A62F-4FEA-ACAA-E890BC117945}" type="parTrans" cxnId="{D65CDF59-7525-4F14-9025-539CB62EFA2A}">
      <dgm:prSet/>
      <dgm:spPr/>
      <dgm:t>
        <a:bodyPr/>
        <a:lstStyle/>
        <a:p>
          <a:endParaRPr lang="en-US"/>
        </a:p>
      </dgm:t>
    </dgm:pt>
    <dgm:pt modelId="{53A22BBD-28B9-4695-B6C3-15031D15602E}" type="sibTrans" cxnId="{D65CDF59-7525-4F14-9025-539CB62EFA2A}">
      <dgm:prSet/>
      <dgm:spPr/>
      <dgm:t>
        <a:bodyPr/>
        <a:lstStyle/>
        <a:p>
          <a:endParaRPr lang="en-US"/>
        </a:p>
      </dgm:t>
    </dgm:pt>
    <dgm:pt modelId="{B2DF307C-CAEB-4BFE-AE31-5F272B1F92D7}">
      <dgm:prSet phldrT="[Text]"/>
      <dgm:spPr/>
      <dgm:t>
        <a:bodyPr/>
        <a:lstStyle/>
        <a:p>
          <a:r>
            <a:rPr lang="en-US" dirty="0">
              <a:latin typeface="Candara" panose="020E0502030303020204" pitchFamily="34" charset="0"/>
            </a:rPr>
            <a:t>English language and integrated education and training programs</a:t>
          </a:r>
        </a:p>
      </dgm:t>
    </dgm:pt>
    <dgm:pt modelId="{D9F505F3-8FA9-4582-BD6F-FE83201E2AF4}" type="parTrans" cxnId="{1575BF66-A699-474A-AA39-DDC66D2B395F}">
      <dgm:prSet/>
      <dgm:spPr/>
      <dgm:t>
        <a:bodyPr/>
        <a:lstStyle/>
        <a:p>
          <a:endParaRPr lang="en-US"/>
        </a:p>
      </dgm:t>
    </dgm:pt>
    <dgm:pt modelId="{5CC3E87B-8A17-4F54-9C4F-1CA00A0B88E6}" type="sibTrans" cxnId="{1575BF66-A699-474A-AA39-DDC66D2B395F}">
      <dgm:prSet/>
      <dgm:spPr/>
      <dgm:t>
        <a:bodyPr/>
        <a:lstStyle/>
        <a:p>
          <a:endParaRPr lang="en-US"/>
        </a:p>
      </dgm:t>
    </dgm:pt>
    <dgm:pt modelId="{C15C30BE-AE4A-413D-A7F0-065002888279}">
      <dgm:prSet phldrT="[Text]"/>
      <dgm:spPr/>
      <dgm:t>
        <a:bodyPr/>
        <a:lstStyle/>
        <a:p>
          <a:r>
            <a:rPr lang="en-US" dirty="0">
              <a:latin typeface="Candara" panose="020E0502030303020204" pitchFamily="34" charset="0"/>
            </a:rPr>
            <a:t>On-the-job training</a:t>
          </a:r>
        </a:p>
      </dgm:t>
    </dgm:pt>
    <dgm:pt modelId="{4726C489-0BF8-4656-A39D-91D7C641D89A}" type="parTrans" cxnId="{F702E206-96DF-4493-A44F-A0785B799F8B}">
      <dgm:prSet/>
      <dgm:spPr/>
      <dgm:t>
        <a:bodyPr/>
        <a:lstStyle/>
        <a:p>
          <a:endParaRPr lang="en-US"/>
        </a:p>
      </dgm:t>
    </dgm:pt>
    <dgm:pt modelId="{10866F42-002B-46E8-8ED9-A7E3A3DED081}" type="sibTrans" cxnId="{F702E206-96DF-4493-A44F-A0785B799F8B}">
      <dgm:prSet/>
      <dgm:spPr/>
      <dgm:t>
        <a:bodyPr/>
        <a:lstStyle/>
        <a:p>
          <a:endParaRPr lang="en-US"/>
        </a:p>
      </dgm:t>
    </dgm:pt>
    <dgm:pt modelId="{C06DFADE-6F3B-4C70-9248-977D0B391CE3}">
      <dgm:prSet phldrT="[Text]"/>
      <dgm:spPr/>
      <dgm:t>
        <a:bodyPr/>
        <a:lstStyle/>
        <a:p>
          <a:r>
            <a:rPr lang="en-US" dirty="0">
              <a:latin typeface="Candara" panose="020E0502030303020204" pitchFamily="34" charset="0"/>
            </a:rPr>
            <a:t>Incumbent worker training</a:t>
          </a:r>
        </a:p>
      </dgm:t>
    </dgm:pt>
    <dgm:pt modelId="{3CB3E620-507B-4777-BBF7-2B5BB5CD8221}" type="parTrans" cxnId="{4C578557-94CB-46FF-86D3-1E883B24BFD3}">
      <dgm:prSet/>
      <dgm:spPr/>
      <dgm:t>
        <a:bodyPr/>
        <a:lstStyle/>
        <a:p>
          <a:endParaRPr lang="en-US"/>
        </a:p>
      </dgm:t>
    </dgm:pt>
    <dgm:pt modelId="{588CA184-823A-4BB2-BEAB-F761064B3A5B}" type="sibTrans" cxnId="{4C578557-94CB-46FF-86D3-1E883B24BFD3}">
      <dgm:prSet/>
      <dgm:spPr/>
      <dgm:t>
        <a:bodyPr/>
        <a:lstStyle/>
        <a:p>
          <a:endParaRPr lang="en-US"/>
        </a:p>
      </dgm:t>
    </dgm:pt>
    <dgm:pt modelId="{B20E4BC5-6DFC-4079-9A0F-B0ED9C99055E}">
      <dgm:prSet phldrT="[Text]"/>
      <dgm:spPr/>
      <dgm:t>
        <a:bodyPr/>
        <a:lstStyle/>
        <a:p>
          <a:r>
            <a:rPr lang="en-US" dirty="0">
              <a:latin typeface="Candara" panose="020E0502030303020204" pitchFamily="34" charset="0"/>
            </a:rPr>
            <a:t>Skills upgrading</a:t>
          </a:r>
        </a:p>
      </dgm:t>
    </dgm:pt>
    <dgm:pt modelId="{A7C51318-3D80-4494-AFC5-9AA67B99AED7}" type="parTrans" cxnId="{BBFD5CF4-A7F3-4E27-ABBA-0BFD7F9918C8}">
      <dgm:prSet/>
      <dgm:spPr/>
      <dgm:t>
        <a:bodyPr/>
        <a:lstStyle/>
        <a:p>
          <a:endParaRPr lang="en-US"/>
        </a:p>
      </dgm:t>
    </dgm:pt>
    <dgm:pt modelId="{D04BBD4D-40DB-48B7-B18A-21F222E3D8D3}" type="sibTrans" cxnId="{BBFD5CF4-A7F3-4E27-ABBA-0BFD7F9918C8}">
      <dgm:prSet/>
      <dgm:spPr/>
      <dgm:t>
        <a:bodyPr/>
        <a:lstStyle/>
        <a:p>
          <a:endParaRPr lang="en-US"/>
        </a:p>
      </dgm:t>
    </dgm:pt>
    <dgm:pt modelId="{6B687416-C205-4EB4-9D46-58C7F4740832}">
      <dgm:prSet phldrT="[Text]"/>
      <dgm:spPr/>
      <dgm:t>
        <a:bodyPr/>
        <a:lstStyle/>
        <a:p>
          <a:r>
            <a:rPr lang="en-US" dirty="0">
              <a:latin typeface="Candara" panose="020E0502030303020204" pitchFamily="34" charset="0"/>
            </a:rPr>
            <a:t>Entrepreneurial training</a:t>
          </a:r>
        </a:p>
      </dgm:t>
    </dgm:pt>
    <dgm:pt modelId="{11F57DFA-BE7D-4AEB-A196-DA8E0BC1D39A}" type="parTrans" cxnId="{4A8BB01C-2E68-43CF-9128-C5381B1177F8}">
      <dgm:prSet/>
      <dgm:spPr/>
      <dgm:t>
        <a:bodyPr/>
        <a:lstStyle/>
        <a:p>
          <a:endParaRPr lang="en-US"/>
        </a:p>
      </dgm:t>
    </dgm:pt>
    <dgm:pt modelId="{6CAC860B-0AF0-4749-85AB-470DCA915AE5}" type="sibTrans" cxnId="{4A8BB01C-2E68-43CF-9128-C5381B1177F8}">
      <dgm:prSet/>
      <dgm:spPr/>
      <dgm:t>
        <a:bodyPr/>
        <a:lstStyle/>
        <a:p>
          <a:endParaRPr lang="en-US"/>
        </a:p>
      </dgm:t>
    </dgm:pt>
    <dgm:pt modelId="{7DE7B5F2-D7A7-4B6A-8BD1-8D9C7A6CFB5C}">
      <dgm:prSet phldrT="[Text]"/>
      <dgm:spPr/>
      <dgm:t>
        <a:bodyPr/>
        <a:lstStyle/>
        <a:p>
          <a:r>
            <a:rPr lang="en-US" dirty="0">
              <a:latin typeface="Candara" panose="020E0502030303020204" pitchFamily="34" charset="0"/>
            </a:rPr>
            <a:t>Adult education and literacy activities</a:t>
          </a:r>
        </a:p>
      </dgm:t>
    </dgm:pt>
    <dgm:pt modelId="{94C57ED8-A212-4D44-8D74-CEEBE0799E04}" type="parTrans" cxnId="{676F5EAC-68B8-4A6A-BE07-5836B7D66A15}">
      <dgm:prSet/>
      <dgm:spPr/>
      <dgm:t>
        <a:bodyPr/>
        <a:lstStyle/>
        <a:p>
          <a:endParaRPr lang="en-US"/>
        </a:p>
      </dgm:t>
    </dgm:pt>
    <dgm:pt modelId="{FD7CDE2C-23E0-4797-BCAB-57939B997FC3}" type="sibTrans" cxnId="{676F5EAC-68B8-4A6A-BE07-5836B7D66A15}">
      <dgm:prSet/>
      <dgm:spPr/>
      <dgm:t>
        <a:bodyPr/>
        <a:lstStyle/>
        <a:p>
          <a:endParaRPr lang="en-US"/>
        </a:p>
      </dgm:t>
    </dgm:pt>
    <dgm:pt modelId="{6B71897A-254A-479B-8CC6-128689A4C2B0}">
      <dgm:prSet phldrT="[Text]"/>
      <dgm:spPr/>
      <dgm:t>
        <a:bodyPr/>
        <a:lstStyle/>
        <a:p>
          <a:r>
            <a:rPr lang="en-US" dirty="0">
              <a:latin typeface="Candara" panose="020E0502030303020204" pitchFamily="34" charset="0"/>
            </a:rPr>
            <a:t>Customized training (conducted in partnership with employers)</a:t>
          </a:r>
        </a:p>
      </dgm:t>
    </dgm:pt>
    <dgm:pt modelId="{0C65F528-4241-4C48-8985-ED24D7C3BD84}" type="parTrans" cxnId="{228BEA73-ECE2-4336-87F4-835044319CA0}">
      <dgm:prSet/>
      <dgm:spPr/>
      <dgm:t>
        <a:bodyPr/>
        <a:lstStyle/>
        <a:p>
          <a:endParaRPr lang="en-US"/>
        </a:p>
      </dgm:t>
    </dgm:pt>
    <dgm:pt modelId="{333C4248-B6DB-4DAF-806B-C84CC560555C}" type="sibTrans" cxnId="{228BEA73-ECE2-4336-87F4-835044319CA0}">
      <dgm:prSet/>
      <dgm:spPr/>
      <dgm:t>
        <a:bodyPr/>
        <a:lstStyle/>
        <a:p>
          <a:endParaRPr lang="en-US"/>
        </a:p>
      </dgm:t>
    </dgm:pt>
    <dgm:pt modelId="{8289E560-E7A5-4A7D-BE63-4B3482457C89}">
      <dgm:prSet phldrT="[Text]"/>
      <dgm:spPr/>
      <dgm:t>
        <a:bodyPr/>
        <a:lstStyle/>
        <a:p>
          <a:r>
            <a:rPr lang="en-US" b="1" dirty="0">
              <a:latin typeface="Candara" panose="020E0502030303020204" pitchFamily="34" charset="0"/>
            </a:rPr>
            <a:t>Follow-up Services</a:t>
          </a:r>
        </a:p>
      </dgm:t>
    </dgm:pt>
    <dgm:pt modelId="{3B30F50F-A799-4911-9C90-74536E45AE3F}" type="parTrans" cxnId="{276EB351-3AD6-4C85-AD3A-670029AE4341}">
      <dgm:prSet/>
      <dgm:spPr/>
      <dgm:t>
        <a:bodyPr/>
        <a:lstStyle/>
        <a:p>
          <a:endParaRPr lang="en-US"/>
        </a:p>
      </dgm:t>
    </dgm:pt>
    <dgm:pt modelId="{DEADA506-B7F6-45BC-A0B5-3EB6A9D90460}" type="sibTrans" cxnId="{276EB351-3AD6-4C85-AD3A-670029AE4341}">
      <dgm:prSet/>
      <dgm:spPr/>
      <dgm:t>
        <a:bodyPr/>
        <a:lstStyle/>
        <a:p>
          <a:endParaRPr lang="en-US"/>
        </a:p>
      </dgm:t>
    </dgm:pt>
    <dgm:pt modelId="{3D5BF103-5C00-4FDE-A6D1-231BF5350CA4}">
      <dgm:prSet/>
      <dgm:spPr/>
      <dgm:t>
        <a:bodyPr/>
        <a:lstStyle/>
        <a:p>
          <a:r>
            <a:rPr lang="en-US" dirty="0"/>
            <a:t>Services to ensure job retention, wage gains, and career progress for participants who have been referred to unsubsidized employment</a:t>
          </a:r>
        </a:p>
      </dgm:t>
    </dgm:pt>
    <dgm:pt modelId="{9E790E67-4FEE-46BD-AA8B-612E9F27FBFC}" type="parTrans" cxnId="{FB1E0CF9-9DC5-4D78-8F45-4A7907CDE1EF}">
      <dgm:prSet/>
      <dgm:spPr/>
      <dgm:t>
        <a:bodyPr/>
        <a:lstStyle/>
        <a:p>
          <a:endParaRPr lang="en-US"/>
        </a:p>
      </dgm:t>
    </dgm:pt>
    <dgm:pt modelId="{3FDCE1FC-E1A9-4F9F-88E0-2F343D0E348D}" type="sibTrans" cxnId="{FB1E0CF9-9DC5-4D78-8F45-4A7907CDE1EF}">
      <dgm:prSet/>
      <dgm:spPr/>
      <dgm:t>
        <a:bodyPr/>
        <a:lstStyle/>
        <a:p>
          <a:endParaRPr lang="en-US"/>
        </a:p>
      </dgm:t>
    </dgm:pt>
    <dgm:pt modelId="{495615DC-99A5-4D4A-AB1A-E7D1BDBCCD75}">
      <dgm:prSet phldrT="[Text]"/>
      <dgm:spPr/>
      <dgm:t>
        <a:bodyPr/>
        <a:lstStyle/>
        <a:p>
          <a:r>
            <a:rPr lang="en-US" dirty="0">
              <a:latin typeface="Candara" panose="020E0502030303020204" pitchFamily="34" charset="0"/>
            </a:rPr>
            <a:t>Apprenticeships</a:t>
          </a:r>
        </a:p>
      </dgm:t>
    </dgm:pt>
    <dgm:pt modelId="{FF991B2A-982F-461B-ADCE-FDE107B5B4EF}" type="parTrans" cxnId="{74BBD3CA-C845-49EC-9CD9-B200A0087782}">
      <dgm:prSet/>
      <dgm:spPr/>
    </dgm:pt>
    <dgm:pt modelId="{40CE817E-0E58-4509-B584-9EDCBF6B2025}" type="sibTrans" cxnId="{74BBD3CA-C845-49EC-9CD9-B200A0087782}">
      <dgm:prSet/>
      <dgm:spPr/>
    </dgm:pt>
    <dgm:pt modelId="{63F1CBBD-1CB2-42BD-9584-B95DD5998AC7}" type="pres">
      <dgm:prSet presAssocID="{EEF65D43-0E94-4BD7-BD65-3D8B07BBF06F}" presName="linearFlow" presStyleCnt="0">
        <dgm:presLayoutVars>
          <dgm:dir/>
          <dgm:animLvl val="lvl"/>
          <dgm:resizeHandles/>
        </dgm:presLayoutVars>
      </dgm:prSet>
      <dgm:spPr/>
    </dgm:pt>
    <dgm:pt modelId="{C60D411A-B08C-4275-A62C-E7D7BCFEBB4E}" type="pres">
      <dgm:prSet presAssocID="{900FE199-3681-499C-B8FE-E9B83A5F5265}" presName="compositeNode" presStyleCnt="0">
        <dgm:presLayoutVars>
          <dgm:bulletEnabled val="1"/>
        </dgm:presLayoutVars>
      </dgm:prSet>
      <dgm:spPr/>
    </dgm:pt>
    <dgm:pt modelId="{11CAB520-324B-4FE9-8572-A09EEC5A9AB4}" type="pres">
      <dgm:prSet presAssocID="{900FE199-3681-499C-B8FE-E9B83A5F5265}" presName="image" presStyleLbl="fgImgPlace1" presStyleIdx="0" presStyleCnt="4" custScaleX="102098" custScaleY="105229"/>
      <dgm:spPr/>
    </dgm:pt>
    <dgm:pt modelId="{4928F6BF-B242-465B-B41E-49B33C2E554D}" type="pres">
      <dgm:prSet presAssocID="{900FE199-3681-499C-B8FE-E9B83A5F5265}" presName="childNode" presStyleLbl="node1" presStyleIdx="0" presStyleCnt="4" custScaleX="137907" custLinFactNeighborX="16686" custLinFactNeighborY="433">
        <dgm:presLayoutVars>
          <dgm:bulletEnabled val="1"/>
        </dgm:presLayoutVars>
      </dgm:prSet>
      <dgm:spPr/>
    </dgm:pt>
    <dgm:pt modelId="{975F15CC-593B-46F0-AD39-97E236272DCD}" type="pres">
      <dgm:prSet presAssocID="{900FE199-3681-499C-B8FE-E9B83A5F5265}" presName="parentNode" presStyleLbl="revTx" presStyleIdx="0" presStyleCnt="4">
        <dgm:presLayoutVars>
          <dgm:chMax val="0"/>
          <dgm:bulletEnabled val="1"/>
        </dgm:presLayoutVars>
      </dgm:prSet>
      <dgm:spPr/>
    </dgm:pt>
    <dgm:pt modelId="{C8310EA4-E84A-4E44-8F65-636D2BE91C5B}" type="pres">
      <dgm:prSet presAssocID="{91B19FDC-71AF-4F8A-A6A9-20CA24CE716D}" presName="sibTrans" presStyleCnt="0"/>
      <dgm:spPr/>
    </dgm:pt>
    <dgm:pt modelId="{8905394D-DCDE-4ED3-A8D1-D6C8B0AF6634}" type="pres">
      <dgm:prSet presAssocID="{D508A28A-99BA-4911-995C-DA52F246A72D}" presName="compositeNode" presStyleCnt="0">
        <dgm:presLayoutVars>
          <dgm:bulletEnabled val="1"/>
        </dgm:presLayoutVars>
      </dgm:prSet>
      <dgm:spPr/>
    </dgm:pt>
    <dgm:pt modelId="{BC3BE6FE-42AC-45A1-8716-036790FB7A53}" type="pres">
      <dgm:prSet presAssocID="{D508A28A-99BA-4911-995C-DA52F246A72D}" presName="image" presStyleLbl="fgImgPlace1" presStyleIdx="1" presStyleCnt="4"/>
      <dgm:spPr/>
    </dgm:pt>
    <dgm:pt modelId="{BB8B4059-D809-4337-B74E-32CD556A88EF}" type="pres">
      <dgm:prSet presAssocID="{D508A28A-99BA-4911-995C-DA52F246A72D}" presName="childNode" presStyleLbl="node1" presStyleIdx="1" presStyleCnt="4" custScaleX="129402" custLinFactNeighborX="12994" custLinFactNeighborY="-216">
        <dgm:presLayoutVars>
          <dgm:bulletEnabled val="1"/>
        </dgm:presLayoutVars>
      </dgm:prSet>
      <dgm:spPr/>
    </dgm:pt>
    <dgm:pt modelId="{19833EAA-2700-46D4-BC9B-A12EDCBCE1F7}" type="pres">
      <dgm:prSet presAssocID="{D508A28A-99BA-4911-995C-DA52F246A72D}" presName="parentNode" presStyleLbl="revTx" presStyleIdx="1" presStyleCnt="4">
        <dgm:presLayoutVars>
          <dgm:chMax val="0"/>
          <dgm:bulletEnabled val="1"/>
        </dgm:presLayoutVars>
      </dgm:prSet>
      <dgm:spPr/>
    </dgm:pt>
    <dgm:pt modelId="{1C792C48-8154-42A1-A70C-9310E516F93F}" type="pres">
      <dgm:prSet presAssocID="{306D7733-8C15-400F-92E9-1A608687EF0E}" presName="sibTrans" presStyleCnt="0"/>
      <dgm:spPr/>
    </dgm:pt>
    <dgm:pt modelId="{27CF0C3D-037B-4149-AF5F-C2CE9EFAF52F}" type="pres">
      <dgm:prSet presAssocID="{4DC9AD87-EE21-475C-9929-5AD12959FD82}" presName="compositeNode" presStyleCnt="0">
        <dgm:presLayoutVars>
          <dgm:bulletEnabled val="1"/>
        </dgm:presLayoutVars>
      </dgm:prSet>
      <dgm:spPr/>
    </dgm:pt>
    <dgm:pt modelId="{819C81FD-84D0-431C-AF19-22BDA9991ABB}" type="pres">
      <dgm:prSet presAssocID="{4DC9AD87-EE21-475C-9929-5AD12959FD82}" presName="image" presStyleLbl="fgImgPlace1" presStyleIdx="2" presStyleCnt="4"/>
      <dgm:spPr/>
    </dgm:pt>
    <dgm:pt modelId="{8D0A4ACD-DDF0-4B7F-9916-897456287162}" type="pres">
      <dgm:prSet presAssocID="{4DC9AD87-EE21-475C-9929-5AD12959FD82}" presName="childNode" presStyleLbl="node1" presStyleIdx="2" presStyleCnt="4" custScaleX="132297" custLinFactNeighborX="19529" custLinFactNeighborY="432">
        <dgm:presLayoutVars>
          <dgm:bulletEnabled val="1"/>
        </dgm:presLayoutVars>
      </dgm:prSet>
      <dgm:spPr/>
    </dgm:pt>
    <dgm:pt modelId="{219AD87A-AA42-4828-A142-9D4121BB9188}" type="pres">
      <dgm:prSet presAssocID="{4DC9AD87-EE21-475C-9929-5AD12959FD82}" presName="parentNode" presStyleLbl="revTx" presStyleIdx="2" presStyleCnt="4">
        <dgm:presLayoutVars>
          <dgm:chMax val="0"/>
          <dgm:bulletEnabled val="1"/>
        </dgm:presLayoutVars>
      </dgm:prSet>
      <dgm:spPr/>
    </dgm:pt>
    <dgm:pt modelId="{F544E30E-0BF0-4D49-B94F-F97E4E684ACD}" type="pres">
      <dgm:prSet presAssocID="{2EA420FE-8EDC-4F44-B872-CEFFB69E4E6E}" presName="sibTrans" presStyleCnt="0"/>
      <dgm:spPr/>
    </dgm:pt>
    <dgm:pt modelId="{616787CE-BAA3-4369-9CC8-C216EF5B3E12}" type="pres">
      <dgm:prSet presAssocID="{8289E560-E7A5-4A7D-BE63-4B3482457C89}" presName="compositeNode" presStyleCnt="0">
        <dgm:presLayoutVars>
          <dgm:bulletEnabled val="1"/>
        </dgm:presLayoutVars>
      </dgm:prSet>
      <dgm:spPr/>
    </dgm:pt>
    <dgm:pt modelId="{D774BD35-E45F-4C86-A7AF-77CB78E8321A}" type="pres">
      <dgm:prSet presAssocID="{8289E560-E7A5-4A7D-BE63-4B3482457C89}" presName="image" presStyleLbl="fgImgPlace1" presStyleIdx="3" presStyleCnt="4"/>
      <dgm:spPr/>
    </dgm:pt>
    <dgm:pt modelId="{9386B487-26BD-4DDE-B475-590BB9DAED24}" type="pres">
      <dgm:prSet presAssocID="{8289E560-E7A5-4A7D-BE63-4B3482457C89}" presName="childNode" presStyleLbl="node1" presStyleIdx="3" presStyleCnt="4" custScaleX="126638" custLinFactNeighborX="14903" custLinFactNeighborY="-216">
        <dgm:presLayoutVars>
          <dgm:bulletEnabled val="1"/>
        </dgm:presLayoutVars>
      </dgm:prSet>
      <dgm:spPr/>
    </dgm:pt>
    <dgm:pt modelId="{EE1171D8-029E-4C04-B0E6-9684B2DC1DC4}" type="pres">
      <dgm:prSet presAssocID="{8289E560-E7A5-4A7D-BE63-4B3482457C89}" presName="parentNode" presStyleLbl="revTx" presStyleIdx="3" presStyleCnt="4">
        <dgm:presLayoutVars>
          <dgm:chMax val="0"/>
          <dgm:bulletEnabled val="1"/>
        </dgm:presLayoutVars>
      </dgm:prSet>
      <dgm:spPr/>
    </dgm:pt>
  </dgm:ptLst>
  <dgm:cxnLst>
    <dgm:cxn modelId="{45C73002-2EE7-422C-B140-04A33C0E5994}" srcId="{900FE199-3681-499C-B8FE-E9B83A5F5265}" destId="{8CB52A6D-1B7D-420D-BD48-4BABDFEBB6CE}" srcOrd="11" destOrd="0" parTransId="{A37E67A1-8FA4-4BF4-888F-ACF337E82BD9}" sibTransId="{4C5716F7-0CB0-4011-A539-46434FCA366A}"/>
    <dgm:cxn modelId="{8CC1FE03-63FB-4921-9B9E-927767AA9441}" type="presOf" srcId="{6B687416-C205-4EB4-9D46-58C7F4740832}" destId="{8D0A4ACD-DDF0-4B7F-9916-897456287162}" srcOrd="0" destOrd="4" presId="urn:microsoft.com/office/officeart/2005/8/layout/hList2"/>
    <dgm:cxn modelId="{F702E206-96DF-4493-A44F-A0785B799F8B}" srcId="{4DC9AD87-EE21-475C-9929-5AD12959FD82}" destId="{C15C30BE-AE4A-413D-A7F0-065002888279}" srcOrd="1" destOrd="0" parTransId="{4726C489-0BF8-4656-A39D-91D7C641D89A}" sibTransId="{10866F42-002B-46E8-8ED9-A7E3A3DED081}"/>
    <dgm:cxn modelId="{C1611910-FFC3-4B2D-95AF-1A2BFE1134D9}" type="presOf" srcId="{3D5BF103-5C00-4FDE-A6D1-231BF5350CA4}" destId="{9386B487-26BD-4DDE-B475-590BB9DAED24}" srcOrd="0" destOrd="0" presId="urn:microsoft.com/office/officeart/2005/8/layout/hList2"/>
    <dgm:cxn modelId="{E8B60515-6329-4CA3-8091-F49B09A6BDB8}" type="presOf" srcId="{8047596C-64FC-435F-95DA-53F6753DB379}" destId="{8D0A4ACD-DDF0-4B7F-9916-897456287162}" srcOrd="0" destOrd="0" presId="urn:microsoft.com/office/officeart/2005/8/layout/hList2"/>
    <dgm:cxn modelId="{5F940017-EC53-4D58-875D-7AD6E901CBAA}" type="presOf" srcId="{D508A28A-99BA-4911-995C-DA52F246A72D}" destId="{19833EAA-2700-46D4-BC9B-A12EDCBCE1F7}" srcOrd="0" destOrd="0" presId="urn:microsoft.com/office/officeart/2005/8/layout/hList2"/>
    <dgm:cxn modelId="{4A8BB01C-2E68-43CF-9128-C5381B1177F8}" srcId="{4DC9AD87-EE21-475C-9929-5AD12959FD82}" destId="{6B687416-C205-4EB4-9D46-58C7F4740832}" srcOrd="4" destOrd="0" parTransId="{11F57DFA-BE7D-4AEB-A196-DA8E0BC1D39A}" sibTransId="{6CAC860B-0AF0-4749-85AB-470DCA915AE5}"/>
    <dgm:cxn modelId="{CFC91322-B620-4EB0-8AA5-2CFE8BD06FA0}" type="presOf" srcId="{8D115822-A1EA-4DB5-BDD2-A244BBD2B9BB}" destId="{4928F6BF-B242-465B-B41E-49B33C2E554D}" srcOrd="0" destOrd="8" presId="urn:microsoft.com/office/officeart/2005/8/layout/hList2"/>
    <dgm:cxn modelId="{C8A9C422-5E44-4FBD-A7F8-202855906175}" type="presOf" srcId="{495615DC-99A5-4D4A-AB1A-E7D1BDBCCD75}" destId="{8D0A4ACD-DDF0-4B7F-9916-897456287162}" srcOrd="0" destOrd="7" presId="urn:microsoft.com/office/officeart/2005/8/layout/hList2"/>
    <dgm:cxn modelId="{5112CC23-7949-4818-8342-A63B0820795A}" type="presOf" srcId="{4BA6A466-50AD-4B80-9B35-F14E91AC09AF}" destId="{4928F6BF-B242-465B-B41E-49B33C2E554D}" srcOrd="0" destOrd="6" presId="urn:microsoft.com/office/officeart/2005/8/layout/hList2"/>
    <dgm:cxn modelId="{B1689525-DA9D-4A53-B196-01005E19A278}" srcId="{900FE199-3681-499C-B8FE-E9B83A5F5265}" destId="{4BA6A466-50AD-4B80-9B35-F14E91AC09AF}" srcOrd="6" destOrd="0" parTransId="{4AB78188-8593-4433-99B4-BA67EBBD835C}" sibTransId="{34619D4F-CCD3-429B-BAF8-7A9B6B849486}"/>
    <dgm:cxn modelId="{EE0CF526-3095-4278-8EF1-952AD9CE69C9}" type="presOf" srcId="{ABDCCD33-A00F-4786-BE7E-57B3FAEDA87D}" destId="{4928F6BF-B242-465B-B41E-49B33C2E554D}" srcOrd="0" destOrd="3" presId="urn:microsoft.com/office/officeart/2005/8/layout/hList2"/>
    <dgm:cxn modelId="{E4918228-8B2C-4B25-9707-D0E5D9B02526}" type="presOf" srcId="{B20E4BC5-6DFC-4079-9A0F-B0ED9C99055E}" destId="{8D0A4ACD-DDF0-4B7F-9916-897456287162}" srcOrd="0" destOrd="3" presId="urn:microsoft.com/office/officeart/2005/8/layout/hList2"/>
    <dgm:cxn modelId="{A4277F36-248A-41D7-B56B-7B9CC4E96D7E}" type="presOf" srcId="{2C1AB88C-FB31-4DBB-91AD-6086CB464741}" destId="{4928F6BF-B242-465B-B41E-49B33C2E554D}" srcOrd="0" destOrd="2" presId="urn:microsoft.com/office/officeart/2005/8/layout/hList2"/>
    <dgm:cxn modelId="{6EF2213C-409A-44B6-AB9A-1BDD7D324022}" type="presOf" srcId="{C7C7D1CB-05C6-4234-83DE-1B5E4011DDCB}" destId="{BB8B4059-D809-4337-B74E-32CD556A88EF}" srcOrd="0" destOrd="5" presId="urn:microsoft.com/office/officeart/2005/8/layout/hList2"/>
    <dgm:cxn modelId="{B2557C5D-0C35-4294-9F3D-0554292B0D5D}" type="presOf" srcId="{4DC9AD87-EE21-475C-9929-5AD12959FD82}" destId="{219AD87A-AA42-4828-A142-9D4121BB9188}" srcOrd="0" destOrd="0" presId="urn:microsoft.com/office/officeart/2005/8/layout/hList2"/>
    <dgm:cxn modelId="{A92A215E-C665-4EDE-8433-2D6E1CDDE89F}" srcId="{D508A28A-99BA-4911-995C-DA52F246A72D}" destId="{ADA511B6-29CD-4407-BEB8-CCA457C144A3}" srcOrd="2" destOrd="0" parTransId="{437F9F4F-966C-4767-866A-20AC3C9F5E06}" sibTransId="{DC8A688C-8321-46CE-88F5-256F9CBA9B1B}"/>
    <dgm:cxn modelId="{4CCA4A60-A04E-4A8F-B013-6F3EE765A698}" srcId="{D508A28A-99BA-4911-995C-DA52F246A72D}" destId="{C7C7D1CB-05C6-4234-83DE-1B5E4011DDCB}" srcOrd="5" destOrd="0" parTransId="{C8902E80-343D-4729-8414-49D1579291BA}" sibTransId="{B1715335-2E80-4BC3-B3B5-90E659CF2F49}"/>
    <dgm:cxn modelId="{47EBC365-1DA7-4770-A97A-25669EE5AFC9}" srcId="{D508A28A-99BA-4911-995C-DA52F246A72D}" destId="{E62DC6E4-4888-486C-A23E-E02FD3301F1F}" srcOrd="3" destOrd="0" parTransId="{CAA63349-6B8B-4708-84A2-B13403C7AAC6}" sibTransId="{360A195E-F29D-4CE5-B55E-0C0A3A55098B}"/>
    <dgm:cxn modelId="{1575BF66-A699-474A-AA39-DDC66D2B395F}" srcId="{D508A28A-99BA-4911-995C-DA52F246A72D}" destId="{B2DF307C-CAEB-4BFE-AE31-5F272B1F92D7}" srcOrd="7" destOrd="0" parTransId="{D9F505F3-8FA9-4582-BD6F-FE83201E2AF4}" sibTransId="{5CC3E87B-8A17-4F54-9C4F-1CA00A0B88E6}"/>
    <dgm:cxn modelId="{353ADF6B-8ECD-45E7-A7FD-A8477855794A}" srcId="{900FE199-3681-499C-B8FE-E9B83A5F5265}" destId="{036CC3FF-B40F-4EDC-ADE7-21045831CF60}" srcOrd="1" destOrd="0" parTransId="{431A2A4D-7992-4BB4-98D1-52EBCE594637}" sibTransId="{C66E8819-FDD4-48FF-8B8A-88997C8B0E4A}"/>
    <dgm:cxn modelId="{25343550-EF64-45FB-98C9-F5C0B08AA0F9}" type="presOf" srcId="{7AF44924-6D9B-4F52-9D45-3F7BAC356638}" destId="{4928F6BF-B242-465B-B41E-49B33C2E554D}" srcOrd="0" destOrd="7" presId="urn:microsoft.com/office/officeart/2005/8/layout/hList2"/>
    <dgm:cxn modelId="{276EB351-3AD6-4C85-AD3A-670029AE4341}" srcId="{EEF65D43-0E94-4BD7-BD65-3D8B07BBF06F}" destId="{8289E560-E7A5-4A7D-BE63-4B3482457C89}" srcOrd="3" destOrd="0" parTransId="{3B30F50F-A799-4911-9C90-74536E45AE3F}" sibTransId="{DEADA506-B7F6-45BC-A0B5-3EB6A9D90460}"/>
    <dgm:cxn modelId="{228BEA73-ECE2-4336-87F4-835044319CA0}" srcId="{4DC9AD87-EE21-475C-9929-5AD12959FD82}" destId="{6B71897A-254A-479B-8CC6-128689A4C2B0}" srcOrd="6" destOrd="0" parTransId="{0C65F528-4241-4C48-8985-ED24D7C3BD84}" sibTransId="{333C4248-B6DB-4DAF-806B-C84CC560555C}"/>
    <dgm:cxn modelId="{27E10354-A05A-498C-A531-116CA496BC34}" type="presOf" srcId="{EEF65D43-0E94-4BD7-BD65-3D8B07BBF06F}" destId="{63F1CBBD-1CB2-42BD-9584-B95DD5998AC7}" srcOrd="0" destOrd="0" presId="urn:microsoft.com/office/officeart/2005/8/layout/hList2"/>
    <dgm:cxn modelId="{2ADF4374-9E3D-44DF-9BB4-1C9E773E823B}" srcId="{900FE199-3681-499C-B8FE-E9B83A5F5265}" destId="{ABDCCD33-A00F-4786-BE7E-57B3FAEDA87D}" srcOrd="3" destOrd="0" parTransId="{A077E9D8-ED21-4035-B04E-63CFE51383BA}" sibTransId="{8FCB76EA-52ED-416C-9736-FB899A00BF20}"/>
    <dgm:cxn modelId="{7C09D854-32D8-4A3A-A9EC-0C7D8F1E37B7}" srcId="{EEF65D43-0E94-4BD7-BD65-3D8B07BBF06F}" destId="{4DC9AD87-EE21-475C-9929-5AD12959FD82}" srcOrd="2" destOrd="0" parTransId="{08178FFE-4C8A-4EC7-9FCB-BB7BA2D5114C}" sibTransId="{2EA420FE-8EDC-4F44-B872-CEFFB69E4E6E}"/>
    <dgm:cxn modelId="{D70C3B75-60D6-4CF0-9F17-8E67314F7619}" type="presOf" srcId="{7DE7B5F2-D7A7-4B6A-8BD1-8D9C7A6CFB5C}" destId="{8D0A4ACD-DDF0-4B7F-9916-897456287162}" srcOrd="0" destOrd="5" presId="urn:microsoft.com/office/officeart/2005/8/layout/hList2"/>
    <dgm:cxn modelId="{4C578557-94CB-46FF-86D3-1E883B24BFD3}" srcId="{4DC9AD87-EE21-475C-9929-5AD12959FD82}" destId="{C06DFADE-6F3B-4C70-9248-977D0B391CE3}" srcOrd="2" destOrd="0" parTransId="{3CB3E620-507B-4777-BBF7-2B5BB5CD8221}" sibTransId="{588CA184-823A-4BB2-BEAB-F761064B3A5B}"/>
    <dgm:cxn modelId="{53469677-4024-4662-88FC-AD489E4FB024}" type="presOf" srcId="{C15C30BE-AE4A-413D-A7F0-065002888279}" destId="{8D0A4ACD-DDF0-4B7F-9916-897456287162}" srcOrd="0" destOrd="1" presId="urn:microsoft.com/office/officeart/2005/8/layout/hList2"/>
    <dgm:cxn modelId="{D65CDF59-7525-4F14-9025-539CB62EFA2A}" srcId="{D508A28A-99BA-4911-995C-DA52F246A72D}" destId="{D6397714-6FF6-4F0D-A4C4-0F25A655FB01}" srcOrd="6" destOrd="0" parTransId="{756F2BE4-A62F-4FEA-ACAA-E890BC117945}" sibTransId="{53A22BBD-28B9-4695-B6C3-15031D15602E}"/>
    <dgm:cxn modelId="{91B5FC5A-B39F-4BCF-B7E3-17E2F4F0B99C}" srcId="{900FE199-3681-499C-B8FE-E9B83A5F5265}" destId="{F22BBB04-B161-49A9-9761-CD72F2337481}" srcOrd="0" destOrd="0" parTransId="{2E73EF71-3D4E-4B9B-BC3D-ECE7D50C390C}" sibTransId="{CA17ECD3-AD82-4C43-8AF3-2F534CBF3A2B}"/>
    <dgm:cxn modelId="{4C67787D-90E2-44C8-B1AF-E73A14849586}" type="presOf" srcId="{6B71897A-254A-479B-8CC6-128689A4C2B0}" destId="{8D0A4ACD-DDF0-4B7F-9916-897456287162}" srcOrd="0" destOrd="6" presId="urn:microsoft.com/office/officeart/2005/8/layout/hList2"/>
    <dgm:cxn modelId="{537D0D7E-8834-4EED-B754-7D27D967B992}" type="presOf" srcId="{046FD012-5B29-4AE7-8646-F854C1096BEB}" destId="{4928F6BF-B242-465B-B41E-49B33C2E554D}" srcOrd="0" destOrd="4" presId="urn:microsoft.com/office/officeart/2005/8/layout/hList2"/>
    <dgm:cxn modelId="{2072167E-AF9E-4AF0-A14E-EFAC215FC1CB}" srcId="{900FE199-3681-499C-B8FE-E9B83A5F5265}" destId="{E2133646-3897-4286-9B82-ED6D4AB69CD5}" srcOrd="10" destOrd="0" parTransId="{E6644087-A90C-414C-B712-4945A6E02BB7}" sibTransId="{14602F35-6466-426F-BE2B-DFF6CBFD96BE}"/>
    <dgm:cxn modelId="{1B684B89-56F9-462E-BFAB-9576CA593539}" type="presOf" srcId="{8289E560-E7A5-4A7D-BE63-4B3482457C89}" destId="{EE1171D8-029E-4C04-B0E6-9684B2DC1DC4}" srcOrd="0" destOrd="0" presId="urn:microsoft.com/office/officeart/2005/8/layout/hList2"/>
    <dgm:cxn modelId="{0D56238E-1156-4F85-BED4-D840E43A7C86}" srcId="{4DC9AD87-EE21-475C-9929-5AD12959FD82}" destId="{8047596C-64FC-435F-95DA-53F6753DB379}" srcOrd="0" destOrd="0" parTransId="{D0F6CF16-BA79-404D-A4E2-DF1847A0E7A1}" sibTransId="{E4F2F9ED-58EE-41F4-8F2B-A2DCB42A8387}"/>
    <dgm:cxn modelId="{35A4958F-499E-4556-9737-89BF48988662}" srcId="{EEF65D43-0E94-4BD7-BD65-3D8B07BBF06F}" destId="{900FE199-3681-499C-B8FE-E9B83A5F5265}" srcOrd="0" destOrd="0" parTransId="{B78A672B-01F8-41BA-A271-ACA269F27994}" sibTransId="{91B19FDC-71AF-4F8A-A6A9-20CA24CE716D}"/>
    <dgm:cxn modelId="{C9B61591-9F4C-4BF6-972B-08F6138F0C42}" type="presOf" srcId="{036CC3FF-B40F-4EDC-ADE7-21045831CF60}" destId="{4928F6BF-B242-465B-B41E-49B33C2E554D}" srcOrd="0" destOrd="1" presId="urn:microsoft.com/office/officeart/2005/8/layout/hList2"/>
    <dgm:cxn modelId="{88898896-B005-42C1-AC81-3A05A46D0FF2}" srcId="{D508A28A-99BA-4911-995C-DA52F246A72D}" destId="{4D28F8EC-9FFB-49CC-BF2B-BEEEDDAC3193}" srcOrd="1" destOrd="0" parTransId="{2AD4EDA0-B957-416F-9C1A-77F44716C0F9}" sibTransId="{685E9ACF-4D1E-406C-B8DA-5C1C1AF25D8C}"/>
    <dgm:cxn modelId="{778FC89A-F365-4F10-87EC-DA465E2AEAEF}" type="presOf" srcId="{E18CC87F-05BA-42F3-8DCC-7BAB720A5C66}" destId="{BB8B4059-D809-4337-B74E-32CD556A88EF}" srcOrd="0" destOrd="4" presId="urn:microsoft.com/office/officeart/2005/8/layout/hList2"/>
    <dgm:cxn modelId="{3079D7A2-09F1-4F8E-A02A-A10609AE2DD5}" srcId="{900FE199-3681-499C-B8FE-E9B83A5F5265}" destId="{FFE9EA36-1F18-4A9B-84F0-B76FF121E7EA}" srcOrd="9" destOrd="0" parTransId="{4FD52F97-6CDE-4C97-9696-D9D594802591}" sibTransId="{257DFF7A-28A6-478D-A28D-B5CCB8769BFF}"/>
    <dgm:cxn modelId="{FFD42EA8-E082-41DF-900B-BD6779ED894B}" type="presOf" srcId="{31262B48-6E42-4733-A587-0F1E56947FBE}" destId="{BB8B4059-D809-4337-B74E-32CD556A88EF}" srcOrd="0" destOrd="0" presId="urn:microsoft.com/office/officeart/2005/8/layout/hList2"/>
    <dgm:cxn modelId="{1EF0EDAB-F97B-4072-B69F-41EE79EA43B3}" srcId="{900FE199-3681-499C-B8FE-E9B83A5F5265}" destId="{2C1AB88C-FB31-4DBB-91AD-6086CB464741}" srcOrd="2" destOrd="0" parTransId="{D0C4805B-E294-4699-ACF2-3A7DA21B0809}" sibTransId="{924FA54D-6325-4BCA-9822-78DF0D48B11E}"/>
    <dgm:cxn modelId="{676F5EAC-68B8-4A6A-BE07-5836B7D66A15}" srcId="{4DC9AD87-EE21-475C-9929-5AD12959FD82}" destId="{7DE7B5F2-D7A7-4B6A-8BD1-8D9C7A6CFB5C}" srcOrd="5" destOrd="0" parTransId="{94C57ED8-A212-4D44-8D74-CEEBE0799E04}" sibTransId="{FD7CDE2C-23E0-4797-BCAB-57939B997FC3}"/>
    <dgm:cxn modelId="{B31491AD-D043-407B-AF29-C9AA02FBA621}" srcId="{EEF65D43-0E94-4BD7-BD65-3D8B07BBF06F}" destId="{D508A28A-99BA-4911-995C-DA52F246A72D}" srcOrd="1" destOrd="0" parTransId="{A4DAC1B3-8F04-4334-AB3A-DD6494B0DD19}" sibTransId="{306D7733-8C15-400F-92E9-1A608687EF0E}"/>
    <dgm:cxn modelId="{F5F80CB9-D0CD-4DE8-A84A-8B4FA2DE5D1E}" type="presOf" srcId="{C06DFADE-6F3B-4C70-9248-977D0B391CE3}" destId="{8D0A4ACD-DDF0-4B7F-9916-897456287162}" srcOrd="0" destOrd="2" presId="urn:microsoft.com/office/officeart/2005/8/layout/hList2"/>
    <dgm:cxn modelId="{A4CA7FBB-7287-477D-B281-30DC08365781}" srcId="{900FE199-3681-499C-B8FE-E9B83A5F5265}" destId="{7AF44924-6D9B-4F52-9D45-3F7BAC356638}" srcOrd="7" destOrd="0" parTransId="{8940E6B6-1417-4A4D-9D76-570ADC7706C7}" sibTransId="{FBA90AE1-E864-4B9A-9B59-2E668C73AC79}"/>
    <dgm:cxn modelId="{166E79BE-8899-4470-8BF5-AAFC91EBC936}" srcId="{900FE199-3681-499C-B8FE-E9B83A5F5265}" destId="{8D115822-A1EA-4DB5-BDD2-A244BBD2B9BB}" srcOrd="8" destOrd="0" parTransId="{F2569D29-1EEC-4EE6-A47C-5423B9B6DC2E}" sibTransId="{268BB7BF-A506-4E34-854E-101DBDA6D12A}"/>
    <dgm:cxn modelId="{2258DABE-BF97-41D9-90CB-37E3F8463906}" type="presOf" srcId="{8CB52A6D-1B7D-420D-BD48-4BABDFEBB6CE}" destId="{4928F6BF-B242-465B-B41E-49B33C2E554D}" srcOrd="0" destOrd="11" presId="urn:microsoft.com/office/officeart/2005/8/layout/hList2"/>
    <dgm:cxn modelId="{904232C0-0DA2-4BCF-B92D-A6A6668016A0}" type="presOf" srcId="{F22BBB04-B161-49A9-9761-CD72F2337481}" destId="{4928F6BF-B242-465B-B41E-49B33C2E554D}" srcOrd="0" destOrd="0" presId="urn:microsoft.com/office/officeart/2005/8/layout/hList2"/>
    <dgm:cxn modelId="{07C068C5-1A91-4BBC-A665-94123C17BFF2}" type="presOf" srcId="{900FE199-3681-499C-B8FE-E9B83A5F5265}" destId="{975F15CC-593B-46F0-AD39-97E236272DCD}" srcOrd="0" destOrd="0" presId="urn:microsoft.com/office/officeart/2005/8/layout/hList2"/>
    <dgm:cxn modelId="{E00999C6-76D7-4F67-B930-280B662884E2}" srcId="{900FE199-3681-499C-B8FE-E9B83A5F5265}" destId="{046FD012-5B29-4AE7-8646-F854C1096BEB}" srcOrd="4" destOrd="0" parTransId="{1B199988-C13E-4FC9-856E-37A7D1FA31A7}" sibTransId="{26C15BAF-A6FB-414A-8780-F91A47E01D8E}"/>
    <dgm:cxn modelId="{7C786FCA-3E71-4814-B7D2-620530CF5C63}" srcId="{D508A28A-99BA-4911-995C-DA52F246A72D}" destId="{E18CC87F-05BA-42F3-8DCC-7BAB720A5C66}" srcOrd="4" destOrd="0" parTransId="{C3EBE841-479F-4534-BBF7-9FD2FC220C59}" sibTransId="{18A3A8F8-6EE5-484E-BD84-ECD3EE5D8F5C}"/>
    <dgm:cxn modelId="{74BBD3CA-C845-49EC-9CD9-B200A0087782}" srcId="{4DC9AD87-EE21-475C-9929-5AD12959FD82}" destId="{495615DC-99A5-4D4A-AB1A-E7D1BDBCCD75}" srcOrd="7" destOrd="0" parTransId="{FF991B2A-982F-461B-ADCE-FDE107B5B4EF}" sibTransId="{40CE817E-0E58-4509-B584-9EDCBF6B2025}"/>
    <dgm:cxn modelId="{1F0CF3CA-400D-4967-A7AE-8857FA28CF77}" type="presOf" srcId="{E2133646-3897-4286-9B82-ED6D4AB69CD5}" destId="{4928F6BF-B242-465B-B41E-49B33C2E554D}" srcOrd="0" destOrd="10" presId="urn:microsoft.com/office/officeart/2005/8/layout/hList2"/>
    <dgm:cxn modelId="{597F9ACF-E2FE-4250-B0E5-82A4B688540C}" type="presOf" srcId="{6D913B8E-621D-4868-80E3-52FFD7A802B3}" destId="{4928F6BF-B242-465B-B41E-49B33C2E554D}" srcOrd="0" destOrd="5" presId="urn:microsoft.com/office/officeart/2005/8/layout/hList2"/>
    <dgm:cxn modelId="{9018CDD0-43D1-40E7-B61D-77404219AF70}" type="presOf" srcId="{E62DC6E4-4888-486C-A23E-E02FD3301F1F}" destId="{BB8B4059-D809-4337-B74E-32CD556A88EF}" srcOrd="0" destOrd="3" presId="urn:microsoft.com/office/officeart/2005/8/layout/hList2"/>
    <dgm:cxn modelId="{01F3CDD5-0856-41EE-9902-416E18232FBE}" type="presOf" srcId="{D6397714-6FF6-4F0D-A4C4-0F25A655FB01}" destId="{BB8B4059-D809-4337-B74E-32CD556A88EF}" srcOrd="0" destOrd="6" presId="urn:microsoft.com/office/officeart/2005/8/layout/hList2"/>
    <dgm:cxn modelId="{BF030AD8-8C7A-4C49-9679-00557877CCF4}" type="presOf" srcId="{4D28F8EC-9FFB-49CC-BF2B-BEEEDDAC3193}" destId="{BB8B4059-D809-4337-B74E-32CD556A88EF}" srcOrd="0" destOrd="1" presId="urn:microsoft.com/office/officeart/2005/8/layout/hList2"/>
    <dgm:cxn modelId="{66F0FDDA-F5FB-4ACC-880F-952941313220}" type="presOf" srcId="{FFE9EA36-1F18-4A9B-84F0-B76FF121E7EA}" destId="{4928F6BF-B242-465B-B41E-49B33C2E554D}" srcOrd="0" destOrd="9" presId="urn:microsoft.com/office/officeart/2005/8/layout/hList2"/>
    <dgm:cxn modelId="{F44740DC-FEB4-4235-BF28-2AADB5E4E0ED}" srcId="{D508A28A-99BA-4911-995C-DA52F246A72D}" destId="{31262B48-6E42-4733-A587-0F1E56947FBE}" srcOrd="0" destOrd="0" parTransId="{B1E8503B-A421-43DB-B3D4-9A9929EB88D7}" sibTransId="{4868AF01-8DA9-4E5E-8FCB-C3A579B81465}"/>
    <dgm:cxn modelId="{DEC353E7-A946-4D0C-A3E2-E44C1D3D1BC8}" srcId="{900FE199-3681-499C-B8FE-E9B83A5F5265}" destId="{6D913B8E-621D-4868-80E3-52FFD7A802B3}" srcOrd="5" destOrd="0" parTransId="{DB11D112-0B5E-40BE-8BCD-E0526AB9DE51}" sibTransId="{538D812A-4776-4FE0-8A62-4600790C126F}"/>
    <dgm:cxn modelId="{81A719F3-6890-4653-BAB6-D909E1DA893F}" type="presOf" srcId="{B2DF307C-CAEB-4BFE-AE31-5F272B1F92D7}" destId="{BB8B4059-D809-4337-B74E-32CD556A88EF}" srcOrd="0" destOrd="7" presId="urn:microsoft.com/office/officeart/2005/8/layout/hList2"/>
    <dgm:cxn modelId="{BBFD5CF4-A7F3-4E27-ABBA-0BFD7F9918C8}" srcId="{4DC9AD87-EE21-475C-9929-5AD12959FD82}" destId="{B20E4BC5-6DFC-4079-9A0F-B0ED9C99055E}" srcOrd="3" destOrd="0" parTransId="{A7C51318-3D80-4494-AFC5-9AA67B99AED7}" sibTransId="{D04BBD4D-40DB-48B7-B18A-21F222E3D8D3}"/>
    <dgm:cxn modelId="{52C6E1F5-F572-487F-84C2-5C3E83F4E656}" type="presOf" srcId="{ADA511B6-29CD-4407-BEB8-CCA457C144A3}" destId="{BB8B4059-D809-4337-B74E-32CD556A88EF}" srcOrd="0" destOrd="2" presId="urn:microsoft.com/office/officeart/2005/8/layout/hList2"/>
    <dgm:cxn modelId="{FB1E0CF9-9DC5-4D78-8F45-4A7907CDE1EF}" srcId="{8289E560-E7A5-4A7D-BE63-4B3482457C89}" destId="{3D5BF103-5C00-4FDE-A6D1-231BF5350CA4}" srcOrd="0" destOrd="0" parTransId="{9E790E67-4FEE-46BD-AA8B-612E9F27FBFC}" sibTransId="{3FDCE1FC-E1A9-4F9F-88E0-2F343D0E348D}"/>
    <dgm:cxn modelId="{9F6BC2E4-6034-4441-A4C4-303225D43C9E}" type="presParOf" srcId="{63F1CBBD-1CB2-42BD-9584-B95DD5998AC7}" destId="{C60D411A-B08C-4275-A62C-E7D7BCFEBB4E}" srcOrd="0" destOrd="0" presId="urn:microsoft.com/office/officeart/2005/8/layout/hList2"/>
    <dgm:cxn modelId="{4DA3AD88-1CF2-465E-B155-E08BC14C448C}" type="presParOf" srcId="{C60D411A-B08C-4275-A62C-E7D7BCFEBB4E}" destId="{11CAB520-324B-4FE9-8572-A09EEC5A9AB4}" srcOrd="0" destOrd="0" presId="urn:microsoft.com/office/officeart/2005/8/layout/hList2"/>
    <dgm:cxn modelId="{8C8DFB45-98FD-4A25-B641-66617597D588}" type="presParOf" srcId="{C60D411A-B08C-4275-A62C-E7D7BCFEBB4E}" destId="{4928F6BF-B242-465B-B41E-49B33C2E554D}" srcOrd="1" destOrd="0" presId="urn:microsoft.com/office/officeart/2005/8/layout/hList2"/>
    <dgm:cxn modelId="{58799596-F702-4AE3-A543-B3182105E959}" type="presParOf" srcId="{C60D411A-B08C-4275-A62C-E7D7BCFEBB4E}" destId="{975F15CC-593B-46F0-AD39-97E236272DCD}" srcOrd="2" destOrd="0" presId="urn:microsoft.com/office/officeart/2005/8/layout/hList2"/>
    <dgm:cxn modelId="{FDB8B52E-9FA8-4773-9213-2227452DB7A4}" type="presParOf" srcId="{63F1CBBD-1CB2-42BD-9584-B95DD5998AC7}" destId="{C8310EA4-E84A-4E44-8F65-636D2BE91C5B}" srcOrd="1" destOrd="0" presId="urn:microsoft.com/office/officeart/2005/8/layout/hList2"/>
    <dgm:cxn modelId="{22709F41-34BD-4691-BCC0-A379EFF8FDD2}" type="presParOf" srcId="{63F1CBBD-1CB2-42BD-9584-B95DD5998AC7}" destId="{8905394D-DCDE-4ED3-A8D1-D6C8B0AF6634}" srcOrd="2" destOrd="0" presId="urn:microsoft.com/office/officeart/2005/8/layout/hList2"/>
    <dgm:cxn modelId="{518EC77D-668F-4050-A698-A990F219886F}" type="presParOf" srcId="{8905394D-DCDE-4ED3-A8D1-D6C8B0AF6634}" destId="{BC3BE6FE-42AC-45A1-8716-036790FB7A53}" srcOrd="0" destOrd="0" presId="urn:microsoft.com/office/officeart/2005/8/layout/hList2"/>
    <dgm:cxn modelId="{A227BE7D-2D83-4198-B2D3-5237DEED8CB0}" type="presParOf" srcId="{8905394D-DCDE-4ED3-A8D1-D6C8B0AF6634}" destId="{BB8B4059-D809-4337-B74E-32CD556A88EF}" srcOrd="1" destOrd="0" presId="urn:microsoft.com/office/officeart/2005/8/layout/hList2"/>
    <dgm:cxn modelId="{2E4CAA84-3D4D-4F20-8179-9B1949DC283B}" type="presParOf" srcId="{8905394D-DCDE-4ED3-A8D1-D6C8B0AF6634}" destId="{19833EAA-2700-46D4-BC9B-A12EDCBCE1F7}" srcOrd="2" destOrd="0" presId="urn:microsoft.com/office/officeart/2005/8/layout/hList2"/>
    <dgm:cxn modelId="{95B1222D-6586-43AD-B31C-08CBF1224347}" type="presParOf" srcId="{63F1CBBD-1CB2-42BD-9584-B95DD5998AC7}" destId="{1C792C48-8154-42A1-A70C-9310E516F93F}" srcOrd="3" destOrd="0" presId="urn:microsoft.com/office/officeart/2005/8/layout/hList2"/>
    <dgm:cxn modelId="{5BACF181-157C-4C86-AD64-062493FBCE49}" type="presParOf" srcId="{63F1CBBD-1CB2-42BD-9584-B95DD5998AC7}" destId="{27CF0C3D-037B-4149-AF5F-C2CE9EFAF52F}" srcOrd="4" destOrd="0" presId="urn:microsoft.com/office/officeart/2005/8/layout/hList2"/>
    <dgm:cxn modelId="{23B1F643-F158-4ECC-9EC8-07C8C6781748}" type="presParOf" srcId="{27CF0C3D-037B-4149-AF5F-C2CE9EFAF52F}" destId="{819C81FD-84D0-431C-AF19-22BDA9991ABB}" srcOrd="0" destOrd="0" presId="urn:microsoft.com/office/officeart/2005/8/layout/hList2"/>
    <dgm:cxn modelId="{5F515B61-B87E-4A48-8D2F-9262317B2069}" type="presParOf" srcId="{27CF0C3D-037B-4149-AF5F-C2CE9EFAF52F}" destId="{8D0A4ACD-DDF0-4B7F-9916-897456287162}" srcOrd="1" destOrd="0" presId="urn:microsoft.com/office/officeart/2005/8/layout/hList2"/>
    <dgm:cxn modelId="{8733602A-D2BF-4C2D-A632-ED9F49111A7C}" type="presParOf" srcId="{27CF0C3D-037B-4149-AF5F-C2CE9EFAF52F}" destId="{219AD87A-AA42-4828-A142-9D4121BB9188}" srcOrd="2" destOrd="0" presId="urn:microsoft.com/office/officeart/2005/8/layout/hList2"/>
    <dgm:cxn modelId="{99EC9799-781A-4160-A8B1-F226F55CC1EB}" type="presParOf" srcId="{63F1CBBD-1CB2-42BD-9584-B95DD5998AC7}" destId="{F544E30E-0BF0-4D49-B94F-F97E4E684ACD}" srcOrd="5" destOrd="0" presId="urn:microsoft.com/office/officeart/2005/8/layout/hList2"/>
    <dgm:cxn modelId="{10F49471-7517-44B4-8C0E-BE27EFD0123B}" type="presParOf" srcId="{63F1CBBD-1CB2-42BD-9584-B95DD5998AC7}" destId="{616787CE-BAA3-4369-9CC8-C216EF5B3E12}" srcOrd="6" destOrd="0" presId="urn:microsoft.com/office/officeart/2005/8/layout/hList2"/>
    <dgm:cxn modelId="{7E9AAAD1-183D-4B9F-983D-53874544464F}" type="presParOf" srcId="{616787CE-BAA3-4369-9CC8-C216EF5B3E12}" destId="{D774BD35-E45F-4C86-A7AF-77CB78E8321A}" srcOrd="0" destOrd="0" presId="urn:microsoft.com/office/officeart/2005/8/layout/hList2"/>
    <dgm:cxn modelId="{340D17B5-7670-4400-BD87-137744B259F8}" type="presParOf" srcId="{616787CE-BAA3-4369-9CC8-C216EF5B3E12}" destId="{9386B487-26BD-4DDE-B475-590BB9DAED24}" srcOrd="1" destOrd="0" presId="urn:microsoft.com/office/officeart/2005/8/layout/hList2"/>
    <dgm:cxn modelId="{D6D33C98-9C1A-4EEA-8FFB-DD3508309C62}" type="presParOf" srcId="{616787CE-BAA3-4369-9CC8-C216EF5B3E12}" destId="{EE1171D8-029E-4C04-B0E6-9684B2DC1DC4}"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966119-B8A8-4562-8DC0-4FD75D4C9120}"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B42AAE30-891D-494E-98B2-958708B05E54}">
      <dgm:prSet phldrT="[Text]"/>
      <dgm:spPr/>
      <dgm:t>
        <a:bodyPr/>
        <a:lstStyle/>
        <a:p>
          <a:r>
            <a:rPr lang="en-US" dirty="0"/>
            <a:t>YOU</a:t>
          </a:r>
        </a:p>
      </dgm:t>
    </dgm:pt>
    <dgm:pt modelId="{1F20E078-5A47-4A46-AE0C-1F01E39B53C1}" type="parTrans" cxnId="{186C9245-264A-43A9-B531-2C893464BD53}">
      <dgm:prSet/>
      <dgm:spPr/>
      <dgm:t>
        <a:bodyPr/>
        <a:lstStyle/>
        <a:p>
          <a:endParaRPr lang="en-US"/>
        </a:p>
      </dgm:t>
    </dgm:pt>
    <dgm:pt modelId="{ECFC3A85-8CAA-4AC0-80BD-9D60DAF58A8C}" type="sibTrans" cxnId="{186C9245-264A-43A9-B531-2C893464BD53}">
      <dgm:prSet/>
      <dgm:spPr/>
      <dgm:t>
        <a:bodyPr/>
        <a:lstStyle/>
        <a:p>
          <a:endParaRPr lang="en-US"/>
        </a:p>
      </dgm:t>
    </dgm:pt>
    <dgm:pt modelId="{B6D9F91F-9331-41A8-94CE-7E2EDAFD4779}">
      <dgm:prSet phldrT="[Text]"/>
      <dgm:spPr/>
      <dgm:t>
        <a:bodyPr/>
        <a:lstStyle/>
        <a:p>
          <a:r>
            <a:rPr lang="en-US" dirty="0"/>
            <a:t>Wagner-</a:t>
          </a:r>
          <a:r>
            <a:rPr lang="en-US" dirty="0" err="1"/>
            <a:t>Peyser</a:t>
          </a:r>
          <a:r>
            <a:rPr lang="en-US" dirty="0"/>
            <a:t>/Employment Services</a:t>
          </a:r>
        </a:p>
      </dgm:t>
    </dgm:pt>
    <dgm:pt modelId="{AB74A758-8038-4288-A167-0FF13937786B}" type="parTrans" cxnId="{803E548F-DAB9-47D8-BCA0-497C73A7D755}">
      <dgm:prSet/>
      <dgm:spPr/>
      <dgm:t>
        <a:bodyPr/>
        <a:lstStyle/>
        <a:p>
          <a:endParaRPr lang="en-US"/>
        </a:p>
      </dgm:t>
    </dgm:pt>
    <dgm:pt modelId="{998A06B6-7DAC-42F5-A3C3-20B83395B79D}" type="sibTrans" cxnId="{803E548F-DAB9-47D8-BCA0-497C73A7D755}">
      <dgm:prSet/>
      <dgm:spPr/>
      <dgm:t>
        <a:bodyPr/>
        <a:lstStyle/>
        <a:p>
          <a:endParaRPr lang="en-US"/>
        </a:p>
      </dgm:t>
    </dgm:pt>
    <dgm:pt modelId="{3FA97D7F-79DE-4BD7-8D97-17F114689EB3}">
      <dgm:prSet phldrT="[Text]"/>
      <dgm:spPr/>
      <dgm:t>
        <a:bodyPr/>
        <a:lstStyle/>
        <a:p>
          <a:r>
            <a:rPr lang="en-US" dirty="0"/>
            <a:t>WIOA Dislocated Worker</a:t>
          </a:r>
        </a:p>
      </dgm:t>
    </dgm:pt>
    <dgm:pt modelId="{DE17AF63-646D-4864-AE73-0988211A28A0}" type="parTrans" cxnId="{AD1C2E99-1D58-4F33-B3E1-CBDB4FCBB0FA}">
      <dgm:prSet/>
      <dgm:spPr/>
      <dgm:t>
        <a:bodyPr/>
        <a:lstStyle/>
        <a:p>
          <a:endParaRPr lang="en-US"/>
        </a:p>
      </dgm:t>
    </dgm:pt>
    <dgm:pt modelId="{53D6BB98-B539-4731-A5A5-86048228A3AD}" type="sibTrans" cxnId="{AD1C2E99-1D58-4F33-B3E1-CBDB4FCBB0FA}">
      <dgm:prSet/>
      <dgm:spPr/>
      <dgm:t>
        <a:bodyPr/>
        <a:lstStyle/>
        <a:p>
          <a:endParaRPr lang="en-US"/>
        </a:p>
      </dgm:t>
    </dgm:pt>
    <dgm:pt modelId="{93E80FCE-FD1C-495C-909C-08DC67279D1F}">
      <dgm:prSet phldrT="[Text]"/>
      <dgm:spPr/>
      <dgm:t>
        <a:bodyPr/>
        <a:lstStyle/>
        <a:p>
          <a:r>
            <a:rPr lang="en-US" dirty="0"/>
            <a:t>DVR</a:t>
          </a:r>
        </a:p>
      </dgm:t>
    </dgm:pt>
    <dgm:pt modelId="{115BD688-1845-4A48-BB0D-945573D2C36D}" type="parTrans" cxnId="{24FE0279-E5E9-4BD4-BDA7-7D8F1FEB14E5}">
      <dgm:prSet/>
      <dgm:spPr/>
      <dgm:t>
        <a:bodyPr/>
        <a:lstStyle/>
        <a:p>
          <a:endParaRPr lang="en-US"/>
        </a:p>
      </dgm:t>
    </dgm:pt>
    <dgm:pt modelId="{4BEA393C-64E4-42B9-A4E7-79676D15583C}" type="sibTrans" cxnId="{24FE0279-E5E9-4BD4-BDA7-7D8F1FEB14E5}">
      <dgm:prSet/>
      <dgm:spPr/>
      <dgm:t>
        <a:bodyPr/>
        <a:lstStyle/>
        <a:p>
          <a:endParaRPr lang="en-US"/>
        </a:p>
      </dgm:t>
    </dgm:pt>
    <dgm:pt modelId="{544DF0FF-2E44-46E1-9BFE-07B613BB0125}">
      <dgm:prSet phldrT="[Text]"/>
      <dgm:spPr/>
      <dgm:t>
        <a:bodyPr/>
        <a:lstStyle/>
        <a:p>
          <a:r>
            <a:rPr lang="en-US" dirty="0"/>
            <a:t>WIOA Adult</a:t>
          </a:r>
        </a:p>
      </dgm:t>
    </dgm:pt>
    <dgm:pt modelId="{A896DDE4-D7EC-495F-9CED-1385E6B615C6}" type="parTrans" cxnId="{5416C7C8-7CC3-425A-B941-4170DCDEA4AA}">
      <dgm:prSet/>
      <dgm:spPr/>
      <dgm:t>
        <a:bodyPr/>
        <a:lstStyle/>
        <a:p>
          <a:endParaRPr lang="en-US"/>
        </a:p>
      </dgm:t>
    </dgm:pt>
    <dgm:pt modelId="{6A49086B-CB90-490D-8A58-22321687F19F}" type="sibTrans" cxnId="{5416C7C8-7CC3-425A-B941-4170DCDEA4AA}">
      <dgm:prSet/>
      <dgm:spPr/>
      <dgm:t>
        <a:bodyPr/>
        <a:lstStyle/>
        <a:p>
          <a:endParaRPr lang="en-US"/>
        </a:p>
      </dgm:t>
    </dgm:pt>
    <dgm:pt modelId="{711F7E01-5838-4C91-BEC7-5AF51E4E85EE}">
      <dgm:prSet custRadScaleRad="147761" custRadScaleInc="-1141"/>
      <dgm:spPr/>
      <dgm:t>
        <a:bodyPr/>
        <a:lstStyle/>
        <a:p>
          <a:endParaRPr lang="en-US"/>
        </a:p>
      </dgm:t>
    </dgm:pt>
    <dgm:pt modelId="{38CA0BC4-3519-4712-8C08-4DA0832C84B2}" type="parTrans" cxnId="{FCF82C2A-08BB-480A-BAC5-8CD6A7A9A388}">
      <dgm:prSet custScaleX="169458"/>
      <dgm:spPr>
        <a:prstGeom prst="leftRightArrow">
          <a:avLst/>
        </a:prstGeom>
      </dgm:spPr>
      <dgm:t>
        <a:bodyPr/>
        <a:lstStyle/>
        <a:p>
          <a:endParaRPr lang="en-US"/>
        </a:p>
      </dgm:t>
    </dgm:pt>
    <dgm:pt modelId="{4F9A966C-34BA-4082-8026-0DC359A3E234}" type="sibTrans" cxnId="{FCF82C2A-08BB-480A-BAC5-8CD6A7A9A388}">
      <dgm:prSet/>
      <dgm:spPr/>
      <dgm:t>
        <a:bodyPr/>
        <a:lstStyle/>
        <a:p>
          <a:endParaRPr lang="en-US"/>
        </a:p>
      </dgm:t>
    </dgm:pt>
    <dgm:pt modelId="{1D0D28A6-3B7A-4537-B7B4-3FD41C24205D}">
      <dgm:prSet/>
      <dgm:spPr/>
    </dgm:pt>
    <dgm:pt modelId="{C9934461-7A12-4B57-90C0-10723AC9F2E7}" type="parTrans" cxnId="{C37F98B2-C86F-472F-ADB3-B05D50C110F7}">
      <dgm:prSet/>
      <dgm:spPr/>
      <dgm:t>
        <a:bodyPr/>
        <a:lstStyle/>
        <a:p>
          <a:endParaRPr lang="en-US"/>
        </a:p>
      </dgm:t>
    </dgm:pt>
    <dgm:pt modelId="{619199BD-F01B-42B4-9B1B-35F1616C9559}" type="sibTrans" cxnId="{C37F98B2-C86F-472F-ADB3-B05D50C110F7}">
      <dgm:prSet/>
      <dgm:spPr/>
      <dgm:t>
        <a:bodyPr/>
        <a:lstStyle/>
        <a:p>
          <a:endParaRPr lang="en-US"/>
        </a:p>
      </dgm:t>
    </dgm:pt>
    <dgm:pt modelId="{06CCCA52-2437-4AE7-B563-27D67CBC2EAF}">
      <dgm:prSet/>
      <dgm:spPr/>
    </dgm:pt>
    <dgm:pt modelId="{86372748-136B-4B0A-8342-E1F4CDF18989}" type="parTrans" cxnId="{277D6F07-7A67-4CCA-9EAA-079067BA280D}">
      <dgm:prSet/>
      <dgm:spPr/>
      <dgm:t>
        <a:bodyPr/>
        <a:lstStyle/>
        <a:p>
          <a:endParaRPr lang="en-US"/>
        </a:p>
      </dgm:t>
    </dgm:pt>
    <dgm:pt modelId="{23AA320E-447B-4071-B211-D0D24773516A}" type="sibTrans" cxnId="{277D6F07-7A67-4CCA-9EAA-079067BA280D}">
      <dgm:prSet/>
      <dgm:spPr/>
      <dgm:t>
        <a:bodyPr/>
        <a:lstStyle/>
        <a:p>
          <a:endParaRPr lang="en-US"/>
        </a:p>
      </dgm:t>
    </dgm:pt>
    <dgm:pt modelId="{3AADC2EF-A241-4684-8D6C-3ECAB72728EE}">
      <dgm:prSet phldrT="[Text]"/>
      <dgm:spPr/>
      <dgm:t>
        <a:bodyPr/>
        <a:lstStyle/>
        <a:p>
          <a:r>
            <a:rPr lang="en-US" dirty="0"/>
            <a:t>Other WIOA and non-WIOA Partners</a:t>
          </a:r>
        </a:p>
      </dgm:t>
    </dgm:pt>
    <dgm:pt modelId="{C7319CEB-B621-4647-B49F-5CA2BE43C145}" type="parTrans" cxnId="{F9DC58B9-A5EE-4C07-89FA-363ADFE8B340}">
      <dgm:prSet/>
      <dgm:spPr/>
      <dgm:t>
        <a:bodyPr/>
        <a:lstStyle/>
        <a:p>
          <a:endParaRPr lang="en-US"/>
        </a:p>
      </dgm:t>
    </dgm:pt>
    <dgm:pt modelId="{285B0A9B-95CA-412F-819D-3674E6F01C76}" type="sibTrans" cxnId="{F9DC58B9-A5EE-4C07-89FA-363ADFE8B340}">
      <dgm:prSet/>
      <dgm:spPr/>
      <dgm:t>
        <a:bodyPr/>
        <a:lstStyle/>
        <a:p>
          <a:endParaRPr lang="en-US"/>
        </a:p>
      </dgm:t>
    </dgm:pt>
    <dgm:pt modelId="{3CFFCE36-7E1C-4468-B1A8-5BF355DD3A98}">
      <dgm:prSet phldrT="[Text]"/>
      <dgm:spPr/>
      <dgm:t>
        <a:bodyPr/>
        <a:lstStyle/>
        <a:p>
          <a:r>
            <a:rPr lang="en-US" dirty="0"/>
            <a:t>WIOA Youth</a:t>
          </a:r>
        </a:p>
      </dgm:t>
    </dgm:pt>
    <dgm:pt modelId="{D73F9F5A-A0E3-454B-9B4D-53DF08456C77}" type="parTrans" cxnId="{2EE3502A-B0E1-4042-8E8C-6EBF83C5B625}">
      <dgm:prSet/>
      <dgm:spPr/>
      <dgm:t>
        <a:bodyPr/>
        <a:lstStyle/>
        <a:p>
          <a:endParaRPr lang="en-US"/>
        </a:p>
      </dgm:t>
    </dgm:pt>
    <dgm:pt modelId="{18F23FAD-AA2F-49B4-B1F1-4583126CDBBD}" type="sibTrans" cxnId="{2EE3502A-B0E1-4042-8E8C-6EBF83C5B625}">
      <dgm:prSet/>
      <dgm:spPr/>
      <dgm:t>
        <a:bodyPr/>
        <a:lstStyle/>
        <a:p>
          <a:endParaRPr lang="en-US"/>
        </a:p>
      </dgm:t>
    </dgm:pt>
    <dgm:pt modelId="{43A6A982-2803-430B-81D5-C4D860540910}">
      <dgm:prSet phldrT="[Text]"/>
      <dgm:spPr/>
      <dgm:t>
        <a:bodyPr/>
        <a:lstStyle/>
        <a:p>
          <a:r>
            <a:rPr lang="en-US" dirty="0"/>
            <a:t>Alaska Adult Education</a:t>
          </a:r>
        </a:p>
      </dgm:t>
    </dgm:pt>
    <dgm:pt modelId="{DD94DE5D-947E-44A4-910B-377FCAD0C145}" type="parTrans" cxnId="{7149AF11-0780-4761-BC92-E9ABFB63A4B9}">
      <dgm:prSet/>
      <dgm:spPr/>
      <dgm:t>
        <a:bodyPr/>
        <a:lstStyle/>
        <a:p>
          <a:endParaRPr lang="en-US"/>
        </a:p>
      </dgm:t>
    </dgm:pt>
    <dgm:pt modelId="{FB28AF9E-5DDD-4D45-A1E1-0B8483E7C0ED}" type="sibTrans" cxnId="{7149AF11-0780-4761-BC92-E9ABFB63A4B9}">
      <dgm:prSet/>
      <dgm:spPr/>
      <dgm:t>
        <a:bodyPr/>
        <a:lstStyle/>
        <a:p>
          <a:endParaRPr lang="en-US"/>
        </a:p>
      </dgm:t>
    </dgm:pt>
    <dgm:pt modelId="{23940C90-5B4B-443D-B052-FDE0D88DA0EC}" type="pres">
      <dgm:prSet presAssocID="{19966119-B8A8-4562-8DC0-4FD75D4C9120}" presName="Name0" presStyleCnt="0">
        <dgm:presLayoutVars>
          <dgm:chMax val="1"/>
          <dgm:dir/>
          <dgm:animLvl val="ctr"/>
          <dgm:resizeHandles val="exact"/>
        </dgm:presLayoutVars>
      </dgm:prSet>
      <dgm:spPr/>
    </dgm:pt>
    <dgm:pt modelId="{B1272867-3152-4292-A961-C4C7039A2A00}" type="pres">
      <dgm:prSet presAssocID="{B42AAE30-891D-494E-98B2-958708B05E54}" presName="centerShape" presStyleLbl="node0" presStyleIdx="0" presStyleCnt="1"/>
      <dgm:spPr/>
    </dgm:pt>
    <dgm:pt modelId="{1A5CBB00-C221-4DE9-8E9A-27E131083D13}" type="pres">
      <dgm:prSet presAssocID="{AB74A758-8038-4288-A167-0FF13937786B}" presName="parTrans" presStyleLbl="sibTrans2D1" presStyleIdx="0" presStyleCnt="7" custScaleX="162437"/>
      <dgm:spPr>
        <a:prstGeom prst="leftRightArrow">
          <a:avLst/>
        </a:prstGeom>
      </dgm:spPr>
    </dgm:pt>
    <dgm:pt modelId="{4380D422-BE6F-4036-BC67-8A90FEB22C3C}" type="pres">
      <dgm:prSet presAssocID="{AB74A758-8038-4288-A167-0FF13937786B}" presName="connectorText" presStyleLbl="sibTrans2D1" presStyleIdx="0" presStyleCnt="7"/>
      <dgm:spPr/>
    </dgm:pt>
    <dgm:pt modelId="{5262EAB7-7082-4C0D-A68C-26028A729EA7}" type="pres">
      <dgm:prSet presAssocID="{B6D9F91F-9331-41A8-94CE-7E2EDAFD4779}" presName="node" presStyleLbl="node1" presStyleIdx="0" presStyleCnt="7" custRadScaleRad="102975" custRadScaleInc="563164">
        <dgm:presLayoutVars>
          <dgm:bulletEnabled val="1"/>
        </dgm:presLayoutVars>
      </dgm:prSet>
      <dgm:spPr/>
    </dgm:pt>
    <dgm:pt modelId="{05FF0932-7C46-45CF-8EA3-7BD59BA3183A}" type="pres">
      <dgm:prSet presAssocID="{DE17AF63-646D-4864-AE73-0988211A28A0}" presName="parTrans" presStyleLbl="sibTrans2D1" presStyleIdx="1" presStyleCnt="7" custScaleX="171638"/>
      <dgm:spPr>
        <a:prstGeom prst="leftRightArrow">
          <a:avLst/>
        </a:prstGeom>
      </dgm:spPr>
    </dgm:pt>
    <dgm:pt modelId="{40D60137-9422-4D46-95D7-371F5FA49F6F}" type="pres">
      <dgm:prSet presAssocID="{DE17AF63-646D-4864-AE73-0988211A28A0}" presName="connectorText" presStyleLbl="sibTrans2D1" presStyleIdx="1" presStyleCnt="7"/>
      <dgm:spPr/>
    </dgm:pt>
    <dgm:pt modelId="{6011B21B-88E5-4D24-B4DE-8FE9E2B0350F}" type="pres">
      <dgm:prSet presAssocID="{3FA97D7F-79DE-4BD7-8D97-17F114689EB3}" presName="node" presStyleLbl="node1" presStyleIdx="1" presStyleCnt="7" custRadScaleRad="156008" custRadScaleInc="1004">
        <dgm:presLayoutVars>
          <dgm:bulletEnabled val="1"/>
        </dgm:presLayoutVars>
      </dgm:prSet>
      <dgm:spPr/>
    </dgm:pt>
    <dgm:pt modelId="{FB5AEEB8-5BCD-47A2-BF48-428FF60B6C0E}" type="pres">
      <dgm:prSet presAssocID="{C7319CEB-B621-4647-B49F-5CA2BE43C145}" presName="parTrans" presStyleLbl="sibTrans2D1" presStyleIdx="2" presStyleCnt="7" custScaleX="171638"/>
      <dgm:spPr>
        <a:prstGeom prst="leftRightArrow">
          <a:avLst/>
        </a:prstGeom>
      </dgm:spPr>
    </dgm:pt>
    <dgm:pt modelId="{F8CE5DBB-FC0E-4155-88C3-F81FA0ED2750}" type="pres">
      <dgm:prSet presAssocID="{C7319CEB-B621-4647-B49F-5CA2BE43C145}" presName="connectorText" presStyleLbl="sibTrans2D1" presStyleIdx="2" presStyleCnt="7"/>
      <dgm:spPr/>
    </dgm:pt>
    <dgm:pt modelId="{D14C4F28-4B3B-46C7-A34A-CB5B96594BCC}" type="pres">
      <dgm:prSet presAssocID="{3AADC2EF-A241-4684-8D6C-3ECAB72728EE}" presName="node" presStyleLbl="node1" presStyleIdx="2" presStyleCnt="7" custRadScaleRad="156008" custRadScaleInc="1004">
        <dgm:presLayoutVars>
          <dgm:bulletEnabled val="1"/>
        </dgm:presLayoutVars>
      </dgm:prSet>
      <dgm:spPr/>
    </dgm:pt>
    <dgm:pt modelId="{64ACB6C9-D003-4A3B-ABCD-24F94DB7B254}" type="pres">
      <dgm:prSet presAssocID="{115BD688-1845-4A48-BB0D-945573D2C36D}" presName="parTrans" presStyleLbl="sibTrans2D1" presStyleIdx="3" presStyleCnt="7" custScaleX="161902"/>
      <dgm:spPr>
        <a:prstGeom prst="leftRightArrow">
          <a:avLst/>
        </a:prstGeom>
      </dgm:spPr>
    </dgm:pt>
    <dgm:pt modelId="{A3FA7103-39AB-4C5A-9CD3-A8E7FD76DA42}" type="pres">
      <dgm:prSet presAssocID="{115BD688-1845-4A48-BB0D-945573D2C36D}" presName="connectorText" presStyleLbl="sibTrans2D1" presStyleIdx="3" presStyleCnt="7"/>
      <dgm:spPr/>
    </dgm:pt>
    <dgm:pt modelId="{82D50CE5-5B83-4AA3-9DF7-98FF5C7096C1}" type="pres">
      <dgm:prSet presAssocID="{93E80FCE-FD1C-495C-909C-08DC67279D1F}" presName="node" presStyleLbl="node1" presStyleIdx="3" presStyleCnt="7" custRadScaleRad="101845" custRadScaleInc="-601966">
        <dgm:presLayoutVars>
          <dgm:bulletEnabled val="1"/>
        </dgm:presLayoutVars>
      </dgm:prSet>
      <dgm:spPr/>
    </dgm:pt>
    <dgm:pt modelId="{086E3783-E963-4983-99D9-83470BB3761A}" type="pres">
      <dgm:prSet presAssocID="{D73F9F5A-A0E3-454B-9B4D-53DF08456C77}" presName="parTrans" presStyleLbl="sibTrans2D1" presStyleIdx="4" presStyleCnt="7" custScaleX="150108"/>
      <dgm:spPr>
        <a:prstGeom prst="leftRightArrow">
          <a:avLst/>
        </a:prstGeom>
      </dgm:spPr>
    </dgm:pt>
    <dgm:pt modelId="{5F69033A-05E5-46BB-9038-4B9AE856517B}" type="pres">
      <dgm:prSet presAssocID="{D73F9F5A-A0E3-454B-9B4D-53DF08456C77}" presName="connectorText" presStyleLbl="sibTrans2D1" presStyleIdx="4" presStyleCnt="7"/>
      <dgm:spPr/>
    </dgm:pt>
    <dgm:pt modelId="{8C7167D6-0EA3-4347-BE92-04A36885DB39}" type="pres">
      <dgm:prSet presAssocID="{3CFFCE36-7E1C-4468-B1A8-5BF355DD3A98}" presName="node" presStyleLbl="node1" presStyleIdx="4" presStyleCnt="7">
        <dgm:presLayoutVars>
          <dgm:bulletEnabled val="1"/>
        </dgm:presLayoutVars>
      </dgm:prSet>
      <dgm:spPr/>
    </dgm:pt>
    <dgm:pt modelId="{DBFA2042-65E1-451C-A1F5-4F833BFEF474}" type="pres">
      <dgm:prSet presAssocID="{DD94DE5D-947E-44A4-910B-377FCAD0C145}" presName="parTrans" presStyleLbl="sibTrans2D1" presStyleIdx="5" presStyleCnt="7" custScaleX="159295"/>
      <dgm:spPr>
        <a:prstGeom prst="leftRightArrow">
          <a:avLst/>
        </a:prstGeom>
      </dgm:spPr>
    </dgm:pt>
    <dgm:pt modelId="{D0BC84DE-022F-447D-BBAC-3250A0A1D84B}" type="pres">
      <dgm:prSet presAssocID="{DD94DE5D-947E-44A4-910B-377FCAD0C145}" presName="connectorText" presStyleLbl="sibTrans2D1" presStyleIdx="5" presStyleCnt="7"/>
      <dgm:spPr/>
    </dgm:pt>
    <dgm:pt modelId="{CD5EC16D-4252-4282-903E-4109EAF5FE72}" type="pres">
      <dgm:prSet presAssocID="{43A6A982-2803-430B-81D5-C4D860540910}" presName="node" presStyleLbl="node1" presStyleIdx="5" presStyleCnt="7" custRadScaleRad="143039" custRadScaleInc="-3212">
        <dgm:presLayoutVars>
          <dgm:bulletEnabled val="1"/>
        </dgm:presLayoutVars>
      </dgm:prSet>
      <dgm:spPr/>
    </dgm:pt>
    <dgm:pt modelId="{BB6F5FAB-BE07-4AC5-A93F-BE7FC74BB0D4}" type="pres">
      <dgm:prSet presAssocID="{A896DDE4-D7EC-495F-9CED-1385E6B615C6}" presName="parTrans" presStyleLbl="sibTrans2D1" presStyleIdx="6" presStyleCnt="7" custScaleX="169458"/>
      <dgm:spPr>
        <a:prstGeom prst="leftRightArrow">
          <a:avLst/>
        </a:prstGeom>
      </dgm:spPr>
    </dgm:pt>
    <dgm:pt modelId="{9D378CCA-7CF3-4E0B-8C10-EABFE48046DB}" type="pres">
      <dgm:prSet presAssocID="{A896DDE4-D7EC-495F-9CED-1385E6B615C6}" presName="connectorText" presStyleLbl="sibTrans2D1" presStyleIdx="6" presStyleCnt="7"/>
      <dgm:spPr/>
    </dgm:pt>
    <dgm:pt modelId="{EA02AC33-0480-476D-BCB8-E6732572B28F}" type="pres">
      <dgm:prSet presAssocID="{544DF0FF-2E44-46E1-9BFE-07B613BB0125}" presName="node" presStyleLbl="node1" presStyleIdx="6" presStyleCnt="7" custRadScaleRad="147761" custRadScaleInc="-1141">
        <dgm:presLayoutVars>
          <dgm:bulletEnabled val="1"/>
        </dgm:presLayoutVars>
      </dgm:prSet>
      <dgm:spPr/>
    </dgm:pt>
  </dgm:ptLst>
  <dgm:cxnLst>
    <dgm:cxn modelId="{38D35F02-953F-46B1-90D3-F66B0A9862DE}" type="presOf" srcId="{115BD688-1845-4A48-BB0D-945573D2C36D}" destId="{64ACB6C9-D003-4A3B-ABCD-24F94DB7B254}" srcOrd="0" destOrd="0" presId="urn:microsoft.com/office/officeart/2005/8/layout/radial5"/>
    <dgm:cxn modelId="{277D6F07-7A67-4CCA-9EAA-079067BA280D}" srcId="{19966119-B8A8-4562-8DC0-4FD75D4C9120}" destId="{06CCCA52-2437-4AE7-B563-27D67CBC2EAF}" srcOrd="3" destOrd="0" parTransId="{86372748-136B-4B0A-8342-E1F4CDF18989}" sibTransId="{23AA320E-447B-4071-B211-D0D24773516A}"/>
    <dgm:cxn modelId="{661C9908-31CE-48B3-A08E-D197521D11DC}" type="presOf" srcId="{DD94DE5D-947E-44A4-910B-377FCAD0C145}" destId="{D0BC84DE-022F-447D-BBAC-3250A0A1D84B}" srcOrd="1" destOrd="0" presId="urn:microsoft.com/office/officeart/2005/8/layout/radial5"/>
    <dgm:cxn modelId="{F826C00C-CA60-4AB7-BE6B-B2652668534E}" type="presOf" srcId="{3CFFCE36-7E1C-4468-B1A8-5BF355DD3A98}" destId="{8C7167D6-0EA3-4347-BE92-04A36885DB39}" srcOrd="0" destOrd="0" presId="urn:microsoft.com/office/officeart/2005/8/layout/radial5"/>
    <dgm:cxn modelId="{7149AF11-0780-4761-BC92-E9ABFB63A4B9}" srcId="{B42AAE30-891D-494E-98B2-958708B05E54}" destId="{43A6A982-2803-430B-81D5-C4D860540910}" srcOrd="5" destOrd="0" parTransId="{DD94DE5D-947E-44A4-910B-377FCAD0C145}" sibTransId="{FB28AF9E-5DDD-4D45-A1E1-0B8483E7C0ED}"/>
    <dgm:cxn modelId="{13BB5018-F0B0-4703-BB58-3AAFD028FBA5}" type="presOf" srcId="{19966119-B8A8-4562-8DC0-4FD75D4C9120}" destId="{23940C90-5B4B-443D-B052-FDE0D88DA0EC}" srcOrd="0" destOrd="0" presId="urn:microsoft.com/office/officeart/2005/8/layout/radial5"/>
    <dgm:cxn modelId="{FCF82C2A-08BB-480A-BAC5-8CD6A7A9A388}" srcId="{19966119-B8A8-4562-8DC0-4FD75D4C9120}" destId="{711F7E01-5838-4C91-BEC7-5AF51E4E85EE}" srcOrd="1" destOrd="0" parTransId="{38CA0BC4-3519-4712-8C08-4DA0832C84B2}" sibTransId="{4F9A966C-34BA-4082-8026-0DC359A3E234}"/>
    <dgm:cxn modelId="{2EE3502A-B0E1-4042-8E8C-6EBF83C5B625}" srcId="{B42AAE30-891D-494E-98B2-958708B05E54}" destId="{3CFFCE36-7E1C-4468-B1A8-5BF355DD3A98}" srcOrd="4" destOrd="0" parTransId="{D73F9F5A-A0E3-454B-9B4D-53DF08456C77}" sibTransId="{18F23FAD-AA2F-49B4-B1F1-4583126CDBBD}"/>
    <dgm:cxn modelId="{ABC6A830-EFDC-46FC-9FDB-04B5621D518F}" type="presOf" srcId="{DE17AF63-646D-4864-AE73-0988211A28A0}" destId="{05FF0932-7C46-45CF-8EA3-7BD59BA3183A}" srcOrd="0" destOrd="0" presId="urn:microsoft.com/office/officeart/2005/8/layout/radial5"/>
    <dgm:cxn modelId="{2B39B960-B729-488E-982C-82C4CC54EECB}" type="presOf" srcId="{D73F9F5A-A0E3-454B-9B4D-53DF08456C77}" destId="{086E3783-E963-4983-99D9-83470BB3761A}" srcOrd="0" destOrd="0" presId="urn:microsoft.com/office/officeart/2005/8/layout/radial5"/>
    <dgm:cxn modelId="{1A279441-C6BA-41B2-BDA4-55AB3277265F}" type="presOf" srcId="{544DF0FF-2E44-46E1-9BFE-07B613BB0125}" destId="{EA02AC33-0480-476D-BCB8-E6732572B28F}" srcOrd="0" destOrd="0" presId="urn:microsoft.com/office/officeart/2005/8/layout/radial5"/>
    <dgm:cxn modelId="{C614BE41-EAD1-483C-ADF6-EF802DAF609E}" type="presOf" srcId="{115BD688-1845-4A48-BB0D-945573D2C36D}" destId="{A3FA7103-39AB-4C5A-9CD3-A8E7FD76DA42}" srcOrd="1" destOrd="0" presId="urn:microsoft.com/office/officeart/2005/8/layout/radial5"/>
    <dgm:cxn modelId="{186C9245-264A-43A9-B531-2C893464BD53}" srcId="{19966119-B8A8-4562-8DC0-4FD75D4C9120}" destId="{B42AAE30-891D-494E-98B2-958708B05E54}" srcOrd="0" destOrd="0" parTransId="{1F20E078-5A47-4A46-AE0C-1F01E39B53C1}" sibTransId="{ECFC3A85-8CAA-4AC0-80BD-9D60DAF58A8C}"/>
    <dgm:cxn modelId="{CB36D267-86E8-4624-82DF-D5CA3A55C240}" type="presOf" srcId="{B6D9F91F-9331-41A8-94CE-7E2EDAFD4779}" destId="{5262EAB7-7082-4C0D-A68C-26028A729EA7}" srcOrd="0" destOrd="0" presId="urn:microsoft.com/office/officeart/2005/8/layout/radial5"/>
    <dgm:cxn modelId="{3FCD6E4E-1355-4350-B6A2-44AA39D058B2}" type="presOf" srcId="{DD94DE5D-947E-44A4-910B-377FCAD0C145}" destId="{DBFA2042-65E1-451C-A1F5-4F833BFEF474}" srcOrd="0" destOrd="0" presId="urn:microsoft.com/office/officeart/2005/8/layout/radial5"/>
    <dgm:cxn modelId="{89954270-3846-4FDA-A3AC-061905EAF16D}" type="presOf" srcId="{A896DDE4-D7EC-495F-9CED-1385E6B615C6}" destId="{BB6F5FAB-BE07-4AC5-A93F-BE7FC74BB0D4}" srcOrd="0" destOrd="0" presId="urn:microsoft.com/office/officeart/2005/8/layout/radial5"/>
    <dgm:cxn modelId="{6C0C1274-94B6-4829-8EFA-C783738E7630}" type="presOf" srcId="{D73F9F5A-A0E3-454B-9B4D-53DF08456C77}" destId="{5F69033A-05E5-46BB-9038-4B9AE856517B}" srcOrd="1" destOrd="0" presId="urn:microsoft.com/office/officeart/2005/8/layout/radial5"/>
    <dgm:cxn modelId="{24FE0279-E5E9-4BD4-BDA7-7D8F1FEB14E5}" srcId="{B42AAE30-891D-494E-98B2-958708B05E54}" destId="{93E80FCE-FD1C-495C-909C-08DC67279D1F}" srcOrd="3" destOrd="0" parTransId="{115BD688-1845-4A48-BB0D-945573D2C36D}" sibTransId="{4BEA393C-64E4-42B9-A4E7-79676D15583C}"/>
    <dgm:cxn modelId="{B139B87C-B940-44C3-BEF8-537522235CB2}" type="presOf" srcId="{3FA97D7F-79DE-4BD7-8D97-17F114689EB3}" destId="{6011B21B-88E5-4D24-B4DE-8FE9E2B0350F}" srcOrd="0" destOrd="0" presId="urn:microsoft.com/office/officeart/2005/8/layout/radial5"/>
    <dgm:cxn modelId="{803E548F-DAB9-47D8-BCA0-497C73A7D755}" srcId="{B42AAE30-891D-494E-98B2-958708B05E54}" destId="{B6D9F91F-9331-41A8-94CE-7E2EDAFD4779}" srcOrd="0" destOrd="0" parTransId="{AB74A758-8038-4288-A167-0FF13937786B}" sibTransId="{998A06B6-7DAC-42F5-A3C3-20B83395B79D}"/>
    <dgm:cxn modelId="{C5F2A58F-CD0B-4CEC-8DFA-0C8BB90794F0}" type="presOf" srcId="{3AADC2EF-A241-4684-8D6C-3ECAB72728EE}" destId="{D14C4F28-4B3B-46C7-A34A-CB5B96594BCC}" srcOrd="0" destOrd="0" presId="urn:microsoft.com/office/officeart/2005/8/layout/radial5"/>
    <dgm:cxn modelId="{43111099-2BF4-4EBC-97EE-5FC8DF86DC0D}" type="presOf" srcId="{B42AAE30-891D-494E-98B2-958708B05E54}" destId="{B1272867-3152-4292-A961-C4C7039A2A00}" srcOrd="0" destOrd="0" presId="urn:microsoft.com/office/officeart/2005/8/layout/radial5"/>
    <dgm:cxn modelId="{546C1699-8111-4788-A80A-4D0C6925FBB5}" type="presOf" srcId="{AB74A758-8038-4288-A167-0FF13937786B}" destId="{4380D422-BE6F-4036-BC67-8A90FEB22C3C}" srcOrd="1" destOrd="0" presId="urn:microsoft.com/office/officeart/2005/8/layout/radial5"/>
    <dgm:cxn modelId="{AD1C2E99-1D58-4F33-B3E1-CBDB4FCBB0FA}" srcId="{B42AAE30-891D-494E-98B2-958708B05E54}" destId="{3FA97D7F-79DE-4BD7-8D97-17F114689EB3}" srcOrd="1" destOrd="0" parTransId="{DE17AF63-646D-4864-AE73-0988211A28A0}" sibTransId="{53D6BB98-B539-4731-A5A5-86048228A3AD}"/>
    <dgm:cxn modelId="{FC1FE8A0-1058-4350-B1E5-B62D51CFF6EB}" type="presOf" srcId="{93E80FCE-FD1C-495C-909C-08DC67279D1F}" destId="{82D50CE5-5B83-4AA3-9DF7-98FF5C7096C1}" srcOrd="0" destOrd="0" presId="urn:microsoft.com/office/officeart/2005/8/layout/radial5"/>
    <dgm:cxn modelId="{9A1E81A6-E9E5-4451-990F-8991657799D0}" type="presOf" srcId="{C7319CEB-B621-4647-B49F-5CA2BE43C145}" destId="{F8CE5DBB-FC0E-4155-88C3-F81FA0ED2750}" srcOrd="1" destOrd="0" presId="urn:microsoft.com/office/officeart/2005/8/layout/radial5"/>
    <dgm:cxn modelId="{433484A7-5C20-4AC6-8812-05170CE764BF}" type="presOf" srcId="{43A6A982-2803-430B-81D5-C4D860540910}" destId="{CD5EC16D-4252-4282-903E-4109EAF5FE72}" srcOrd="0" destOrd="0" presId="urn:microsoft.com/office/officeart/2005/8/layout/radial5"/>
    <dgm:cxn modelId="{C37F98B2-C86F-472F-ADB3-B05D50C110F7}" srcId="{19966119-B8A8-4562-8DC0-4FD75D4C9120}" destId="{1D0D28A6-3B7A-4537-B7B4-3FD41C24205D}" srcOrd="2" destOrd="0" parTransId="{C9934461-7A12-4B57-90C0-10723AC9F2E7}" sibTransId="{619199BD-F01B-42B4-9B1B-35F1616C9559}"/>
    <dgm:cxn modelId="{F9DC58B9-A5EE-4C07-89FA-363ADFE8B340}" srcId="{B42AAE30-891D-494E-98B2-958708B05E54}" destId="{3AADC2EF-A241-4684-8D6C-3ECAB72728EE}" srcOrd="2" destOrd="0" parTransId="{C7319CEB-B621-4647-B49F-5CA2BE43C145}" sibTransId="{285B0A9B-95CA-412F-819D-3674E6F01C76}"/>
    <dgm:cxn modelId="{09BC29BE-1A95-4C9D-A827-6308170583A5}" type="presOf" srcId="{AB74A758-8038-4288-A167-0FF13937786B}" destId="{1A5CBB00-C221-4DE9-8E9A-27E131083D13}" srcOrd="0" destOrd="0" presId="urn:microsoft.com/office/officeart/2005/8/layout/radial5"/>
    <dgm:cxn modelId="{5416C7C8-7CC3-425A-B941-4170DCDEA4AA}" srcId="{B42AAE30-891D-494E-98B2-958708B05E54}" destId="{544DF0FF-2E44-46E1-9BFE-07B613BB0125}" srcOrd="6" destOrd="0" parTransId="{A896DDE4-D7EC-495F-9CED-1385E6B615C6}" sibTransId="{6A49086B-CB90-490D-8A58-22321687F19F}"/>
    <dgm:cxn modelId="{4DE6A9DA-BC27-403A-9E8B-388E3936DBF8}" type="presOf" srcId="{C7319CEB-B621-4647-B49F-5CA2BE43C145}" destId="{FB5AEEB8-5BCD-47A2-BF48-428FF60B6C0E}" srcOrd="0" destOrd="0" presId="urn:microsoft.com/office/officeart/2005/8/layout/radial5"/>
    <dgm:cxn modelId="{EA9506EF-AA99-4116-876B-79F92C9E03C4}" type="presOf" srcId="{A896DDE4-D7EC-495F-9CED-1385E6B615C6}" destId="{9D378CCA-7CF3-4E0B-8C10-EABFE48046DB}" srcOrd="1" destOrd="0" presId="urn:microsoft.com/office/officeart/2005/8/layout/radial5"/>
    <dgm:cxn modelId="{44508FFD-6A19-45A4-8C8B-2A666AFA0A7D}" type="presOf" srcId="{DE17AF63-646D-4864-AE73-0988211A28A0}" destId="{40D60137-9422-4D46-95D7-371F5FA49F6F}" srcOrd="1" destOrd="0" presId="urn:microsoft.com/office/officeart/2005/8/layout/radial5"/>
    <dgm:cxn modelId="{011ACD5A-6410-4860-AC72-C405B6B93F55}" type="presParOf" srcId="{23940C90-5B4B-443D-B052-FDE0D88DA0EC}" destId="{B1272867-3152-4292-A961-C4C7039A2A00}" srcOrd="0" destOrd="0" presId="urn:microsoft.com/office/officeart/2005/8/layout/radial5"/>
    <dgm:cxn modelId="{A4FF7204-62C3-44EE-B8F4-75B674AACBA0}" type="presParOf" srcId="{23940C90-5B4B-443D-B052-FDE0D88DA0EC}" destId="{1A5CBB00-C221-4DE9-8E9A-27E131083D13}" srcOrd="1" destOrd="0" presId="urn:microsoft.com/office/officeart/2005/8/layout/radial5"/>
    <dgm:cxn modelId="{DDF47159-CFB7-4CE9-AAFC-5B6E4000155A}" type="presParOf" srcId="{1A5CBB00-C221-4DE9-8E9A-27E131083D13}" destId="{4380D422-BE6F-4036-BC67-8A90FEB22C3C}" srcOrd="0" destOrd="0" presId="urn:microsoft.com/office/officeart/2005/8/layout/radial5"/>
    <dgm:cxn modelId="{1ECC49C3-17C1-4EFD-A372-B2C7A2BB17DA}" type="presParOf" srcId="{23940C90-5B4B-443D-B052-FDE0D88DA0EC}" destId="{5262EAB7-7082-4C0D-A68C-26028A729EA7}" srcOrd="2" destOrd="0" presId="urn:microsoft.com/office/officeart/2005/8/layout/radial5"/>
    <dgm:cxn modelId="{B886BDD9-F125-43D0-A64D-751EB726DAE4}" type="presParOf" srcId="{23940C90-5B4B-443D-B052-FDE0D88DA0EC}" destId="{05FF0932-7C46-45CF-8EA3-7BD59BA3183A}" srcOrd="3" destOrd="0" presId="urn:microsoft.com/office/officeart/2005/8/layout/radial5"/>
    <dgm:cxn modelId="{D00A4600-820E-4EB1-8FE5-0FC07416EA37}" type="presParOf" srcId="{05FF0932-7C46-45CF-8EA3-7BD59BA3183A}" destId="{40D60137-9422-4D46-95D7-371F5FA49F6F}" srcOrd="0" destOrd="0" presId="urn:microsoft.com/office/officeart/2005/8/layout/radial5"/>
    <dgm:cxn modelId="{8B1FCB26-91B9-4CBA-A91D-7DE6967A6A4A}" type="presParOf" srcId="{23940C90-5B4B-443D-B052-FDE0D88DA0EC}" destId="{6011B21B-88E5-4D24-B4DE-8FE9E2B0350F}" srcOrd="4" destOrd="0" presId="urn:microsoft.com/office/officeart/2005/8/layout/radial5"/>
    <dgm:cxn modelId="{217C603A-3B41-49F9-A88B-EA455FE8AF72}" type="presParOf" srcId="{23940C90-5B4B-443D-B052-FDE0D88DA0EC}" destId="{FB5AEEB8-5BCD-47A2-BF48-428FF60B6C0E}" srcOrd="5" destOrd="0" presId="urn:microsoft.com/office/officeart/2005/8/layout/radial5"/>
    <dgm:cxn modelId="{A33179AD-4F12-4A04-9BC7-0679D8CB4AB9}" type="presParOf" srcId="{FB5AEEB8-5BCD-47A2-BF48-428FF60B6C0E}" destId="{F8CE5DBB-FC0E-4155-88C3-F81FA0ED2750}" srcOrd="0" destOrd="0" presId="urn:microsoft.com/office/officeart/2005/8/layout/radial5"/>
    <dgm:cxn modelId="{008729C7-8008-459F-8002-7141F65DCDD1}" type="presParOf" srcId="{23940C90-5B4B-443D-B052-FDE0D88DA0EC}" destId="{D14C4F28-4B3B-46C7-A34A-CB5B96594BCC}" srcOrd="6" destOrd="0" presId="urn:microsoft.com/office/officeart/2005/8/layout/radial5"/>
    <dgm:cxn modelId="{F9CEC30E-DDDE-45A3-B231-DF39C53F70E8}" type="presParOf" srcId="{23940C90-5B4B-443D-B052-FDE0D88DA0EC}" destId="{64ACB6C9-D003-4A3B-ABCD-24F94DB7B254}" srcOrd="7" destOrd="0" presId="urn:microsoft.com/office/officeart/2005/8/layout/radial5"/>
    <dgm:cxn modelId="{9DE972FC-477C-49F0-9EBF-10DF5E34FC34}" type="presParOf" srcId="{64ACB6C9-D003-4A3B-ABCD-24F94DB7B254}" destId="{A3FA7103-39AB-4C5A-9CD3-A8E7FD76DA42}" srcOrd="0" destOrd="0" presId="urn:microsoft.com/office/officeart/2005/8/layout/radial5"/>
    <dgm:cxn modelId="{E11C37AB-1969-47D2-AD49-A1F5F443988F}" type="presParOf" srcId="{23940C90-5B4B-443D-B052-FDE0D88DA0EC}" destId="{82D50CE5-5B83-4AA3-9DF7-98FF5C7096C1}" srcOrd="8" destOrd="0" presId="urn:microsoft.com/office/officeart/2005/8/layout/radial5"/>
    <dgm:cxn modelId="{2FD1C8C3-A64B-43C8-96DC-25A28681364D}" type="presParOf" srcId="{23940C90-5B4B-443D-B052-FDE0D88DA0EC}" destId="{086E3783-E963-4983-99D9-83470BB3761A}" srcOrd="9" destOrd="0" presId="urn:microsoft.com/office/officeart/2005/8/layout/radial5"/>
    <dgm:cxn modelId="{85CEA8B4-0F99-45EB-ACB7-20336467639D}" type="presParOf" srcId="{086E3783-E963-4983-99D9-83470BB3761A}" destId="{5F69033A-05E5-46BB-9038-4B9AE856517B}" srcOrd="0" destOrd="0" presId="urn:microsoft.com/office/officeart/2005/8/layout/radial5"/>
    <dgm:cxn modelId="{DF1ABA3A-59AF-4C45-AF32-B1CCEA4F2138}" type="presParOf" srcId="{23940C90-5B4B-443D-B052-FDE0D88DA0EC}" destId="{8C7167D6-0EA3-4347-BE92-04A36885DB39}" srcOrd="10" destOrd="0" presId="urn:microsoft.com/office/officeart/2005/8/layout/radial5"/>
    <dgm:cxn modelId="{98662831-36A6-4464-B34A-8BD95C44D261}" type="presParOf" srcId="{23940C90-5B4B-443D-B052-FDE0D88DA0EC}" destId="{DBFA2042-65E1-451C-A1F5-4F833BFEF474}" srcOrd="11" destOrd="0" presId="urn:microsoft.com/office/officeart/2005/8/layout/radial5"/>
    <dgm:cxn modelId="{61553B19-B869-46D1-9386-EA246B64155E}" type="presParOf" srcId="{DBFA2042-65E1-451C-A1F5-4F833BFEF474}" destId="{D0BC84DE-022F-447D-BBAC-3250A0A1D84B}" srcOrd="0" destOrd="0" presId="urn:microsoft.com/office/officeart/2005/8/layout/radial5"/>
    <dgm:cxn modelId="{2B3A4AE1-8796-4E23-B281-E59F17D2C8A0}" type="presParOf" srcId="{23940C90-5B4B-443D-B052-FDE0D88DA0EC}" destId="{CD5EC16D-4252-4282-903E-4109EAF5FE72}" srcOrd="12" destOrd="0" presId="urn:microsoft.com/office/officeart/2005/8/layout/radial5"/>
    <dgm:cxn modelId="{11929941-F3C3-4E5B-A979-E1FC4C51581D}" type="presParOf" srcId="{23940C90-5B4B-443D-B052-FDE0D88DA0EC}" destId="{BB6F5FAB-BE07-4AC5-A93F-BE7FC74BB0D4}" srcOrd="13" destOrd="0" presId="urn:microsoft.com/office/officeart/2005/8/layout/radial5"/>
    <dgm:cxn modelId="{56AE7D3A-40A5-4F4C-8B2A-FCDC5102ADA7}" type="presParOf" srcId="{BB6F5FAB-BE07-4AC5-A93F-BE7FC74BB0D4}" destId="{9D378CCA-7CF3-4E0B-8C10-EABFE48046DB}" srcOrd="0" destOrd="0" presId="urn:microsoft.com/office/officeart/2005/8/layout/radial5"/>
    <dgm:cxn modelId="{5952DDE8-2873-48F6-B50A-CB6547BDACA1}" type="presParOf" srcId="{23940C90-5B4B-443D-B052-FDE0D88DA0EC}" destId="{EA02AC33-0480-476D-BCB8-E6732572B28F}"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3B75EB-826C-4199-B6FA-9ABFBC46AB8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86FA679-565E-4578-A89F-4097B024BCDA}">
      <dgm:prSet phldrT="[Text]"/>
      <dgm:spPr>
        <a:solidFill>
          <a:srgbClr val="FFC000"/>
        </a:solidFill>
      </dgm:spPr>
      <dgm:t>
        <a:bodyPr/>
        <a:lstStyle/>
        <a:p>
          <a:r>
            <a:rPr lang="en-US" b="1" dirty="0">
              <a:solidFill>
                <a:schemeClr val="tx1"/>
              </a:solidFill>
            </a:rPr>
            <a:t>Mission</a:t>
          </a:r>
        </a:p>
      </dgm:t>
    </dgm:pt>
    <dgm:pt modelId="{11B9237D-E12E-4B46-B234-B6AE3392E01E}" type="parTrans" cxnId="{847E70E8-FB73-424E-81AB-E9CA70535B43}">
      <dgm:prSet/>
      <dgm:spPr/>
      <dgm:t>
        <a:bodyPr/>
        <a:lstStyle/>
        <a:p>
          <a:endParaRPr lang="en-US"/>
        </a:p>
      </dgm:t>
    </dgm:pt>
    <dgm:pt modelId="{E32DCB21-62CF-4777-A754-375AF7F36BB1}" type="sibTrans" cxnId="{847E70E8-FB73-424E-81AB-E9CA70535B43}">
      <dgm:prSet/>
      <dgm:spPr/>
      <dgm:t>
        <a:bodyPr/>
        <a:lstStyle/>
        <a:p>
          <a:endParaRPr lang="en-US"/>
        </a:p>
      </dgm:t>
    </dgm:pt>
    <dgm:pt modelId="{35870282-0366-4A34-A26E-94D069A78B91}">
      <dgm:prSet phldrT="[Text]" custT="1"/>
      <dgm:spPr>
        <a:solidFill>
          <a:schemeClr val="accent6">
            <a:lumMod val="20000"/>
            <a:lumOff val="80000"/>
            <a:alpha val="90000"/>
          </a:schemeClr>
        </a:solidFill>
      </dgm:spPr>
      <dgm:t>
        <a:bodyPr/>
        <a:lstStyle/>
        <a:p>
          <a:r>
            <a:rPr lang="en-US" sz="2800" b="0" dirty="0">
              <a:solidFill>
                <a:schemeClr val="tx1"/>
              </a:solidFill>
            </a:rPr>
            <a:t>Assist Alaskans with disabilities to OBTAIN and MAINTAIN employment</a:t>
          </a:r>
        </a:p>
      </dgm:t>
    </dgm:pt>
    <dgm:pt modelId="{CF16DAEC-6114-4E0C-9BE9-B95D3D3DCCBA}" type="parTrans" cxnId="{D6BF99A0-397A-48AA-86E0-2188FB6CAC7F}">
      <dgm:prSet/>
      <dgm:spPr/>
      <dgm:t>
        <a:bodyPr/>
        <a:lstStyle/>
        <a:p>
          <a:endParaRPr lang="en-US"/>
        </a:p>
      </dgm:t>
    </dgm:pt>
    <dgm:pt modelId="{D8D0832E-FA4B-4925-AB43-127BF05DB16A}" type="sibTrans" cxnId="{D6BF99A0-397A-48AA-86E0-2188FB6CAC7F}">
      <dgm:prSet/>
      <dgm:spPr/>
      <dgm:t>
        <a:bodyPr/>
        <a:lstStyle/>
        <a:p>
          <a:endParaRPr lang="en-US"/>
        </a:p>
      </dgm:t>
    </dgm:pt>
    <dgm:pt modelId="{D42D2993-56F6-40C3-8374-41941F62CC73}">
      <dgm:prSet phldrT="[Text]"/>
      <dgm:spPr>
        <a:solidFill>
          <a:srgbClr val="92D050"/>
        </a:solidFill>
      </dgm:spPr>
      <dgm:t>
        <a:bodyPr/>
        <a:lstStyle/>
        <a:p>
          <a:r>
            <a:rPr lang="en-US" b="1" dirty="0">
              <a:solidFill>
                <a:schemeClr val="tx1"/>
              </a:solidFill>
            </a:rPr>
            <a:t>Principles</a:t>
          </a:r>
        </a:p>
      </dgm:t>
    </dgm:pt>
    <dgm:pt modelId="{33FABC02-FC9D-4AB9-B684-4F62C71C5516}" type="parTrans" cxnId="{053A17AF-6B4F-4E79-A83E-86F1643DBCCD}">
      <dgm:prSet/>
      <dgm:spPr/>
      <dgm:t>
        <a:bodyPr/>
        <a:lstStyle/>
        <a:p>
          <a:endParaRPr lang="en-US"/>
        </a:p>
      </dgm:t>
    </dgm:pt>
    <dgm:pt modelId="{00489120-2ACE-47D1-B7AD-69A3E717BD7A}" type="sibTrans" cxnId="{053A17AF-6B4F-4E79-A83E-86F1643DBCCD}">
      <dgm:prSet/>
      <dgm:spPr/>
      <dgm:t>
        <a:bodyPr/>
        <a:lstStyle/>
        <a:p>
          <a:endParaRPr lang="en-US"/>
        </a:p>
      </dgm:t>
    </dgm:pt>
    <dgm:pt modelId="{43ADAFD9-43FB-42A6-96D2-B9E3496EC536}">
      <dgm:prSet phldrT="[Text]" custT="1"/>
      <dgm:spPr>
        <a:solidFill>
          <a:schemeClr val="accent3">
            <a:lumMod val="40000"/>
            <a:lumOff val="60000"/>
            <a:alpha val="90000"/>
          </a:schemeClr>
        </a:solidFill>
      </dgm:spPr>
      <dgm:t>
        <a:bodyPr/>
        <a:lstStyle/>
        <a:p>
          <a:r>
            <a:rPr lang="en-US" sz="2000" b="0" i="0" u="none" dirty="0"/>
            <a:t>The empowering value of employment in an individual’s life</a:t>
          </a:r>
          <a:endParaRPr lang="en-US" sz="2000" dirty="0">
            <a:solidFill>
              <a:schemeClr val="tx1"/>
            </a:solidFill>
          </a:endParaRPr>
        </a:p>
      </dgm:t>
    </dgm:pt>
    <dgm:pt modelId="{867B8B02-E5FE-4FFA-AC5B-1DB919BCFA77}" type="parTrans" cxnId="{1D8512F3-B374-4372-867E-C5835A3CE74C}">
      <dgm:prSet/>
      <dgm:spPr/>
      <dgm:t>
        <a:bodyPr/>
        <a:lstStyle/>
        <a:p>
          <a:endParaRPr lang="en-US"/>
        </a:p>
      </dgm:t>
    </dgm:pt>
    <dgm:pt modelId="{9FA7A120-2DE3-4E33-AC85-C810DD966FC8}" type="sibTrans" cxnId="{1D8512F3-B374-4372-867E-C5835A3CE74C}">
      <dgm:prSet/>
      <dgm:spPr/>
      <dgm:t>
        <a:bodyPr/>
        <a:lstStyle/>
        <a:p>
          <a:endParaRPr lang="en-US"/>
        </a:p>
      </dgm:t>
    </dgm:pt>
    <dgm:pt modelId="{4A3BF2D4-1B3F-433C-A6E1-EF5E0F5A75EC}">
      <dgm:prSet custT="1"/>
      <dgm:spPr/>
      <dgm:t>
        <a:bodyPr/>
        <a:lstStyle/>
        <a:p>
          <a:r>
            <a:rPr lang="en-US" sz="2000" b="0" i="0" u="none" dirty="0"/>
            <a:t>Honoring and respecting each individual’s strengths, skills, choices, abilities and cultural identity</a:t>
          </a:r>
        </a:p>
      </dgm:t>
    </dgm:pt>
    <dgm:pt modelId="{982A7ABE-79A1-43A0-A43E-9FC2A0DA0C30}" type="parTrans" cxnId="{2BF3100B-48F6-4E9A-A8EC-9C89307B7B18}">
      <dgm:prSet/>
      <dgm:spPr/>
      <dgm:t>
        <a:bodyPr/>
        <a:lstStyle/>
        <a:p>
          <a:endParaRPr lang="en-US"/>
        </a:p>
      </dgm:t>
    </dgm:pt>
    <dgm:pt modelId="{6B2948FF-F15E-468C-B53A-AB0DC7359C93}" type="sibTrans" cxnId="{2BF3100B-48F6-4E9A-A8EC-9C89307B7B18}">
      <dgm:prSet/>
      <dgm:spPr/>
      <dgm:t>
        <a:bodyPr/>
        <a:lstStyle/>
        <a:p>
          <a:endParaRPr lang="en-US"/>
        </a:p>
      </dgm:t>
    </dgm:pt>
    <dgm:pt modelId="{634CFDDC-B354-400C-93B5-80272BBA306D}">
      <dgm:prSet custT="1"/>
      <dgm:spPr/>
      <dgm:t>
        <a:bodyPr/>
        <a:lstStyle/>
        <a:p>
          <a:r>
            <a:rPr lang="en-US" sz="2000" b="0" i="0" dirty="0"/>
            <a:t>Developing strong partnerships with Tribal vocational rehabilitation programs, schools, job-centers and centers for independent living</a:t>
          </a:r>
          <a:endParaRPr lang="en-US" sz="2000" b="0" i="0" u="none" dirty="0"/>
        </a:p>
      </dgm:t>
    </dgm:pt>
    <dgm:pt modelId="{0F88304C-B049-4517-99B0-E214787375C6}" type="parTrans" cxnId="{15A0545F-5E71-4887-9F81-EB3541EEA655}">
      <dgm:prSet/>
      <dgm:spPr/>
      <dgm:t>
        <a:bodyPr/>
        <a:lstStyle/>
        <a:p>
          <a:endParaRPr lang="en-US"/>
        </a:p>
      </dgm:t>
    </dgm:pt>
    <dgm:pt modelId="{FF92E27A-E368-494B-98F1-95CF7E81AB60}" type="sibTrans" cxnId="{15A0545F-5E71-4887-9F81-EB3541EEA655}">
      <dgm:prSet/>
      <dgm:spPr/>
      <dgm:t>
        <a:bodyPr/>
        <a:lstStyle/>
        <a:p>
          <a:endParaRPr lang="en-US"/>
        </a:p>
      </dgm:t>
    </dgm:pt>
    <dgm:pt modelId="{AD2ADDBA-80AB-4D19-B01F-3AC5B90957BB}">
      <dgm:prSet custT="1"/>
      <dgm:spPr/>
      <dgm:t>
        <a:bodyPr/>
        <a:lstStyle/>
        <a:p>
          <a:r>
            <a:rPr lang="en-US" sz="2000" b="0" i="0" u="none" dirty="0"/>
            <a:t>Delivering high quality vocational rehabilitation services</a:t>
          </a:r>
        </a:p>
      </dgm:t>
    </dgm:pt>
    <dgm:pt modelId="{94F23638-E4C1-44EB-929E-A65B51E64E2A}" type="parTrans" cxnId="{BD8D95E1-A4E6-4716-9D08-12282BC2304B}">
      <dgm:prSet/>
      <dgm:spPr/>
      <dgm:t>
        <a:bodyPr/>
        <a:lstStyle/>
        <a:p>
          <a:endParaRPr lang="en-US"/>
        </a:p>
      </dgm:t>
    </dgm:pt>
    <dgm:pt modelId="{73DD3713-CC5F-4B91-9807-1770D4C149BA}" type="sibTrans" cxnId="{BD8D95E1-A4E6-4716-9D08-12282BC2304B}">
      <dgm:prSet/>
      <dgm:spPr/>
      <dgm:t>
        <a:bodyPr/>
        <a:lstStyle/>
        <a:p>
          <a:endParaRPr lang="en-US"/>
        </a:p>
      </dgm:t>
    </dgm:pt>
    <dgm:pt modelId="{E9840563-6C6F-4E11-A8DD-E2CBA8649C62}">
      <dgm:prSet custT="1"/>
      <dgm:spPr/>
      <dgm:t>
        <a:bodyPr/>
        <a:lstStyle/>
        <a:p>
          <a:r>
            <a:rPr lang="en-US" sz="2000" b="0" i="0" u="none" dirty="0"/>
            <a:t>Employing and developing highly qualified and skilled rehabilitation staff.</a:t>
          </a:r>
        </a:p>
      </dgm:t>
    </dgm:pt>
    <dgm:pt modelId="{3E4393A7-5CF9-4468-A8F4-FA3419C80105}" type="parTrans" cxnId="{A0CB1DC4-BD41-4911-BED7-B3C7F09D7D8F}">
      <dgm:prSet/>
      <dgm:spPr/>
      <dgm:t>
        <a:bodyPr/>
        <a:lstStyle/>
        <a:p>
          <a:endParaRPr lang="en-US"/>
        </a:p>
      </dgm:t>
    </dgm:pt>
    <dgm:pt modelId="{CB7D0650-832D-49E8-BA98-E767D93A7C0C}" type="sibTrans" cxnId="{A0CB1DC4-BD41-4911-BED7-B3C7F09D7D8F}">
      <dgm:prSet/>
      <dgm:spPr/>
      <dgm:t>
        <a:bodyPr/>
        <a:lstStyle/>
        <a:p>
          <a:endParaRPr lang="en-US"/>
        </a:p>
      </dgm:t>
    </dgm:pt>
    <dgm:pt modelId="{C20C9873-688A-4B8E-BB26-4F432079A788}">
      <dgm:prSet custT="1"/>
      <dgm:spPr/>
      <dgm:t>
        <a:bodyPr/>
        <a:lstStyle/>
        <a:p>
          <a:r>
            <a:rPr lang="en-US" sz="2000" b="0" i="0" u="none" dirty="0"/>
            <a:t>The principles of stewardship in the use of public resources</a:t>
          </a:r>
        </a:p>
      </dgm:t>
    </dgm:pt>
    <dgm:pt modelId="{A5D8CE76-7456-4549-A70E-6116D27FA6C7}" type="parTrans" cxnId="{0EB05F7F-6B1D-48AB-B7FE-CF146A7DE226}">
      <dgm:prSet/>
      <dgm:spPr/>
      <dgm:t>
        <a:bodyPr/>
        <a:lstStyle/>
        <a:p>
          <a:endParaRPr lang="en-US"/>
        </a:p>
      </dgm:t>
    </dgm:pt>
    <dgm:pt modelId="{4BD86A32-10F2-4978-97CF-8B1E0393206E}" type="sibTrans" cxnId="{0EB05F7F-6B1D-48AB-B7FE-CF146A7DE226}">
      <dgm:prSet/>
      <dgm:spPr/>
      <dgm:t>
        <a:bodyPr/>
        <a:lstStyle/>
        <a:p>
          <a:endParaRPr lang="en-US"/>
        </a:p>
      </dgm:t>
    </dgm:pt>
    <dgm:pt modelId="{C6217CEF-4F91-4DB3-8766-175AEA28BCC0}" type="pres">
      <dgm:prSet presAssocID="{753B75EB-826C-4199-B6FA-9ABFBC46AB8E}" presName="Name0" presStyleCnt="0">
        <dgm:presLayoutVars>
          <dgm:dir/>
          <dgm:animLvl val="lvl"/>
          <dgm:resizeHandles val="exact"/>
        </dgm:presLayoutVars>
      </dgm:prSet>
      <dgm:spPr/>
    </dgm:pt>
    <dgm:pt modelId="{7F262405-A8AA-47FB-A305-A11933ED9750}" type="pres">
      <dgm:prSet presAssocID="{E86FA679-565E-4578-A89F-4097B024BCDA}" presName="linNode" presStyleCnt="0"/>
      <dgm:spPr/>
    </dgm:pt>
    <dgm:pt modelId="{B1CC4E2B-0ECA-4E69-B485-450150AE0100}" type="pres">
      <dgm:prSet presAssocID="{E86FA679-565E-4578-A89F-4097B024BCDA}" presName="parentText" presStyleLbl="node1" presStyleIdx="0" presStyleCnt="2" custScaleX="67625">
        <dgm:presLayoutVars>
          <dgm:chMax val="1"/>
          <dgm:bulletEnabled val="1"/>
        </dgm:presLayoutVars>
      </dgm:prSet>
      <dgm:spPr/>
    </dgm:pt>
    <dgm:pt modelId="{D8D139B7-6302-42BF-A4AD-E713E6E15E5F}" type="pres">
      <dgm:prSet presAssocID="{E86FA679-565E-4578-A89F-4097B024BCDA}" presName="descendantText" presStyleLbl="alignAccFollowNode1" presStyleIdx="0" presStyleCnt="2" custScaleX="115020" custScaleY="97303">
        <dgm:presLayoutVars>
          <dgm:bulletEnabled val="1"/>
        </dgm:presLayoutVars>
      </dgm:prSet>
      <dgm:spPr/>
    </dgm:pt>
    <dgm:pt modelId="{8467F3E0-D5D7-48AF-AA55-255D75AE987B}" type="pres">
      <dgm:prSet presAssocID="{E32DCB21-62CF-4777-A754-375AF7F36BB1}" presName="sp" presStyleCnt="0"/>
      <dgm:spPr/>
    </dgm:pt>
    <dgm:pt modelId="{AD040A9D-F759-4AB4-9911-4DE756343C50}" type="pres">
      <dgm:prSet presAssocID="{D42D2993-56F6-40C3-8374-41941F62CC73}" presName="linNode" presStyleCnt="0"/>
      <dgm:spPr/>
    </dgm:pt>
    <dgm:pt modelId="{787B9143-8187-4D87-B704-FD4F2895688A}" type="pres">
      <dgm:prSet presAssocID="{D42D2993-56F6-40C3-8374-41941F62CC73}" presName="parentText" presStyleLbl="node1" presStyleIdx="1" presStyleCnt="2" custScaleX="72582">
        <dgm:presLayoutVars>
          <dgm:chMax val="1"/>
          <dgm:bulletEnabled val="1"/>
        </dgm:presLayoutVars>
      </dgm:prSet>
      <dgm:spPr/>
    </dgm:pt>
    <dgm:pt modelId="{058BC968-3F5B-441B-BD63-D51C4690A32C}" type="pres">
      <dgm:prSet presAssocID="{D42D2993-56F6-40C3-8374-41941F62CC73}" presName="descendantText" presStyleLbl="alignAccFollowNode1" presStyleIdx="1" presStyleCnt="2" custScaleX="112879" custScaleY="242851">
        <dgm:presLayoutVars>
          <dgm:bulletEnabled val="1"/>
        </dgm:presLayoutVars>
      </dgm:prSet>
      <dgm:spPr/>
    </dgm:pt>
  </dgm:ptLst>
  <dgm:cxnLst>
    <dgm:cxn modelId="{2BF3100B-48F6-4E9A-A8EC-9C89307B7B18}" srcId="{D42D2993-56F6-40C3-8374-41941F62CC73}" destId="{4A3BF2D4-1B3F-433C-A6E1-EF5E0F5A75EC}" srcOrd="1" destOrd="0" parTransId="{982A7ABE-79A1-43A0-A43E-9FC2A0DA0C30}" sibTransId="{6B2948FF-F15E-468C-B53A-AB0DC7359C93}"/>
    <dgm:cxn modelId="{F4417935-001B-4DBD-84A6-B38218C3B813}" type="presOf" srcId="{4A3BF2D4-1B3F-433C-A6E1-EF5E0F5A75EC}" destId="{058BC968-3F5B-441B-BD63-D51C4690A32C}" srcOrd="0" destOrd="1" presId="urn:microsoft.com/office/officeart/2005/8/layout/vList5"/>
    <dgm:cxn modelId="{D1C51337-0512-4521-B9F4-B2FD495C8F1E}" type="presOf" srcId="{AD2ADDBA-80AB-4D19-B01F-3AC5B90957BB}" destId="{058BC968-3F5B-441B-BD63-D51C4690A32C}" srcOrd="0" destOrd="3" presId="urn:microsoft.com/office/officeart/2005/8/layout/vList5"/>
    <dgm:cxn modelId="{15A0545F-5E71-4887-9F81-EB3541EEA655}" srcId="{D42D2993-56F6-40C3-8374-41941F62CC73}" destId="{634CFDDC-B354-400C-93B5-80272BBA306D}" srcOrd="2" destOrd="0" parTransId="{0F88304C-B049-4517-99B0-E214787375C6}" sibTransId="{FF92E27A-E368-494B-98F1-95CF7E81AB60}"/>
    <dgm:cxn modelId="{CD9F8F45-1FCB-426B-A47B-58F66437AA01}" type="presOf" srcId="{43ADAFD9-43FB-42A6-96D2-B9E3496EC536}" destId="{058BC968-3F5B-441B-BD63-D51C4690A32C}" srcOrd="0" destOrd="0" presId="urn:microsoft.com/office/officeart/2005/8/layout/vList5"/>
    <dgm:cxn modelId="{3A98D16F-2D2C-4DDF-B00D-C3B5D9D2909B}" type="presOf" srcId="{753B75EB-826C-4199-B6FA-9ABFBC46AB8E}" destId="{C6217CEF-4F91-4DB3-8766-175AEA28BCC0}" srcOrd="0" destOrd="0" presId="urn:microsoft.com/office/officeart/2005/8/layout/vList5"/>
    <dgm:cxn modelId="{085EE37A-B8E0-4774-AA91-EDC699D3D48C}" type="presOf" srcId="{35870282-0366-4A34-A26E-94D069A78B91}" destId="{D8D139B7-6302-42BF-A4AD-E713E6E15E5F}" srcOrd="0" destOrd="0" presId="urn:microsoft.com/office/officeart/2005/8/layout/vList5"/>
    <dgm:cxn modelId="{0EB05F7F-6B1D-48AB-B7FE-CF146A7DE226}" srcId="{D42D2993-56F6-40C3-8374-41941F62CC73}" destId="{C20C9873-688A-4B8E-BB26-4F432079A788}" srcOrd="5" destOrd="0" parTransId="{A5D8CE76-7456-4549-A70E-6116D27FA6C7}" sibTransId="{4BD86A32-10F2-4978-97CF-8B1E0393206E}"/>
    <dgm:cxn modelId="{D4E71F8A-9750-4F73-AE57-A4AD95BC3166}" type="presOf" srcId="{C20C9873-688A-4B8E-BB26-4F432079A788}" destId="{058BC968-3F5B-441B-BD63-D51C4690A32C}" srcOrd="0" destOrd="5" presId="urn:microsoft.com/office/officeart/2005/8/layout/vList5"/>
    <dgm:cxn modelId="{D6BF99A0-397A-48AA-86E0-2188FB6CAC7F}" srcId="{E86FA679-565E-4578-A89F-4097B024BCDA}" destId="{35870282-0366-4A34-A26E-94D069A78B91}" srcOrd="0" destOrd="0" parTransId="{CF16DAEC-6114-4E0C-9BE9-B95D3D3DCCBA}" sibTransId="{D8D0832E-FA4B-4925-AB43-127BF05DB16A}"/>
    <dgm:cxn modelId="{57BC74AE-5C44-45AE-AAB6-F37223D9667A}" type="presOf" srcId="{E86FA679-565E-4578-A89F-4097B024BCDA}" destId="{B1CC4E2B-0ECA-4E69-B485-450150AE0100}" srcOrd="0" destOrd="0" presId="urn:microsoft.com/office/officeart/2005/8/layout/vList5"/>
    <dgm:cxn modelId="{053A17AF-6B4F-4E79-A83E-86F1643DBCCD}" srcId="{753B75EB-826C-4199-B6FA-9ABFBC46AB8E}" destId="{D42D2993-56F6-40C3-8374-41941F62CC73}" srcOrd="1" destOrd="0" parTransId="{33FABC02-FC9D-4AB9-B684-4F62C71C5516}" sibTransId="{00489120-2ACE-47D1-B7AD-69A3E717BD7A}"/>
    <dgm:cxn modelId="{A0CB1DC4-BD41-4911-BED7-B3C7F09D7D8F}" srcId="{D42D2993-56F6-40C3-8374-41941F62CC73}" destId="{E9840563-6C6F-4E11-A8DD-E2CBA8649C62}" srcOrd="4" destOrd="0" parTransId="{3E4393A7-5CF9-4468-A8F4-FA3419C80105}" sibTransId="{CB7D0650-832D-49E8-BA98-E767D93A7C0C}"/>
    <dgm:cxn modelId="{3EDBCFC5-F8E7-4C0B-9593-965EEEED980A}" type="presOf" srcId="{E9840563-6C6F-4E11-A8DD-E2CBA8649C62}" destId="{058BC968-3F5B-441B-BD63-D51C4690A32C}" srcOrd="0" destOrd="4" presId="urn:microsoft.com/office/officeart/2005/8/layout/vList5"/>
    <dgm:cxn modelId="{1B447DD0-1C2E-4778-87D0-064D919651AF}" type="presOf" srcId="{D42D2993-56F6-40C3-8374-41941F62CC73}" destId="{787B9143-8187-4D87-B704-FD4F2895688A}" srcOrd="0" destOrd="0" presId="urn:microsoft.com/office/officeart/2005/8/layout/vList5"/>
    <dgm:cxn modelId="{BD8D95E1-A4E6-4716-9D08-12282BC2304B}" srcId="{D42D2993-56F6-40C3-8374-41941F62CC73}" destId="{AD2ADDBA-80AB-4D19-B01F-3AC5B90957BB}" srcOrd="3" destOrd="0" parTransId="{94F23638-E4C1-44EB-929E-A65B51E64E2A}" sibTransId="{73DD3713-CC5F-4B91-9807-1770D4C149BA}"/>
    <dgm:cxn modelId="{E48B63E3-9DBB-491D-A3CD-88FF6156547F}" type="presOf" srcId="{634CFDDC-B354-400C-93B5-80272BBA306D}" destId="{058BC968-3F5B-441B-BD63-D51C4690A32C}" srcOrd="0" destOrd="2" presId="urn:microsoft.com/office/officeart/2005/8/layout/vList5"/>
    <dgm:cxn modelId="{847E70E8-FB73-424E-81AB-E9CA70535B43}" srcId="{753B75EB-826C-4199-B6FA-9ABFBC46AB8E}" destId="{E86FA679-565E-4578-A89F-4097B024BCDA}" srcOrd="0" destOrd="0" parTransId="{11B9237D-E12E-4B46-B234-B6AE3392E01E}" sibTransId="{E32DCB21-62CF-4777-A754-375AF7F36BB1}"/>
    <dgm:cxn modelId="{1D8512F3-B374-4372-867E-C5835A3CE74C}" srcId="{D42D2993-56F6-40C3-8374-41941F62CC73}" destId="{43ADAFD9-43FB-42A6-96D2-B9E3496EC536}" srcOrd="0" destOrd="0" parTransId="{867B8B02-E5FE-4FFA-AC5B-1DB919BCFA77}" sibTransId="{9FA7A120-2DE3-4E33-AC85-C810DD966FC8}"/>
    <dgm:cxn modelId="{55C105B1-AE9F-437E-B4EA-F7FDB45607CF}" type="presParOf" srcId="{C6217CEF-4F91-4DB3-8766-175AEA28BCC0}" destId="{7F262405-A8AA-47FB-A305-A11933ED9750}" srcOrd="0" destOrd="0" presId="urn:microsoft.com/office/officeart/2005/8/layout/vList5"/>
    <dgm:cxn modelId="{93426164-8A3B-41FE-B8BF-6C8D4A535B74}" type="presParOf" srcId="{7F262405-A8AA-47FB-A305-A11933ED9750}" destId="{B1CC4E2B-0ECA-4E69-B485-450150AE0100}" srcOrd="0" destOrd="0" presId="urn:microsoft.com/office/officeart/2005/8/layout/vList5"/>
    <dgm:cxn modelId="{97A8A877-4F74-494E-855C-91008DB93C7E}" type="presParOf" srcId="{7F262405-A8AA-47FB-A305-A11933ED9750}" destId="{D8D139B7-6302-42BF-A4AD-E713E6E15E5F}" srcOrd="1" destOrd="0" presId="urn:microsoft.com/office/officeart/2005/8/layout/vList5"/>
    <dgm:cxn modelId="{E7B921FF-AEB1-4594-AFE8-D9C844D49198}" type="presParOf" srcId="{C6217CEF-4F91-4DB3-8766-175AEA28BCC0}" destId="{8467F3E0-D5D7-48AF-AA55-255D75AE987B}" srcOrd="1" destOrd="0" presId="urn:microsoft.com/office/officeart/2005/8/layout/vList5"/>
    <dgm:cxn modelId="{30AA8A0B-E8A1-4567-B927-FB3FA90507B0}" type="presParOf" srcId="{C6217CEF-4F91-4DB3-8766-175AEA28BCC0}" destId="{AD040A9D-F759-4AB4-9911-4DE756343C50}" srcOrd="2" destOrd="0" presId="urn:microsoft.com/office/officeart/2005/8/layout/vList5"/>
    <dgm:cxn modelId="{E1A7C7BA-0CED-4E4B-893C-66D8380A0CE9}" type="presParOf" srcId="{AD040A9D-F759-4AB4-9911-4DE756343C50}" destId="{787B9143-8187-4D87-B704-FD4F2895688A}" srcOrd="0" destOrd="0" presId="urn:microsoft.com/office/officeart/2005/8/layout/vList5"/>
    <dgm:cxn modelId="{AF07317A-2063-4B2A-8BDB-A3BDE395EFA6}" type="presParOf" srcId="{AD040A9D-F759-4AB4-9911-4DE756343C50}" destId="{058BC968-3F5B-441B-BD63-D51C4690A32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219AF5-7D6A-456C-8F7A-B9592B801B7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84D115F8-261F-4E62-A5CE-62520630A205}">
      <dgm:prSet phldrT="[Text]"/>
      <dgm:spPr>
        <a:solidFill>
          <a:schemeClr val="accent4">
            <a:lumMod val="40000"/>
            <a:lumOff val="60000"/>
          </a:schemeClr>
        </a:solidFill>
      </dgm:spPr>
      <dgm:t>
        <a:bodyPr/>
        <a:lstStyle/>
        <a:p>
          <a:r>
            <a:rPr lang="en-US" b="1" dirty="0">
              <a:solidFill>
                <a:schemeClr val="tx1"/>
              </a:solidFill>
            </a:rPr>
            <a:t>Has impairment </a:t>
          </a:r>
        </a:p>
      </dgm:t>
    </dgm:pt>
    <dgm:pt modelId="{4AC41D06-6EFE-4000-85F2-93155D17095B}" type="parTrans" cxnId="{8CC5030C-3006-4A1F-9141-C32B86CABE58}">
      <dgm:prSet/>
      <dgm:spPr/>
      <dgm:t>
        <a:bodyPr/>
        <a:lstStyle/>
        <a:p>
          <a:endParaRPr lang="en-US"/>
        </a:p>
      </dgm:t>
    </dgm:pt>
    <dgm:pt modelId="{4D596EBA-707F-457D-A436-D1632380B21E}" type="sibTrans" cxnId="{8CC5030C-3006-4A1F-9141-C32B86CABE58}">
      <dgm:prSet/>
      <dgm:spPr/>
      <dgm:t>
        <a:bodyPr/>
        <a:lstStyle/>
        <a:p>
          <a:endParaRPr lang="en-US"/>
        </a:p>
      </dgm:t>
    </dgm:pt>
    <dgm:pt modelId="{E39D7F75-A87A-47BC-B8B9-A7E9912A0658}">
      <dgm:prSet phldrT="[Text]" custT="1"/>
      <dgm:spPr/>
      <dgm:t>
        <a:bodyPr/>
        <a:lstStyle/>
        <a:p>
          <a:r>
            <a:rPr lang="en-US" sz="2800" dirty="0"/>
            <a:t>physical </a:t>
          </a:r>
        </a:p>
      </dgm:t>
    </dgm:pt>
    <dgm:pt modelId="{1404B8C4-E482-46C5-A8CA-D25EF6E5E242}" type="parTrans" cxnId="{9A1EB489-2418-4FA9-AD69-D4CFA2E9D6D4}">
      <dgm:prSet/>
      <dgm:spPr/>
      <dgm:t>
        <a:bodyPr/>
        <a:lstStyle/>
        <a:p>
          <a:endParaRPr lang="en-US"/>
        </a:p>
      </dgm:t>
    </dgm:pt>
    <dgm:pt modelId="{641DA2AE-A50A-4EF1-B21D-C6FB11086B28}" type="sibTrans" cxnId="{9A1EB489-2418-4FA9-AD69-D4CFA2E9D6D4}">
      <dgm:prSet/>
      <dgm:spPr/>
      <dgm:t>
        <a:bodyPr/>
        <a:lstStyle/>
        <a:p>
          <a:endParaRPr lang="en-US"/>
        </a:p>
      </dgm:t>
    </dgm:pt>
    <dgm:pt modelId="{A2F26550-2C61-4499-9F56-F47CF5CFEE97}">
      <dgm:prSet phldrT="[Text]" custT="1"/>
      <dgm:spPr/>
      <dgm:t>
        <a:bodyPr/>
        <a:lstStyle/>
        <a:p>
          <a:r>
            <a:rPr lang="en-US" sz="2800" dirty="0"/>
            <a:t>mental</a:t>
          </a:r>
        </a:p>
      </dgm:t>
    </dgm:pt>
    <dgm:pt modelId="{974D60EA-EFF8-456D-8B8C-6405DD050886}" type="parTrans" cxnId="{3913839B-9C7E-4B4D-9AF1-7C147EBD0320}">
      <dgm:prSet/>
      <dgm:spPr/>
      <dgm:t>
        <a:bodyPr/>
        <a:lstStyle/>
        <a:p>
          <a:endParaRPr lang="en-US"/>
        </a:p>
      </dgm:t>
    </dgm:pt>
    <dgm:pt modelId="{9B88FC1C-2201-4922-82CB-505EAE8673EE}" type="sibTrans" cxnId="{3913839B-9C7E-4B4D-9AF1-7C147EBD0320}">
      <dgm:prSet/>
      <dgm:spPr/>
      <dgm:t>
        <a:bodyPr/>
        <a:lstStyle/>
        <a:p>
          <a:endParaRPr lang="en-US"/>
        </a:p>
      </dgm:t>
    </dgm:pt>
    <dgm:pt modelId="{F85040F5-C648-4A0F-822D-ABFF504FB09A}">
      <dgm:prSet phldrT="[Text]"/>
      <dgm:spPr>
        <a:solidFill>
          <a:schemeClr val="accent3">
            <a:lumMod val="60000"/>
            <a:lumOff val="40000"/>
          </a:schemeClr>
        </a:solidFill>
      </dgm:spPr>
      <dgm:t>
        <a:bodyPr/>
        <a:lstStyle/>
        <a:p>
          <a:r>
            <a:rPr lang="en-US" b="1" dirty="0">
              <a:solidFill>
                <a:schemeClr val="tx1"/>
              </a:solidFill>
            </a:rPr>
            <a:t>The impairment results in</a:t>
          </a:r>
        </a:p>
      </dgm:t>
    </dgm:pt>
    <dgm:pt modelId="{A67DBE70-4327-41B0-BC12-9D8476EA166B}" type="parTrans" cxnId="{73A511E4-99BC-40A8-B64A-9AEE4B761585}">
      <dgm:prSet/>
      <dgm:spPr/>
      <dgm:t>
        <a:bodyPr/>
        <a:lstStyle/>
        <a:p>
          <a:endParaRPr lang="en-US"/>
        </a:p>
      </dgm:t>
    </dgm:pt>
    <dgm:pt modelId="{EC1B1653-7F46-43DC-A2A1-729B8169E1D7}" type="sibTrans" cxnId="{73A511E4-99BC-40A8-B64A-9AEE4B761585}">
      <dgm:prSet/>
      <dgm:spPr/>
      <dgm:t>
        <a:bodyPr/>
        <a:lstStyle/>
        <a:p>
          <a:endParaRPr lang="en-US"/>
        </a:p>
      </dgm:t>
    </dgm:pt>
    <dgm:pt modelId="{E1CD2BE6-C5C3-41EE-8616-B313777C5573}">
      <dgm:prSet phldrT="[Text]" custT="1"/>
      <dgm:spPr/>
      <dgm:t>
        <a:bodyPr/>
        <a:lstStyle/>
        <a:p>
          <a:r>
            <a:rPr lang="en-US" sz="2800" dirty="0"/>
            <a:t>a substantial impediment to employment</a:t>
          </a:r>
        </a:p>
      </dgm:t>
    </dgm:pt>
    <dgm:pt modelId="{8662C42A-42E4-4149-BF1B-3C0ACE439EEC}" type="parTrans" cxnId="{F225B4E1-A82B-478A-90C0-1147BD90EE62}">
      <dgm:prSet/>
      <dgm:spPr/>
      <dgm:t>
        <a:bodyPr/>
        <a:lstStyle/>
        <a:p>
          <a:endParaRPr lang="en-US"/>
        </a:p>
      </dgm:t>
    </dgm:pt>
    <dgm:pt modelId="{981F3494-E64E-4E6F-859A-270D204FD939}" type="sibTrans" cxnId="{F225B4E1-A82B-478A-90C0-1147BD90EE62}">
      <dgm:prSet/>
      <dgm:spPr/>
      <dgm:t>
        <a:bodyPr/>
        <a:lstStyle/>
        <a:p>
          <a:endParaRPr lang="en-US"/>
        </a:p>
      </dgm:t>
    </dgm:pt>
    <dgm:pt modelId="{0C79FC3B-13C5-4B61-8DCC-FD33F753CBB3}">
      <dgm:prSet phldrT="[Text]"/>
      <dgm:spPr>
        <a:solidFill>
          <a:schemeClr val="accent5">
            <a:lumMod val="60000"/>
            <a:lumOff val="40000"/>
          </a:schemeClr>
        </a:solidFill>
      </dgm:spPr>
      <dgm:t>
        <a:bodyPr/>
        <a:lstStyle/>
        <a:p>
          <a:r>
            <a:rPr lang="en-US" b="1" dirty="0">
              <a:solidFill>
                <a:schemeClr val="tx1"/>
              </a:solidFill>
            </a:rPr>
            <a:t>VR Services are required</a:t>
          </a:r>
        </a:p>
      </dgm:t>
    </dgm:pt>
    <dgm:pt modelId="{A93AE03A-9EC9-4055-B031-A484C7D439BC}" type="parTrans" cxnId="{05785E36-EFF8-4D5C-8004-C131268CE5A7}">
      <dgm:prSet/>
      <dgm:spPr/>
      <dgm:t>
        <a:bodyPr/>
        <a:lstStyle/>
        <a:p>
          <a:endParaRPr lang="en-US"/>
        </a:p>
      </dgm:t>
    </dgm:pt>
    <dgm:pt modelId="{21FA5A2F-8DDD-434B-984D-19508A395DFC}" type="sibTrans" cxnId="{05785E36-EFF8-4D5C-8004-C131268CE5A7}">
      <dgm:prSet/>
      <dgm:spPr/>
      <dgm:t>
        <a:bodyPr/>
        <a:lstStyle/>
        <a:p>
          <a:endParaRPr lang="en-US"/>
        </a:p>
      </dgm:t>
    </dgm:pt>
    <dgm:pt modelId="{87FF1B32-6BAA-4F69-BB5D-E2BE7AC21957}">
      <dgm:prSet phldrT="[Text]" custT="1"/>
      <dgm:spPr/>
      <dgm:t>
        <a:bodyPr/>
        <a:lstStyle/>
        <a:p>
          <a:r>
            <a:rPr lang="en-US" sz="2000" dirty="0"/>
            <a:t>To prepare for, secure, retain or regain employment</a:t>
          </a:r>
        </a:p>
      </dgm:t>
    </dgm:pt>
    <dgm:pt modelId="{D7C3FC8B-9252-4C67-A6BE-0C04BE2E8B6F}" type="sibTrans" cxnId="{CA1B6319-759B-40C6-B20B-A4AE607DD4EC}">
      <dgm:prSet/>
      <dgm:spPr/>
      <dgm:t>
        <a:bodyPr/>
        <a:lstStyle/>
        <a:p>
          <a:endParaRPr lang="en-US"/>
        </a:p>
      </dgm:t>
    </dgm:pt>
    <dgm:pt modelId="{C3D27428-6C96-4693-8A03-E165E44205DE}" type="parTrans" cxnId="{CA1B6319-759B-40C6-B20B-A4AE607DD4EC}">
      <dgm:prSet/>
      <dgm:spPr/>
      <dgm:t>
        <a:bodyPr/>
        <a:lstStyle/>
        <a:p>
          <a:endParaRPr lang="en-US"/>
        </a:p>
      </dgm:t>
    </dgm:pt>
    <dgm:pt modelId="{24A59DEB-8EA3-4E2E-93F9-C93B53CDFA51}">
      <dgm:prSet phldrT="[Text]" custT="1"/>
      <dgm:spPr/>
      <dgm:t>
        <a:bodyPr/>
        <a:lstStyle/>
        <a:p>
          <a:r>
            <a:rPr lang="en-US" sz="2000" dirty="0"/>
            <a:t>Consistent with the person’s strengths, resources, priorities, concerns, abilities, capabilities, interests, &amp; informed choice</a:t>
          </a:r>
        </a:p>
      </dgm:t>
    </dgm:pt>
    <dgm:pt modelId="{63B115D7-2CE5-4859-9B5C-596299CA6C3D}" type="sibTrans" cxnId="{BD957467-A423-4B79-B661-341F6CE5EB4A}">
      <dgm:prSet/>
      <dgm:spPr/>
      <dgm:t>
        <a:bodyPr/>
        <a:lstStyle/>
        <a:p>
          <a:endParaRPr lang="en-US"/>
        </a:p>
      </dgm:t>
    </dgm:pt>
    <dgm:pt modelId="{4D388ABE-3E14-4FD6-A1A5-7E3D8F3C9970}" type="parTrans" cxnId="{BD957467-A423-4B79-B661-341F6CE5EB4A}">
      <dgm:prSet/>
      <dgm:spPr/>
      <dgm:t>
        <a:bodyPr/>
        <a:lstStyle/>
        <a:p>
          <a:endParaRPr lang="en-US"/>
        </a:p>
      </dgm:t>
    </dgm:pt>
    <dgm:pt modelId="{6FC33D85-7501-42A3-957A-3D5336C90EB6}" type="pres">
      <dgm:prSet presAssocID="{65219AF5-7D6A-456C-8F7A-B9592B801B72}" presName="composite" presStyleCnt="0">
        <dgm:presLayoutVars>
          <dgm:chMax val="5"/>
          <dgm:dir/>
          <dgm:animLvl val="ctr"/>
          <dgm:resizeHandles val="exact"/>
        </dgm:presLayoutVars>
      </dgm:prSet>
      <dgm:spPr/>
    </dgm:pt>
    <dgm:pt modelId="{AF1E3A11-5D55-4159-8CB1-9CF63A064983}" type="pres">
      <dgm:prSet presAssocID="{65219AF5-7D6A-456C-8F7A-B9592B801B72}" presName="cycle" presStyleCnt="0"/>
      <dgm:spPr/>
    </dgm:pt>
    <dgm:pt modelId="{6B2D89A5-FD4F-406D-AFF4-3648624CF886}" type="pres">
      <dgm:prSet presAssocID="{65219AF5-7D6A-456C-8F7A-B9592B801B72}" presName="centerShape" presStyleCnt="0"/>
      <dgm:spPr/>
    </dgm:pt>
    <dgm:pt modelId="{41D7D312-9368-4A82-A6F4-D1076BA50D8B}" type="pres">
      <dgm:prSet presAssocID="{65219AF5-7D6A-456C-8F7A-B9592B801B72}" presName="connSite" presStyleLbl="node1" presStyleIdx="0" presStyleCnt="4"/>
      <dgm:spPr/>
    </dgm:pt>
    <dgm:pt modelId="{D9001BD5-3D26-4AA9-A8DD-79BB338AB25C}" type="pres">
      <dgm:prSet presAssocID="{65219AF5-7D6A-456C-8F7A-B9592B801B72}" presName="visible" presStyleLbl="node1" presStyleIdx="0" presStyleCnt="4" custScaleX="80612" custScaleY="88009" custLinFactNeighborX="-4221" custLinFactNeighborY="-1649"/>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E7BB690A-16CD-46FC-BD75-AA78E09FBCAA}" type="pres">
      <dgm:prSet presAssocID="{4AC41D06-6EFE-4000-85F2-93155D17095B}" presName="Name25" presStyleLbl="parChTrans1D1" presStyleIdx="0" presStyleCnt="3"/>
      <dgm:spPr/>
    </dgm:pt>
    <dgm:pt modelId="{8AC90CF7-3C65-4D8C-9774-C43BEF91F2CA}" type="pres">
      <dgm:prSet presAssocID="{84D115F8-261F-4E62-A5CE-62520630A205}" presName="node" presStyleCnt="0"/>
      <dgm:spPr/>
    </dgm:pt>
    <dgm:pt modelId="{35C3CB9D-F9B8-41C7-A9CC-D32DDA6330F2}" type="pres">
      <dgm:prSet presAssocID="{84D115F8-261F-4E62-A5CE-62520630A205}" presName="parentNode" presStyleLbl="node1" presStyleIdx="1" presStyleCnt="4" custScaleX="106272" custScaleY="113170" custLinFactNeighborX="-39531" custLinFactNeighborY="8045">
        <dgm:presLayoutVars>
          <dgm:chMax val="1"/>
          <dgm:bulletEnabled val="1"/>
        </dgm:presLayoutVars>
      </dgm:prSet>
      <dgm:spPr/>
    </dgm:pt>
    <dgm:pt modelId="{B1740EE4-049A-4904-B570-D039F0012EE3}" type="pres">
      <dgm:prSet presAssocID="{84D115F8-261F-4E62-A5CE-62520630A205}" presName="childNode" presStyleLbl="revTx" presStyleIdx="0" presStyleCnt="3">
        <dgm:presLayoutVars>
          <dgm:bulletEnabled val="1"/>
        </dgm:presLayoutVars>
      </dgm:prSet>
      <dgm:spPr/>
    </dgm:pt>
    <dgm:pt modelId="{5494CE6F-3FE9-4B8D-A24F-348329123B84}" type="pres">
      <dgm:prSet presAssocID="{A67DBE70-4327-41B0-BC12-9D8476EA166B}" presName="Name25" presStyleLbl="parChTrans1D1" presStyleIdx="1" presStyleCnt="3"/>
      <dgm:spPr/>
    </dgm:pt>
    <dgm:pt modelId="{5EC0EFE3-5C3D-401C-92C4-A8918EC58DF6}" type="pres">
      <dgm:prSet presAssocID="{F85040F5-C648-4A0F-822D-ABFF504FB09A}" presName="node" presStyleCnt="0"/>
      <dgm:spPr/>
    </dgm:pt>
    <dgm:pt modelId="{4B26C241-A14F-4AA2-81E5-D0A2CDEA5636}" type="pres">
      <dgm:prSet presAssocID="{F85040F5-C648-4A0F-822D-ABFF504FB09A}" presName="parentNode" presStyleLbl="node1" presStyleIdx="2" presStyleCnt="4" custScaleX="116836" custScaleY="118158" custLinFactNeighborX="21960" custLinFactNeighborY="-33849">
        <dgm:presLayoutVars>
          <dgm:chMax val="1"/>
          <dgm:bulletEnabled val="1"/>
        </dgm:presLayoutVars>
      </dgm:prSet>
      <dgm:spPr/>
    </dgm:pt>
    <dgm:pt modelId="{53958D13-F18E-4842-8710-FA1BA8033875}" type="pres">
      <dgm:prSet presAssocID="{F85040F5-C648-4A0F-822D-ABFF504FB09A}" presName="childNode" presStyleLbl="revTx" presStyleIdx="1" presStyleCnt="3">
        <dgm:presLayoutVars>
          <dgm:bulletEnabled val="1"/>
        </dgm:presLayoutVars>
      </dgm:prSet>
      <dgm:spPr/>
    </dgm:pt>
    <dgm:pt modelId="{FDAEE323-C282-4E10-9814-B128036EA3CF}" type="pres">
      <dgm:prSet presAssocID="{A93AE03A-9EC9-4055-B031-A484C7D439BC}" presName="Name25" presStyleLbl="parChTrans1D1" presStyleIdx="2" presStyleCnt="3"/>
      <dgm:spPr/>
    </dgm:pt>
    <dgm:pt modelId="{F34517C9-3844-4C56-A964-DC059D1B5BD9}" type="pres">
      <dgm:prSet presAssocID="{0C79FC3B-13C5-4B61-8DCC-FD33F753CBB3}" presName="node" presStyleCnt="0"/>
      <dgm:spPr/>
    </dgm:pt>
    <dgm:pt modelId="{C01D3D34-63B7-4BDC-B60E-7C45757B0CFA}" type="pres">
      <dgm:prSet presAssocID="{0C79FC3B-13C5-4B61-8DCC-FD33F753CBB3}" presName="parentNode" presStyleLbl="node1" presStyleIdx="3" presStyleCnt="4" custScaleX="122384" custScaleY="119588" custLinFactNeighborX="37435" custLinFactNeighborY="-24283">
        <dgm:presLayoutVars>
          <dgm:chMax val="1"/>
          <dgm:bulletEnabled val="1"/>
        </dgm:presLayoutVars>
      </dgm:prSet>
      <dgm:spPr/>
    </dgm:pt>
    <dgm:pt modelId="{395409F3-556A-4C0D-BD92-97E79B5A85BB}" type="pres">
      <dgm:prSet presAssocID="{0C79FC3B-13C5-4B61-8DCC-FD33F753CBB3}" presName="childNode" presStyleLbl="revTx" presStyleIdx="2" presStyleCnt="3">
        <dgm:presLayoutVars>
          <dgm:bulletEnabled val="1"/>
        </dgm:presLayoutVars>
      </dgm:prSet>
      <dgm:spPr/>
    </dgm:pt>
  </dgm:ptLst>
  <dgm:cxnLst>
    <dgm:cxn modelId="{5E66230B-8257-4BF2-A5F0-632A3004B450}" type="presOf" srcId="{0C79FC3B-13C5-4B61-8DCC-FD33F753CBB3}" destId="{C01D3D34-63B7-4BDC-B60E-7C45757B0CFA}" srcOrd="0" destOrd="0" presId="urn:microsoft.com/office/officeart/2005/8/layout/radial2"/>
    <dgm:cxn modelId="{8CC5030C-3006-4A1F-9141-C32B86CABE58}" srcId="{65219AF5-7D6A-456C-8F7A-B9592B801B72}" destId="{84D115F8-261F-4E62-A5CE-62520630A205}" srcOrd="0" destOrd="0" parTransId="{4AC41D06-6EFE-4000-85F2-93155D17095B}" sibTransId="{4D596EBA-707F-457D-A436-D1632380B21E}"/>
    <dgm:cxn modelId="{CA1B6319-759B-40C6-B20B-A4AE607DD4EC}" srcId="{0C79FC3B-13C5-4B61-8DCC-FD33F753CBB3}" destId="{87FF1B32-6BAA-4F69-BB5D-E2BE7AC21957}" srcOrd="0" destOrd="0" parTransId="{C3D27428-6C96-4693-8A03-E165E44205DE}" sibTransId="{D7C3FC8B-9252-4C67-A6BE-0C04BE2E8B6F}"/>
    <dgm:cxn modelId="{72BBAD1D-1523-4008-9F18-CA549E36467A}" type="presOf" srcId="{24A59DEB-8EA3-4E2E-93F9-C93B53CDFA51}" destId="{395409F3-556A-4C0D-BD92-97E79B5A85BB}" srcOrd="0" destOrd="1" presId="urn:microsoft.com/office/officeart/2005/8/layout/radial2"/>
    <dgm:cxn modelId="{B0A97C2B-A6A0-444F-94D7-28235AE82757}" type="presOf" srcId="{65219AF5-7D6A-456C-8F7A-B9592B801B72}" destId="{6FC33D85-7501-42A3-957A-3D5336C90EB6}" srcOrd="0" destOrd="0" presId="urn:microsoft.com/office/officeart/2005/8/layout/radial2"/>
    <dgm:cxn modelId="{C3B5A12C-2BDE-4896-8D52-DCCE2961336B}" type="presOf" srcId="{F85040F5-C648-4A0F-822D-ABFF504FB09A}" destId="{4B26C241-A14F-4AA2-81E5-D0A2CDEA5636}" srcOrd="0" destOrd="0" presId="urn:microsoft.com/office/officeart/2005/8/layout/radial2"/>
    <dgm:cxn modelId="{E3096A2E-41FF-4A20-9235-C792667A339D}" type="presOf" srcId="{4AC41D06-6EFE-4000-85F2-93155D17095B}" destId="{E7BB690A-16CD-46FC-BD75-AA78E09FBCAA}" srcOrd="0" destOrd="0" presId="urn:microsoft.com/office/officeart/2005/8/layout/radial2"/>
    <dgm:cxn modelId="{21DB8F30-0BA9-486B-B5BD-67A0AF4B8F7F}" type="presOf" srcId="{E39D7F75-A87A-47BC-B8B9-A7E9912A0658}" destId="{B1740EE4-049A-4904-B570-D039F0012EE3}" srcOrd="0" destOrd="0" presId="urn:microsoft.com/office/officeart/2005/8/layout/radial2"/>
    <dgm:cxn modelId="{2456DE32-78B4-4108-AC15-F117819E8184}" type="presOf" srcId="{A67DBE70-4327-41B0-BC12-9D8476EA166B}" destId="{5494CE6F-3FE9-4B8D-A24F-348329123B84}" srcOrd="0" destOrd="0" presId="urn:microsoft.com/office/officeart/2005/8/layout/radial2"/>
    <dgm:cxn modelId="{05785E36-EFF8-4D5C-8004-C131268CE5A7}" srcId="{65219AF5-7D6A-456C-8F7A-B9592B801B72}" destId="{0C79FC3B-13C5-4B61-8DCC-FD33F753CBB3}" srcOrd="2" destOrd="0" parTransId="{A93AE03A-9EC9-4055-B031-A484C7D439BC}" sibTransId="{21FA5A2F-8DDD-434B-984D-19508A395DFC}"/>
    <dgm:cxn modelId="{DFABDF66-0D0A-48C9-95E6-F4EE20474C20}" type="presOf" srcId="{E1CD2BE6-C5C3-41EE-8616-B313777C5573}" destId="{53958D13-F18E-4842-8710-FA1BA8033875}" srcOrd="0" destOrd="0" presId="urn:microsoft.com/office/officeart/2005/8/layout/radial2"/>
    <dgm:cxn modelId="{BD957467-A423-4B79-B661-341F6CE5EB4A}" srcId="{0C79FC3B-13C5-4B61-8DCC-FD33F753CBB3}" destId="{24A59DEB-8EA3-4E2E-93F9-C93B53CDFA51}" srcOrd="1" destOrd="0" parTransId="{4D388ABE-3E14-4FD6-A1A5-7E3D8F3C9970}" sibTransId="{63B115D7-2CE5-4859-9B5C-596299CA6C3D}"/>
    <dgm:cxn modelId="{CBE4A94A-3A64-4591-99D6-04035B952DC7}" type="presOf" srcId="{84D115F8-261F-4E62-A5CE-62520630A205}" destId="{35C3CB9D-F9B8-41C7-A9CC-D32DDA6330F2}" srcOrd="0" destOrd="0" presId="urn:microsoft.com/office/officeart/2005/8/layout/radial2"/>
    <dgm:cxn modelId="{9A1EB489-2418-4FA9-AD69-D4CFA2E9D6D4}" srcId="{84D115F8-261F-4E62-A5CE-62520630A205}" destId="{E39D7F75-A87A-47BC-B8B9-A7E9912A0658}" srcOrd="0" destOrd="0" parTransId="{1404B8C4-E482-46C5-A8CA-D25EF6E5E242}" sibTransId="{641DA2AE-A50A-4EF1-B21D-C6FB11086B28}"/>
    <dgm:cxn modelId="{3913839B-9C7E-4B4D-9AF1-7C147EBD0320}" srcId="{84D115F8-261F-4E62-A5CE-62520630A205}" destId="{A2F26550-2C61-4499-9F56-F47CF5CFEE97}" srcOrd="1" destOrd="0" parTransId="{974D60EA-EFF8-456D-8B8C-6405DD050886}" sibTransId="{9B88FC1C-2201-4922-82CB-505EAE8673EE}"/>
    <dgm:cxn modelId="{6613C0A5-B67E-44DF-AE24-75B706836BC1}" type="presOf" srcId="{A93AE03A-9EC9-4055-B031-A484C7D439BC}" destId="{FDAEE323-C282-4E10-9814-B128036EA3CF}" srcOrd="0" destOrd="0" presId="urn:microsoft.com/office/officeart/2005/8/layout/radial2"/>
    <dgm:cxn modelId="{76221CB5-EA6C-46EB-A217-75F9BB572339}" type="presOf" srcId="{A2F26550-2C61-4499-9F56-F47CF5CFEE97}" destId="{B1740EE4-049A-4904-B570-D039F0012EE3}" srcOrd="0" destOrd="1" presId="urn:microsoft.com/office/officeart/2005/8/layout/radial2"/>
    <dgm:cxn modelId="{F225B4E1-A82B-478A-90C0-1147BD90EE62}" srcId="{F85040F5-C648-4A0F-822D-ABFF504FB09A}" destId="{E1CD2BE6-C5C3-41EE-8616-B313777C5573}" srcOrd="0" destOrd="0" parTransId="{8662C42A-42E4-4149-BF1B-3C0ACE439EEC}" sibTransId="{981F3494-E64E-4E6F-859A-270D204FD939}"/>
    <dgm:cxn modelId="{73A511E4-99BC-40A8-B64A-9AEE4B761585}" srcId="{65219AF5-7D6A-456C-8F7A-B9592B801B72}" destId="{F85040F5-C648-4A0F-822D-ABFF504FB09A}" srcOrd="1" destOrd="0" parTransId="{A67DBE70-4327-41B0-BC12-9D8476EA166B}" sibTransId="{EC1B1653-7F46-43DC-A2A1-729B8169E1D7}"/>
    <dgm:cxn modelId="{6D1EC7FC-227C-4E06-A563-05FCD30AEEA0}" type="presOf" srcId="{87FF1B32-6BAA-4F69-BB5D-E2BE7AC21957}" destId="{395409F3-556A-4C0D-BD92-97E79B5A85BB}" srcOrd="0" destOrd="0" presId="urn:microsoft.com/office/officeart/2005/8/layout/radial2"/>
    <dgm:cxn modelId="{07B933CD-0339-4CCF-B5CD-91ED6435A673}" type="presParOf" srcId="{6FC33D85-7501-42A3-957A-3D5336C90EB6}" destId="{AF1E3A11-5D55-4159-8CB1-9CF63A064983}" srcOrd="0" destOrd="0" presId="urn:microsoft.com/office/officeart/2005/8/layout/radial2"/>
    <dgm:cxn modelId="{E743DCB3-31E0-4D9D-8555-73A239E52CA7}" type="presParOf" srcId="{AF1E3A11-5D55-4159-8CB1-9CF63A064983}" destId="{6B2D89A5-FD4F-406D-AFF4-3648624CF886}" srcOrd="0" destOrd="0" presId="urn:microsoft.com/office/officeart/2005/8/layout/radial2"/>
    <dgm:cxn modelId="{4EE7C4FC-4AF7-4D82-87F3-0A3CB8B929DB}" type="presParOf" srcId="{6B2D89A5-FD4F-406D-AFF4-3648624CF886}" destId="{41D7D312-9368-4A82-A6F4-D1076BA50D8B}" srcOrd="0" destOrd="0" presId="urn:microsoft.com/office/officeart/2005/8/layout/radial2"/>
    <dgm:cxn modelId="{3AE3A77E-FE84-4712-8CB7-146D560262DE}" type="presParOf" srcId="{6B2D89A5-FD4F-406D-AFF4-3648624CF886}" destId="{D9001BD5-3D26-4AA9-A8DD-79BB338AB25C}" srcOrd="1" destOrd="0" presId="urn:microsoft.com/office/officeart/2005/8/layout/radial2"/>
    <dgm:cxn modelId="{74FA72C7-8F52-4772-80C6-998A650D3080}" type="presParOf" srcId="{AF1E3A11-5D55-4159-8CB1-9CF63A064983}" destId="{E7BB690A-16CD-46FC-BD75-AA78E09FBCAA}" srcOrd="1" destOrd="0" presId="urn:microsoft.com/office/officeart/2005/8/layout/radial2"/>
    <dgm:cxn modelId="{9EDC34C2-7DF2-4788-9124-D81974E43E29}" type="presParOf" srcId="{AF1E3A11-5D55-4159-8CB1-9CF63A064983}" destId="{8AC90CF7-3C65-4D8C-9774-C43BEF91F2CA}" srcOrd="2" destOrd="0" presId="urn:microsoft.com/office/officeart/2005/8/layout/radial2"/>
    <dgm:cxn modelId="{AB1C2E3A-3F38-4038-90C8-F12EB5EF8938}" type="presParOf" srcId="{8AC90CF7-3C65-4D8C-9774-C43BEF91F2CA}" destId="{35C3CB9D-F9B8-41C7-A9CC-D32DDA6330F2}" srcOrd="0" destOrd="0" presId="urn:microsoft.com/office/officeart/2005/8/layout/radial2"/>
    <dgm:cxn modelId="{8747EFAF-1339-4B4A-93CE-6DC73EF6F5CA}" type="presParOf" srcId="{8AC90CF7-3C65-4D8C-9774-C43BEF91F2CA}" destId="{B1740EE4-049A-4904-B570-D039F0012EE3}" srcOrd="1" destOrd="0" presId="urn:microsoft.com/office/officeart/2005/8/layout/radial2"/>
    <dgm:cxn modelId="{86F98105-7F65-42DF-8376-BB795B04F2B1}" type="presParOf" srcId="{AF1E3A11-5D55-4159-8CB1-9CF63A064983}" destId="{5494CE6F-3FE9-4B8D-A24F-348329123B84}" srcOrd="3" destOrd="0" presId="urn:microsoft.com/office/officeart/2005/8/layout/radial2"/>
    <dgm:cxn modelId="{70C19AFB-8E5B-44F5-AFF4-C76216B85109}" type="presParOf" srcId="{AF1E3A11-5D55-4159-8CB1-9CF63A064983}" destId="{5EC0EFE3-5C3D-401C-92C4-A8918EC58DF6}" srcOrd="4" destOrd="0" presId="urn:microsoft.com/office/officeart/2005/8/layout/radial2"/>
    <dgm:cxn modelId="{66F915BB-92C6-4A57-B2D5-D731C65C6EF7}" type="presParOf" srcId="{5EC0EFE3-5C3D-401C-92C4-A8918EC58DF6}" destId="{4B26C241-A14F-4AA2-81E5-D0A2CDEA5636}" srcOrd="0" destOrd="0" presId="urn:microsoft.com/office/officeart/2005/8/layout/radial2"/>
    <dgm:cxn modelId="{04716DE7-29BA-47CE-9B17-8806C2A52F3D}" type="presParOf" srcId="{5EC0EFE3-5C3D-401C-92C4-A8918EC58DF6}" destId="{53958D13-F18E-4842-8710-FA1BA8033875}" srcOrd="1" destOrd="0" presId="urn:microsoft.com/office/officeart/2005/8/layout/radial2"/>
    <dgm:cxn modelId="{884C61E7-7D7F-4372-BC42-6F5628B90FE8}" type="presParOf" srcId="{AF1E3A11-5D55-4159-8CB1-9CF63A064983}" destId="{FDAEE323-C282-4E10-9814-B128036EA3CF}" srcOrd="5" destOrd="0" presId="urn:microsoft.com/office/officeart/2005/8/layout/radial2"/>
    <dgm:cxn modelId="{EB4A6103-C0EE-4586-ABFB-0CCA04F20365}" type="presParOf" srcId="{AF1E3A11-5D55-4159-8CB1-9CF63A064983}" destId="{F34517C9-3844-4C56-A964-DC059D1B5BD9}" srcOrd="6" destOrd="0" presId="urn:microsoft.com/office/officeart/2005/8/layout/radial2"/>
    <dgm:cxn modelId="{6C8FC35F-6A55-4B5B-9260-3E6DF9559B13}" type="presParOf" srcId="{F34517C9-3844-4C56-A964-DC059D1B5BD9}" destId="{C01D3D34-63B7-4BDC-B60E-7C45757B0CFA}" srcOrd="0" destOrd="0" presId="urn:microsoft.com/office/officeart/2005/8/layout/radial2"/>
    <dgm:cxn modelId="{FDCAAD0D-B18F-42CC-B073-3495E16214A7}" type="presParOf" srcId="{F34517C9-3844-4C56-A964-DC059D1B5BD9}" destId="{395409F3-556A-4C0D-BD92-97E79B5A85BB}"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424DD1-7116-45DA-BC3D-F43DD4EE3A24}" type="doc">
      <dgm:prSet loTypeId="urn:microsoft.com/office/officeart/2005/8/layout/hProcess9" loCatId="process" qsTypeId="urn:microsoft.com/office/officeart/2005/8/quickstyle/simple1" qsCatId="simple" csTypeId="urn:microsoft.com/office/officeart/2005/8/colors/accent1_2" csCatId="accent1" phldr="1"/>
      <dgm:spPr/>
    </dgm:pt>
    <dgm:pt modelId="{17668862-6CAF-49CC-A468-1DE04B77567D}">
      <dgm:prSet phldrT="[Text]" custT="1"/>
      <dgm:spPr>
        <a:solidFill>
          <a:schemeClr val="tx2">
            <a:lumMod val="40000"/>
            <a:lumOff val="60000"/>
          </a:schemeClr>
        </a:solidFill>
      </dgm:spPr>
      <dgm:t>
        <a:bodyPr/>
        <a:lstStyle/>
        <a:p>
          <a:pPr>
            <a:lnSpc>
              <a:spcPct val="100000"/>
            </a:lnSpc>
            <a:spcAft>
              <a:spcPts val="0"/>
            </a:spcAft>
          </a:pPr>
          <a:r>
            <a:rPr lang="en-US" sz="1800" b="1" dirty="0">
              <a:solidFill>
                <a:schemeClr val="tx1"/>
              </a:solidFill>
            </a:rPr>
            <a:t>Orientation</a:t>
          </a:r>
        </a:p>
        <a:p>
          <a:pPr>
            <a:lnSpc>
              <a:spcPct val="100000"/>
            </a:lnSpc>
            <a:spcAft>
              <a:spcPts val="0"/>
            </a:spcAft>
          </a:pPr>
          <a:r>
            <a:rPr lang="en-US" sz="1800" b="1" dirty="0">
              <a:solidFill>
                <a:schemeClr val="tx1"/>
              </a:solidFill>
            </a:rPr>
            <a:t>Application</a:t>
          </a:r>
        </a:p>
        <a:p>
          <a:pPr>
            <a:lnSpc>
              <a:spcPct val="100000"/>
            </a:lnSpc>
            <a:spcAft>
              <a:spcPts val="0"/>
            </a:spcAft>
          </a:pPr>
          <a:r>
            <a:rPr lang="en-US" sz="1800" b="1" dirty="0">
              <a:solidFill>
                <a:schemeClr val="tx1"/>
              </a:solidFill>
            </a:rPr>
            <a:t>Intake </a:t>
          </a:r>
        </a:p>
      </dgm:t>
    </dgm:pt>
    <dgm:pt modelId="{E3F45DA3-4E46-445A-9E49-4BC8D93377E7}" type="parTrans" cxnId="{C8944517-2904-4722-9598-C3B0E5DA7FA7}">
      <dgm:prSet/>
      <dgm:spPr/>
      <dgm:t>
        <a:bodyPr/>
        <a:lstStyle/>
        <a:p>
          <a:endParaRPr lang="en-US"/>
        </a:p>
      </dgm:t>
    </dgm:pt>
    <dgm:pt modelId="{4AF26B2D-69C7-4BFE-8BFF-0AD07A43D048}" type="sibTrans" cxnId="{C8944517-2904-4722-9598-C3B0E5DA7FA7}">
      <dgm:prSet/>
      <dgm:spPr/>
      <dgm:t>
        <a:bodyPr/>
        <a:lstStyle/>
        <a:p>
          <a:endParaRPr lang="en-US"/>
        </a:p>
      </dgm:t>
    </dgm:pt>
    <dgm:pt modelId="{4767C30A-B61B-4223-9042-0F28E8846A4F}">
      <dgm:prSet phldrT="[Text]" custT="1"/>
      <dgm:spPr>
        <a:solidFill>
          <a:srgbClr val="FFFF00"/>
        </a:solidFill>
      </dgm:spPr>
      <dgm:t>
        <a:bodyPr/>
        <a:lstStyle/>
        <a:p>
          <a:pPr>
            <a:lnSpc>
              <a:spcPct val="100000"/>
            </a:lnSpc>
            <a:spcAft>
              <a:spcPts val="0"/>
            </a:spcAft>
          </a:pPr>
          <a:r>
            <a:rPr lang="en-US" sz="1800" b="1" dirty="0">
              <a:solidFill>
                <a:srgbClr val="002060"/>
              </a:solidFill>
            </a:rPr>
            <a:t>Determine Eligibility </a:t>
          </a:r>
        </a:p>
        <a:p>
          <a:pPr>
            <a:lnSpc>
              <a:spcPct val="100000"/>
            </a:lnSpc>
            <a:spcAft>
              <a:spcPts val="0"/>
            </a:spcAft>
          </a:pPr>
          <a:r>
            <a:rPr lang="en-US" sz="1800" b="1" dirty="0">
              <a:solidFill>
                <a:srgbClr val="002060"/>
              </a:solidFill>
            </a:rPr>
            <a:t>(60 days)</a:t>
          </a:r>
        </a:p>
      </dgm:t>
    </dgm:pt>
    <dgm:pt modelId="{465E0387-C385-4659-836C-20524FA487BC}" type="parTrans" cxnId="{5505C4F1-6B40-486E-9522-336BC9A166D5}">
      <dgm:prSet/>
      <dgm:spPr/>
      <dgm:t>
        <a:bodyPr/>
        <a:lstStyle/>
        <a:p>
          <a:endParaRPr lang="en-US"/>
        </a:p>
      </dgm:t>
    </dgm:pt>
    <dgm:pt modelId="{B3C60E5A-1E65-4A68-8D38-D74BEF21CE8F}" type="sibTrans" cxnId="{5505C4F1-6B40-486E-9522-336BC9A166D5}">
      <dgm:prSet/>
      <dgm:spPr/>
      <dgm:t>
        <a:bodyPr/>
        <a:lstStyle/>
        <a:p>
          <a:endParaRPr lang="en-US"/>
        </a:p>
      </dgm:t>
    </dgm:pt>
    <dgm:pt modelId="{133E8088-FD4A-4E72-9FBC-8AA75619C12C}">
      <dgm:prSet phldrT="[Text]" custT="1"/>
      <dgm:spPr>
        <a:solidFill>
          <a:schemeClr val="accent3">
            <a:lumMod val="40000"/>
            <a:lumOff val="60000"/>
          </a:schemeClr>
        </a:solidFill>
      </dgm:spPr>
      <dgm:t>
        <a:bodyPr/>
        <a:lstStyle/>
        <a:p>
          <a:pPr>
            <a:lnSpc>
              <a:spcPct val="100000"/>
            </a:lnSpc>
            <a:spcAft>
              <a:spcPts val="0"/>
            </a:spcAft>
          </a:pPr>
          <a:r>
            <a:rPr lang="en-US" sz="1800" b="1" dirty="0">
              <a:solidFill>
                <a:srgbClr val="002060"/>
              </a:solidFill>
            </a:rPr>
            <a:t>Develop Individualized Plan for Employment (IPE)</a:t>
          </a:r>
        </a:p>
        <a:p>
          <a:pPr>
            <a:lnSpc>
              <a:spcPct val="100000"/>
            </a:lnSpc>
            <a:spcAft>
              <a:spcPts val="0"/>
            </a:spcAft>
          </a:pPr>
          <a:r>
            <a:rPr lang="en-US" sz="1800" b="1" dirty="0">
              <a:solidFill>
                <a:srgbClr val="002060"/>
              </a:solidFill>
            </a:rPr>
            <a:t>(90 days)</a:t>
          </a:r>
        </a:p>
      </dgm:t>
    </dgm:pt>
    <dgm:pt modelId="{5B9CF488-16B0-47DA-8613-E310DF0C3693}" type="parTrans" cxnId="{3EADE41A-1604-4AE0-BE0E-4D537C6FEE8D}">
      <dgm:prSet/>
      <dgm:spPr/>
      <dgm:t>
        <a:bodyPr/>
        <a:lstStyle/>
        <a:p>
          <a:endParaRPr lang="en-US"/>
        </a:p>
      </dgm:t>
    </dgm:pt>
    <dgm:pt modelId="{ACA1668E-2CD2-4A00-B15B-1EEF0B06EE34}" type="sibTrans" cxnId="{3EADE41A-1604-4AE0-BE0E-4D537C6FEE8D}">
      <dgm:prSet/>
      <dgm:spPr/>
      <dgm:t>
        <a:bodyPr/>
        <a:lstStyle/>
        <a:p>
          <a:endParaRPr lang="en-US"/>
        </a:p>
      </dgm:t>
    </dgm:pt>
    <dgm:pt modelId="{DF4C1912-3166-4CA3-9FEC-7DED4991E147}">
      <dgm:prSet phldrT="[Text]" custT="1"/>
      <dgm:spPr>
        <a:solidFill>
          <a:schemeClr val="accent4">
            <a:lumMod val="40000"/>
            <a:lumOff val="60000"/>
          </a:schemeClr>
        </a:solidFill>
      </dgm:spPr>
      <dgm:t>
        <a:bodyPr/>
        <a:lstStyle/>
        <a:p>
          <a:r>
            <a:rPr lang="en-US" sz="1800" b="1" dirty="0">
              <a:solidFill>
                <a:schemeClr val="tx1"/>
              </a:solidFill>
            </a:rPr>
            <a:t>Provide identified  Services</a:t>
          </a:r>
        </a:p>
      </dgm:t>
    </dgm:pt>
    <dgm:pt modelId="{8B2AD8A5-B9FF-4CB9-96EC-39BE54DDA053}" type="parTrans" cxnId="{B2CDDE6B-C992-4ADC-B151-326B225FC667}">
      <dgm:prSet/>
      <dgm:spPr/>
      <dgm:t>
        <a:bodyPr/>
        <a:lstStyle/>
        <a:p>
          <a:endParaRPr lang="en-US"/>
        </a:p>
      </dgm:t>
    </dgm:pt>
    <dgm:pt modelId="{877F0EA7-9B70-457E-BDFD-D9DA15042E19}" type="sibTrans" cxnId="{B2CDDE6B-C992-4ADC-B151-326B225FC667}">
      <dgm:prSet/>
      <dgm:spPr/>
      <dgm:t>
        <a:bodyPr/>
        <a:lstStyle/>
        <a:p>
          <a:endParaRPr lang="en-US"/>
        </a:p>
      </dgm:t>
    </dgm:pt>
    <dgm:pt modelId="{63B2C4BB-7527-480C-BE24-1657D131E185}">
      <dgm:prSet phldrT="[Text]" custT="1"/>
      <dgm:spPr>
        <a:solidFill>
          <a:srgbClr val="05FF76"/>
        </a:solidFill>
      </dgm:spPr>
      <dgm:t>
        <a:bodyPr/>
        <a:lstStyle/>
        <a:p>
          <a:pPr>
            <a:lnSpc>
              <a:spcPct val="100000"/>
            </a:lnSpc>
            <a:spcAft>
              <a:spcPts val="0"/>
            </a:spcAft>
          </a:pPr>
          <a:r>
            <a:rPr lang="en-US" sz="1800" b="1" dirty="0">
              <a:solidFill>
                <a:srgbClr val="002060"/>
              </a:solidFill>
            </a:rPr>
            <a:t>Employment </a:t>
          </a:r>
        </a:p>
        <a:p>
          <a:pPr>
            <a:lnSpc>
              <a:spcPct val="100000"/>
            </a:lnSpc>
            <a:spcAft>
              <a:spcPts val="0"/>
            </a:spcAft>
          </a:pPr>
          <a:r>
            <a:rPr lang="en-US" sz="1800" b="1" dirty="0">
              <a:solidFill>
                <a:srgbClr val="002060"/>
              </a:solidFill>
            </a:rPr>
            <a:t>(90 days follow-up)</a:t>
          </a:r>
        </a:p>
      </dgm:t>
    </dgm:pt>
    <dgm:pt modelId="{1D0763F7-70D8-44C8-961E-4C1AA60DF9D3}" type="parTrans" cxnId="{9205FC11-617E-4269-B7AE-BE3DBBFBEF72}">
      <dgm:prSet/>
      <dgm:spPr/>
      <dgm:t>
        <a:bodyPr/>
        <a:lstStyle/>
        <a:p>
          <a:endParaRPr lang="en-US"/>
        </a:p>
      </dgm:t>
    </dgm:pt>
    <dgm:pt modelId="{88EC0059-2214-4C0E-B2CA-B787F0BEE937}" type="sibTrans" cxnId="{9205FC11-617E-4269-B7AE-BE3DBBFBEF72}">
      <dgm:prSet/>
      <dgm:spPr/>
      <dgm:t>
        <a:bodyPr/>
        <a:lstStyle/>
        <a:p>
          <a:endParaRPr lang="en-US"/>
        </a:p>
      </dgm:t>
    </dgm:pt>
    <dgm:pt modelId="{64BB6F04-1E62-45AD-B58D-FEA8703E380F}">
      <dgm:prSet phldrT="[Text]" custT="1"/>
      <dgm:spPr>
        <a:solidFill>
          <a:schemeClr val="accent2">
            <a:lumMod val="40000"/>
            <a:lumOff val="60000"/>
          </a:schemeClr>
        </a:solidFill>
      </dgm:spPr>
      <dgm:t>
        <a:bodyPr vert="vert270"/>
        <a:lstStyle/>
        <a:p>
          <a:r>
            <a:rPr lang="en-US" sz="1800" b="1" dirty="0">
              <a:solidFill>
                <a:srgbClr val="002060"/>
              </a:solidFill>
            </a:rPr>
            <a:t>Successful Closure</a:t>
          </a:r>
        </a:p>
      </dgm:t>
    </dgm:pt>
    <dgm:pt modelId="{F4DB6068-638A-4FA7-B23F-B61261955789}" type="parTrans" cxnId="{A108BA10-DC07-4085-B7DB-E4AC3693C8AA}">
      <dgm:prSet/>
      <dgm:spPr/>
      <dgm:t>
        <a:bodyPr/>
        <a:lstStyle/>
        <a:p>
          <a:endParaRPr lang="en-US"/>
        </a:p>
      </dgm:t>
    </dgm:pt>
    <dgm:pt modelId="{44584419-634E-4586-B109-11CB6F953967}" type="sibTrans" cxnId="{A108BA10-DC07-4085-B7DB-E4AC3693C8AA}">
      <dgm:prSet/>
      <dgm:spPr/>
      <dgm:t>
        <a:bodyPr/>
        <a:lstStyle/>
        <a:p>
          <a:endParaRPr lang="en-US"/>
        </a:p>
      </dgm:t>
    </dgm:pt>
    <dgm:pt modelId="{7E0FC1EC-1AFF-4A6B-8BBC-54288EF3CF5A}" type="pres">
      <dgm:prSet presAssocID="{E1424DD1-7116-45DA-BC3D-F43DD4EE3A24}" presName="CompostProcess" presStyleCnt="0">
        <dgm:presLayoutVars>
          <dgm:dir/>
          <dgm:resizeHandles val="exact"/>
        </dgm:presLayoutVars>
      </dgm:prSet>
      <dgm:spPr/>
    </dgm:pt>
    <dgm:pt modelId="{40325943-934B-4736-A344-DB8A800E0399}" type="pres">
      <dgm:prSet presAssocID="{E1424DD1-7116-45DA-BC3D-F43DD4EE3A24}" presName="arrow" presStyleLbl="bgShp" presStyleIdx="0" presStyleCnt="1" custLinFactNeighborX="-779" custLinFactNeighborY="-952"/>
      <dgm:spPr/>
    </dgm:pt>
    <dgm:pt modelId="{60FF92D3-4244-43F6-8917-942CD1BDBB2D}" type="pres">
      <dgm:prSet presAssocID="{E1424DD1-7116-45DA-BC3D-F43DD4EE3A24}" presName="linearProcess" presStyleCnt="0"/>
      <dgm:spPr/>
    </dgm:pt>
    <dgm:pt modelId="{A0BAE356-32CC-4ACE-AD53-323508CD5EA3}" type="pres">
      <dgm:prSet presAssocID="{17668862-6CAF-49CC-A468-1DE04B77567D}" presName="textNode" presStyleLbl="node1" presStyleIdx="0" presStyleCnt="6" custScaleX="171116">
        <dgm:presLayoutVars>
          <dgm:bulletEnabled val="1"/>
        </dgm:presLayoutVars>
      </dgm:prSet>
      <dgm:spPr/>
    </dgm:pt>
    <dgm:pt modelId="{257DFF53-7A23-49D2-A488-B270217A6851}" type="pres">
      <dgm:prSet presAssocID="{4AF26B2D-69C7-4BFE-8BFF-0AD07A43D048}" presName="sibTrans" presStyleCnt="0"/>
      <dgm:spPr/>
    </dgm:pt>
    <dgm:pt modelId="{18025B7A-E644-40A0-A430-FA70B961A9FD}" type="pres">
      <dgm:prSet presAssocID="{4767C30A-B61B-4223-9042-0F28E8846A4F}" presName="textNode" presStyleLbl="node1" presStyleIdx="1" presStyleCnt="6" custScaleX="174015">
        <dgm:presLayoutVars>
          <dgm:bulletEnabled val="1"/>
        </dgm:presLayoutVars>
      </dgm:prSet>
      <dgm:spPr/>
    </dgm:pt>
    <dgm:pt modelId="{61A4171B-58CD-49B4-98B3-05A46CCB48D6}" type="pres">
      <dgm:prSet presAssocID="{B3C60E5A-1E65-4A68-8D38-D74BEF21CE8F}" presName="sibTrans" presStyleCnt="0"/>
      <dgm:spPr/>
    </dgm:pt>
    <dgm:pt modelId="{0808ADE6-C4FB-4739-9CD6-94617CF88B44}" type="pres">
      <dgm:prSet presAssocID="{133E8088-FD4A-4E72-9FBC-8AA75619C12C}" presName="textNode" presStyleLbl="node1" presStyleIdx="2" presStyleCnt="6" custScaleX="198096">
        <dgm:presLayoutVars>
          <dgm:bulletEnabled val="1"/>
        </dgm:presLayoutVars>
      </dgm:prSet>
      <dgm:spPr/>
    </dgm:pt>
    <dgm:pt modelId="{F85F5926-DFAA-4F9A-919A-7EE6BDA77582}" type="pres">
      <dgm:prSet presAssocID="{ACA1668E-2CD2-4A00-B15B-1EEF0B06EE34}" presName="sibTrans" presStyleCnt="0"/>
      <dgm:spPr/>
    </dgm:pt>
    <dgm:pt modelId="{15018B5D-3068-4958-84C7-5FB12159DAF7}" type="pres">
      <dgm:prSet presAssocID="{DF4C1912-3166-4CA3-9FEC-7DED4991E147}" presName="textNode" presStyleLbl="node1" presStyleIdx="3" presStyleCnt="6" custScaleX="147198">
        <dgm:presLayoutVars>
          <dgm:bulletEnabled val="1"/>
        </dgm:presLayoutVars>
      </dgm:prSet>
      <dgm:spPr/>
    </dgm:pt>
    <dgm:pt modelId="{4DF5894D-7D9F-4046-B353-D035AE2E4B74}" type="pres">
      <dgm:prSet presAssocID="{877F0EA7-9B70-457E-BDFD-D9DA15042E19}" presName="sibTrans" presStyleCnt="0"/>
      <dgm:spPr/>
    </dgm:pt>
    <dgm:pt modelId="{4B6F5FD1-5F05-4CA4-84EE-F62BEB268167}" type="pres">
      <dgm:prSet presAssocID="{63B2C4BB-7527-480C-BE24-1657D131E185}" presName="textNode" presStyleLbl="node1" presStyleIdx="4" presStyleCnt="6" custScaleX="198367">
        <dgm:presLayoutVars>
          <dgm:bulletEnabled val="1"/>
        </dgm:presLayoutVars>
      </dgm:prSet>
      <dgm:spPr/>
    </dgm:pt>
    <dgm:pt modelId="{C1F48F0C-324D-4531-A870-E9D65D55ECD2}" type="pres">
      <dgm:prSet presAssocID="{88EC0059-2214-4C0E-B2CA-B787F0BEE937}" presName="sibTrans" presStyleCnt="0"/>
      <dgm:spPr/>
    </dgm:pt>
    <dgm:pt modelId="{17B60DF4-34C5-4678-943C-79E3074A2E24}" type="pres">
      <dgm:prSet presAssocID="{64BB6F04-1E62-45AD-B58D-FEA8703E380F}" presName="textNode" presStyleLbl="node1" presStyleIdx="5" presStyleCnt="6">
        <dgm:presLayoutVars>
          <dgm:bulletEnabled val="1"/>
        </dgm:presLayoutVars>
      </dgm:prSet>
      <dgm:spPr/>
    </dgm:pt>
  </dgm:ptLst>
  <dgm:cxnLst>
    <dgm:cxn modelId="{A108BA10-DC07-4085-B7DB-E4AC3693C8AA}" srcId="{E1424DD1-7116-45DA-BC3D-F43DD4EE3A24}" destId="{64BB6F04-1E62-45AD-B58D-FEA8703E380F}" srcOrd="5" destOrd="0" parTransId="{F4DB6068-638A-4FA7-B23F-B61261955789}" sibTransId="{44584419-634E-4586-B109-11CB6F953967}"/>
    <dgm:cxn modelId="{9205FC11-617E-4269-B7AE-BE3DBBFBEF72}" srcId="{E1424DD1-7116-45DA-BC3D-F43DD4EE3A24}" destId="{63B2C4BB-7527-480C-BE24-1657D131E185}" srcOrd="4" destOrd="0" parTransId="{1D0763F7-70D8-44C8-961E-4C1AA60DF9D3}" sibTransId="{88EC0059-2214-4C0E-B2CA-B787F0BEE937}"/>
    <dgm:cxn modelId="{C8944517-2904-4722-9598-C3B0E5DA7FA7}" srcId="{E1424DD1-7116-45DA-BC3D-F43DD4EE3A24}" destId="{17668862-6CAF-49CC-A468-1DE04B77567D}" srcOrd="0" destOrd="0" parTransId="{E3F45DA3-4E46-445A-9E49-4BC8D93377E7}" sibTransId="{4AF26B2D-69C7-4BFE-8BFF-0AD07A43D048}"/>
    <dgm:cxn modelId="{3EADE41A-1604-4AE0-BE0E-4D537C6FEE8D}" srcId="{E1424DD1-7116-45DA-BC3D-F43DD4EE3A24}" destId="{133E8088-FD4A-4E72-9FBC-8AA75619C12C}" srcOrd="2" destOrd="0" parTransId="{5B9CF488-16B0-47DA-8613-E310DF0C3693}" sibTransId="{ACA1668E-2CD2-4A00-B15B-1EEF0B06EE34}"/>
    <dgm:cxn modelId="{6E1C1520-E05E-4D66-8672-D547358F1081}" type="presOf" srcId="{17668862-6CAF-49CC-A468-1DE04B77567D}" destId="{A0BAE356-32CC-4ACE-AD53-323508CD5EA3}" srcOrd="0" destOrd="0" presId="urn:microsoft.com/office/officeart/2005/8/layout/hProcess9"/>
    <dgm:cxn modelId="{C39EB94A-2032-4909-A541-3930EFBFE890}" type="presOf" srcId="{4767C30A-B61B-4223-9042-0F28E8846A4F}" destId="{18025B7A-E644-40A0-A430-FA70B961A9FD}" srcOrd="0" destOrd="0" presId="urn:microsoft.com/office/officeart/2005/8/layout/hProcess9"/>
    <dgm:cxn modelId="{B2CDDE6B-C992-4ADC-B151-326B225FC667}" srcId="{E1424DD1-7116-45DA-BC3D-F43DD4EE3A24}" destId="{DF4C1912-3166-4CA3-9FEC-7DED4991E147}" srcOrd="3" destOrd="0" parTransId="{8B2AD8A5-B9FF-4CB9-96EC-39BE54DDA053}" sibTransId="{877F0EA7-9B70-457E-BDFD-D9DA15042E19}"/>
    <dgm:cxn modelId="{48426E7C-873D-4C72-BEFD-CCCA0A2710C1}" type="presOf" srcId="{E1424DD1-7116-45DA-BC3D-F43DD4EE3A24}" destId="{7E0FC1EC-1AFF-4A6B-8BBC-54288EF3CF5A}" srcOrd="0" destOrd="0" presId="urn:microsoft.com/office/officeart/2005/8/layout/hProcess9"/>
    <dgm:cxn modelId="{ADC090DC-5432-4A69-8582-0FC621275DA1}" type="presOf" srcId="{63B2C4BB-7527-480C-BE24-1657D131E185}" destId="{4B6F5FD1-5F05-4CA4-84EE-F62BEB268167}" srcOrd="0" destOrd="0" presId="urn:microsoft.com/office/officeart/2005/8/layout/hProcess9"/>
    <dgm:cxn modelId="{5505C4F1-6B40-486E-9522-336BC9A166D5}" srcId="{E1424DD1-7116-45DA-BC3D-F43DD4EE3A24}" destId="{4767C30A-B61B-4223-9042-0F28E8846A4F}" srcOrd="1" destOrd="0" parTransId="{465E0387-C385-4659-836C-20524FA487BC}" sibTransId="{B3C60E5A-1E65-4A68-8D38-D74BEF21CE8F}"/>
    <dgm:cxn modelId="{9B8BBEF3-3A1D-456F-B8AF-080FF3611D4D}" type="presOf" srcId="{133E8088-FD4A-4E72-9FBC-8AA75619C12C}" destId="{0808ADE6-C4FB-4739-9CD6-94617CF88B44}" srcOrd="0" destOrd="0" presId="urn:microsoft.com/office/officeart/2005/8/layout/hProcess9"/>
    <dgm:cxn modelId="{EC5A6BF4-1553-4004-9A85-D70264470CA8}" type="presOf" srcId="{DF4C1912-3166-4CA3-9FEC-7DED4991E147}" destId="{15018B5D-3068-4958-84C7-5FB12159DAF7}" srcOrd="0" destOrd="0" presId="urn:microsoft.com/office/officeart/2005/8/layout/hProcess9"/>
    <dgm:cxn modelId="{D8CDF8F9-B41B-4845-93C8-F2746C6718E3}" type="presOf" srcId="{64BB6F04-1E62-45AD-B58D-FEA8703E380F}" destId="{17B60DF4-34C5-4678-943C-79E3074A2E24}" srcOrd="0" destOrd="0" presId="urn:microsoft.com/office/officeart/2005/8/layout/hProcess9"/>
    <dgm:cxn modelId="{1C46D829-D355-43E3-BE6E-91D009A0FDD8}" type="presParOf" srcId="{7E0FC1EC-1AFF-4A6B-8BBC-54288EF3CF5A}" destId="{40325943-934B-4736-A344-DB8A800E0399}" srcOrd="0" destOrd="0" presId="urn:microsoft.com/office/officeart/2005/8/layout/hProcess9"/>
    <dgm:cxn modelId="{2136E5AA-4675-4FB4-B707-75658CA336E0}" type="presParOf" srcId="{7E0FC1EC-1AFF-4A6B-8BBC-54288EF3CF5A}" destId="{60FF92D3-4244-43F6-8917-942CD1BDBB2D}" srcOrd="1" destOrd="0" presId="urn:microsoft.com/office/officeart/2005/8/layout/hProcess9"/>
    <dgm:cxn modelId="{3AC0F5F5-275A-4535-86DB-BD180EA3A5B8}" type="presParOf" srcId="{60FF92D3-4244-43F6-8917-942CD1BDBB2D}" destId="{A0BAE356-32CC-4ACE-AD53-323508CD5EA3}" srcOrd="0" destOrd="0" presId="urn:microsoft.com/office/officeart/2005/8/layout/hProcess9"/>
    <dgm:cxn modelId="{94E337CF-E386-480C-9D2D-BFF345341A47}" type="presParOf" srcId="{60FF92D3-4244-43F6-8917-942CD1BDBB2D}" destId="{257DFF53-7A23-49D2-A488-B270217A6851}" srcOrd="1" destOrd="0" presId="urn:microsoft.com/office/officeart/2005/8/layout/hProcess9"/>
    <dgm:cxn modelId="{C871D794-5536-4C6B-91E0-CE7C2F86E8F9}" type="presParOf" srcId="{60FF92D3-4244-43F6-8917-942CD1BDBB2D}" destId="{18025B7A-E644-40A0-A430-FA70B961A9FD}" srcOrd="2" destOrd="0" presId="urn:microsoft.com/office/officeart/2005/8/layout/hProcess9"/>
    <dgm:cxn modelId="{1DE108D8-A866-476D-808A-9596B4919E14}" type="presParOf" srcId="{60FF92D3-4244-43F6-8917-942CD1BDBB2D}" destId="{61A4171B-58CD-49B4-98B3-05A46CCB48D6}" srcOrd="3" destOrd="0" presId="urn:microsoft.com/office/officeart/2005/8/layout/hProcess9"/>
    <dgm:cxn modelId="{83F6E746-2FEC-4D7A-9C9E-40540E88414C}" type="presParOf" srcId="{60FF92D3-4244-43F6-8917-942CD1BDBB2D}" destId="{0808ADE6-C4FB-4739-9CD6-94617CF88B44}" srcOrd="4" destOrd="0" presId="urn:microsoft.com/office/officeart/2005/8/layout/hProcess9"/>
    <dgm:cxn modelId="{C0D31631-75D4-4224-AF27-E981124B6899}" type="presParOf" srcId="{60FF92D3-4244-43F6-8917-942CD1BDBB2D}" destId="{F85F5926-DFAA-4F9A-919A-7EE6BDA77582}" srcOrd="5" destOrd="0" presId="urn:microsoft.com/office/officeart/2005/8/layout/hProcess9"/>
    <dgm:cxn modelId="{0071C4D0-66CB-44E2-9283-544BE170064F}" type="presParOf" srcId="{60FF92D3-4244-43F6-8917-942CD1BDBB2D}" destId="{15018B5D-3068-4958-84C7-5FB12159DAF7}" srcOrd="6" destOrd="0" presId="urn:microsoft.com/office/officeart/2005/8/layout/hProcess9"/>
    <dgm:cxn modelId="{318D2C4F-657F-4257-B9BB-50C6E09DC952}" type="presParOf" srcId="{60FF92D3-4244-43F6-8917-942CD1BDBB2D}" destId="{4DF5894D-7D9F-4046-B353-D035AE2E4B74}" srcOrd="7" destOrd="0" presId="urn:microsoft.com/office/officeart/2005/8/layout/hProcess9"/>
    <dgm:cxn modelId="{2EA939E7-B367-4144-9C15-A42D4F9F749D}" type="presParOf" srcId="{60FF92D3-4244-43F6-8917-942CD1BDBB2D}" destId="{4B6F5FD1-5F05-4CA4-84EE-F62BEB268167}" srcOrd="8" destOrd="0" presId="urn:microsoft.com/office/officeart/2005/8/layout/hProcess9"/>
    <dgm:cxn modelId="{CBB90270-CEB7-40FD-BF4D-69975B5E2BAD}" type="presParOf" srcId="{60FF92D3-4244-43F6-8917-942CD1BDBB2D}" destId="{C1F48F0C-324D-4531-A870-E9D65D55ECD2}" srcOrd="9" destOrd="0" presId="urn:microsoft.com/office/officeart/2005/8/layout/hProcess9"/>
    <dgm:cxn modelId="{7B9BA76E-5C81-4D36-B482-AEFE4F7FEED3}" type="presParOf" srcId="{60FF92D3-4244-43F6-8917-942CD1BDBB2D}" destId="{17B60DF4-34C5-4678-943C-79E3074A2E24}"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49A75C-7C67-4DC1-A799-DF6360FB1D01}"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CCE543BD-BD84-4738-9C86-C08B292F020B}">
      <dgm:prSet phldrT="[Text]"/>
      <dgm:spPr>
        <a:solidFill>
          <a:schemeClr val="tx2">
            <a:lumMod val="60000"/>
            <a:lumOff val="40000"/>
          </a:schemeClr>
        </a:solidFill>
      </dgm:spPr>
      <dgm:t>
        <a:bodyPr/>
        <a:lstStyle/>
        <a:p>
          <a:r>
            <a:rPr lang="en-US" b="1" dirty="0">
              <a:solidFill>
                <a:srgbClr val="FFFF00"/>
              </a:solidFill>
            </a:rPr>
            <a:t>Participate in Trial Work Experience</a:t>
          </a:r>
        </a:p>
      </dgm:t>
    </dgm:pt>
    <dgm:pt modelId="{CE719B0B-AF4F-45DA-BF4A-20AD7FFB8A2F}" type="parTrans" cxnId="{1F35B2C1-5146-4A83-BB41-9EEA105699B8}">
      <dgm:prSet/>
      <dgm:spPr/>
      <dgm:t>
        <a:bodyPr/>
        <a:lstStyle/>
        <a:p>
          <a:endParaRPr lang="en-US"/>
        </a:p>
      </dgm:t>
    </dgm:pt>
    <dgm:pt modelId="{41B34C78-5E4B-41E1-858B-465B21D8000C}" type="sibTrans" cxnId="{1F35B2C1-5146-4A83-BB41-9EEA105699B8}">
      <dgm:prSet/>
      <dgm:spPr/>
      <dgm:t>
        <a:bodyPr/>
        <a:lstStyle/>
        <a:p>
          <a:endParaRPr lang="en-US"/>
        </a:p>
      </dgm:t>
    </dgm:pt>
    <dgm:pt modelId="{E53FCF38-F318-4864-A654-1AD983240485}">
      <dgm:prSet phldrT="[Text]" custT="1"/>
      <dgm:spPr/>
      <dgm:t>
        <a:bodyPr/>
        <a:lstStyle/>
        <a:p>
          <a:r>
            <a:rPr lang="en-US" sz="3600" dirty="0"/>
            <a:t>in a real work setting</a:t>
          </a:r>
        </a:p>
      </dgm:t>
    </dgm:pt>
    <dgm:pt modelId="{038E4223-D08C-4F3D-A1B4-384682ABA5C7}" type="parTrans" cxnId="{EBD3D8AE-9B90-4F44-BD2B-90E7A0FC858F}">
      <dgm:prSet/>
      <dgm:spPr/>
      <dgm:t>
        <a:bodyPr/>
        <a:lstStyle/>
        <a:p>
          <a:endParaRPr lang="en-US"/>
        </a:p>
      </dgm:t>
    </dgm:pt>
    <dgm:pt modelId="{D62D2BA1-4F82-4755-9F88-B454D4BAE788}" type="sibTrans" cxnId="{EBD3D8AE-9B90-4F44-BD2B-90E7A0FC858F}">
      <dgm:prSet/>
      <dgm:spPr/>
      <dgm:t>
        <a:bodyPr/>
        <a:lstStyle/>
        <a:p>
          <a:endParaRPr lang="en-US"/>
        </a:p>
      </dgm:t>
    </dgm:pt>
    <dgm:pt modelId="{BC64F614-8353-4206-8FC1-2D50F0AA62F0}">
      <dgm:prSet phldrT="[Text]" custT="1"/>
      <dgm:spPr/>
      <dgm:t>
        <a:bodyPr/>
        <a:lstStyle/>
        <a:p>
          <a:r>
            <a:rPr lang="en-US" sz="3200" dirty="0"/>
            <a:t>Max. 3; no more than 3 weeks each </a:t>
          </a:r>
          <a:r>
            <a:rPr lang="en-US" sz="1600" dirty="0"/>
            <a:t>(ADVR recommends) </a:t>
          </a:r>
        </a:p>
      </dgm:t>
    </dgm:pt>
    <dgm:pt modelId="{819CB45B-53A9-4740-BBEF-EFC7DF178D2B}" type="parTrans" cxnId="{20343FEB-9A72-4E9B-A56C-C51A4D4DB63D}">
      <dgm:prSet/>
      <dgm:spPr/>
      <dgm:t>
        <a:bodyPr/>
        <a:lstStyle/>
        <a:p>
          <a:endParaRPr lang="en-US"/>
        </a:p>
      </dgm:t>
    </dgm:pt>
    <dgm:pt modelId="{6DAFC811-0796-43B9-BE96-C1DA7F9764FC}" type="sibTrans" cxnId="{20343FEB-9A72-4E9B-A56C-C51A4D4DB63D}">
      <dgm:prSet/>
      <dgm:spPr/>
      <dgm:t>
        <a:bodyPr/>
        <a:lstStyle/>
        <a:p>
          <a:endParaRPr lang="en-US"/>
        </a:p>
      </dgm:t>
    </dgm:pt>
    <dgm:pt modelId="{CC0E889A-7A8F-4EE9-9638-3EE4AEA40E98}" type="pres">
      <dgm:prSet presAssocID="{2949A75C-7C67-4DC1-A799-DF6360FB1D01}" presName="Name0" presStyleCnt="0">
        <dgm:presLayoutVars>
          <dgm:dir/>
          <dgm:animLvl val="lvl"/>
          <dgm:resizeHandles/>
        </dgm:presLayoutVars>
      </dgm:prSet>
      <dgm:spPr/>
    </dgm:pt>
    <dgm:pt modelId="{4A95B005-10AE-4CD3-BAD2-FB8B9C889F43}" type="pres">
      <dgm:prSet presAssocID="{CCE543BD-BD84-4738-9C86-C08B292F020B}" presName="linNode" presStyleCnt="0"/>
      <dgm:spPr/>
    </dgm:pt>
    <dgm:pt modelId="{D2CCA239-BD45-44A5-9D6A-5CDA05601A03}" type="pres">
      <dgm:prSet presAssocID="{CCE543BD-BD84-4738-9C86-C08B292F020B}" presName="parentShp" presStyleLbl="node1" presStyleIdx="0" presStyleCnt="1">
        <dgm:presLayoutVars>
          <dgm:bulletEnabled val="1"/>
        </dgm:presLayoutVars>
      </dgm:prSet>
      <dgm:spPr/>
    </dgm:pt>
    <dgm:pt modelId="{1E0DA4E4-0AF5-46BD-9024-0AED48F24FBC}" type="pres">
      <dgm:prSet presAssocID="{CCE543BD-BD84-4738-9C86-C08B292F020B}" presName="childShp" presStyleLbl="bgAccFollowNode1" presStyleIdx="0" presStyleCnt="1">
        <dgm:presLayoutVars>
          <dgm:bulletEnabled val="1"/>
        </dgm:presLayoutVars>
      </dgm:prSet>
      <dgm:spPr/>
    </dgm:pt>
  </dgm:ptLst>
  <dgm:cxnLst>
    <dgm:cxn modelId="{FB6AAB05-435D-4623-9F11-3CA2284C524B}" type="presOf" srcId="{E53FCF38-F318-4864-A654-1AD983240485}" destId="{1E0DA4E4-0AF5-46BD-9024-0AED48F24FBC}" srcOrd="0" destOrd="0" presId="urn:microsoft.com/office/officeart/2005/8/layout/vList6"/>
    <dgm:cxn modelId="{B6429309-B048-44A5-96A8-84E42500A22F}" type="presOf" srcId="{2949A75C-7C67-4DC1-A799-DF6360FB1D01}" destId="{CC0E889A-7A8F-4EE9-9638-3EE4AEA40E98}" srcOrd="0" destOrd="0" presId="urn:microsoft.com/office/officeart/2005/8/layout/vList6"/>
    <dgm:cxn modelId="{30431492-9869-4F2E-BE25-185B3B7F2F3E}" type="presOf" srcId="{BC64F614-8353-4206-8FC1-2D50F0AA62F0}" destId="{1E0DA4E4-0AF5-46BD-9024-0AED48F24FBC}" srcOrd="0" destOrd="1" presId="urn:microsoft.com/office/officeart/2005/8/layout/vList6"/>
    <dgm:cxn modelId="{EBD3D8AE-9B90-4F44-BD2B-90E7A0FC858F}" srcId="{CCE543BD-BD84-4738-9C86-C08B292F020B}" destId="{E53FCF38-F318-4864-A654-1AD983240485}" srcOrd="0" destOrd="0" parTransId="{038E4223-D08C-4F3D-A1B4-384682ABA5C7}" sibTransId="{D62D2BA1-4F82-4755-9F88-B454D4BAE788}"/>
    <dgm:cxn modelId="{1F35B2C1-5146-4A83-BB41-9EEA105699B8}" srcId="{2949A75C-7C67-4DC1-A799-DF6360FB1D01}" destId="{CCE543BD-BD84-4738-9C86-C08B292F020B}" srcOrd="0" destOrd="0" parTransId="{CE719B0B-AF4F-45DA-BF4A-20AD7FFB8A2F}" sibTransId="{41B34C78-5E4B-41E1-858B-465B21D8000C}"/>
    <dgm:cxn modelId="{B3373AC9-541E-4139-9EE6-ECAC61670C89}" type="presOf" srcId="{CCE543BD-BD84-4738-9C86-C08B292F020B}" destId="{D2CCA239-BD45-44A5-9D6A-5CDA05601A03}" srcOrd="0" destOrd="0" presId="urn:microsoft.com/office/officeart/2005/8/layout/vList6"/>
    <dgm:cxn modelId="{20343FEB-9A72-4E9B-A56C-C51A4D4DB63D}" srcId="{CCE543BD-BD84-4738-9C86-C08B292F020B}" destId="{BC64F614-8353-4206-8FC1-2D50F0AA62F0}" srcOrd="1" destOrd="0" parTransId="{819CB45B-53A9-4740-BBEF-EFC7DF178D2B}" sibTransId="{6DAFC811-0796-43B9-BE96-C1DA7F9764FC}"/>
    <dgm:cxn modelId="{523F5AC9-3DF2-41F5-BE7A-F93A502699A2}" type="presParOf" srcId="{CC0E889A-7A8F-4EE9-9638-3EE4AEA40E98}" destId="{4A95B005-10AE-4CD3-BAD2-FB8B9C889F43}" srcOrd="0" destOrd="0" presId="urn:microsoft.com/office/officeart/2005/8/layout/vList6"/>
    <dgm:cxn modelId="{31342192-6439-4280-9AAC-B1F99BE4EDE9}" type="presParOf" srcId="{4A95B005-10AE-4CD3-BAD2-FB8B9C889F43}" destId="{D2CCA239-BD45-44A5-9D6A-5CDA05601A03}" srcOrd="0" destOrd="0" presId="urn:microsoft.com/office/officeart/2005/8/layout/vList6"/>
    <dgm:cxn modelId="{0E33E6CC-0BE3-4226-BAA1-5B2DBA0717DC}" type="presParOf" srcId="{4A95B005-10AE-4CD3-BAD2-FB8B9C889F43}" destId="{1E0DA4E4-0AF5-46BD-9024-0AED48F24FB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53E7C9-8BE4-455B-98C7-AF0E25536CA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9BF8E5E-28E3-4F93-BF48-B5AE6E3422C6}">
      <dgm:prSet phldrT="[Text]"/>
      <dgm:spPr>
        <a:solidFill>
          <a:srgbClr val="FFC000"/>
        </a:solidFill>
      </dgm:spPr>
      <dgm:t>
        <a:bodyPr/>
        <a:lstStyle/>
        <a:p>
          <a:r>
            <a:rPr lang="en-US" dirty="0"/>
            <a:t>Who</a:t>
          </a:r>
        </a:p>
      </dgm:t>
    </dgm:pt>
    <dgm:pt modelId="{A313BC82-C8B0-40EB-B38E-28FD546FAB0E}" type="parTrans" cxnId="{F7E9004C-9136-4C69-993D-944167984FF4}">
      <dgm:prSet/>
      <dgm:spPr/>
      <dgm:t>
        <a:bodyPr/>
        <a:lstStyle/>
        <a:p>
          <a:endParaRPr lang="en-US"/>
        </a:p>
      </dgm:t>
    </dgm:pt>
    <dgm:pt modelId="{5C16D7AB-07F7-445E-868B-3C58CDB63F82}" type="sibTrans" cxnId="{F7E9004C-9136-4C69-993D-944167984FF4}">
      <dgm:prSet/>
      <dgm:spPr/>
      <dgm:t>
        <a:bodyPr/>
        <a:lstStyle/>
        <a:p>
          <a:endParaRPr lang="en-US"/>
        </a:p>
      </dgm:t>
    </dgm:pt>
    <dgm:pt modelId="{DBDBC6CB-F186-47E0-BBEC-70E30E220B90}">
      <dgm:prSet phldrT="[Text]" custT="1"/>
      <dgm:spPr>
        <a:solidFill>
          <a:srgbClr val="FFFF00"/>
        </a:solidFill>
      </dgm:spPr>
      <dgm:t>
        <a:bodyPr/>
        <a:lstStyle/>
        <a:p>
          <a:r>
            <a:rPr lang="en-US" sz="2400" b="1" dirty="0">
              <a:solidFill>
                <a:schemeClr val="tx1"/>
              </a:solidFill>
            </a:rPr>
            <a:t>Students with disabilities</a:t>
          </a:r>
        </a:p>
      </dgm:t>
    </dgm:pt>
    <dgm:pt modelId="{530B04FB-81B1-475E-8A7F-5092CC22B279}" type="parTrans" cxnId="{B71D643B-AE1F-4B16-8D79-33438733A381}">
      <dgm:prSet/>
      <dgm:spPr/>
      <dgm:t>
        <a:bodyPr/>
        <a:lstStyle/>
        <a:p>
          <a:endParaRPr lang="en-US"/>
        </a:p>
      </dgm:t>
    </dgm:pt>
    <dgm:pt modelId="{3F1EE639-BBE7-4D05-825F-22AAE8D2A600}" type="sibTrans" cxnId="{B71D643B-AE1F-4B16-8D79-33438733A381}">
      <dgm:prSet/>
      <dgm:spPr/>
      <dgm:t>
        <a:bodyPr/>
        <a:lstStyle/>
        <a:p>
          <a:endParaRPr lang="en-US"/>
        </a:p>
      </dgm:t>
    </dgm:pt>
    <dgm:pt modelId="{0EBAC33C-988D-499F-82B7-F04CA7FB7FFD}">
      <dgm:prSet phldrT="[Text]" custT="1"/>
      <dgm:spPr>
        <a:solidFill>
          <a:srgbClr val="FFFF00"/>
        </a:solidFill>
      </dgm:spPr>
      <dgm:t>
        <a:bodyPr/>
        <a:lstStyle/>
        <a:p>
          <a:r>
            <a:rPr lang="en-US" sz="2400" b="1" dirty="0">
              <a:solidFill>
                <a:schemeClr val="tx1"/>
              </a:solidFill>
            </a:rPr>
            <a:t>Typically not employed</a:t>
          </a:r>
        </a:p>
      </dgm:t>
    </dgm:pt>
    <dgm:pt modelId="{2AC3B30A-5935-43D3-A22B-4BCBBF7990CF}" type="parTrans" cxnId="{3C67707A-0AD5-496F-A985-7CEC10FDE618}">
      <dgm:prSet/>
      <dgm:spPr/>
      <dgm:t>
        <a:bodyPr/>
        <a:lstStyle/>
        <a:p>
          <a:endParaRPr lang="en-US"/>
        </a:p>
      </dgm:t>
    </dgm:pt>
    <dgm:pt modelId="{FBFDA3C0-5429-4A18-B837-EE39BCB0BFD2}" type="sibTrans" cxnId="{3C67707A-0AD5-496F-A985-7CEC10FDE618}">
      <dgm:prSet/>
      <dgm:spPr/>
      <dgm:t>
        <a:bodyPr/>
        <a:lstStyle/>
        <a:p>
          <a:endParaRPr lang="en-US"/>
        </a:p>
      </dgm:t>
    </dgm:pt>
    <dgm:pt modelId="{18ACF92D-296C-48C5-A09B-E7419D52D0ED}">
      <dgm:prSet phldrT="[Text]"/>
      <dgm:spPr>
        <a:solidFill>
          <a:srgbClr val="92D050"/>
        </a:solidFill>
      </dgm:spPr>
      <dgm:t>
        <a:bodyPr/>
        <a:lstStyle/>
        <a:p>
          <a:r>
            <a:rPr lang="en-US" dirty="0"/>
            <a:t>Funds</a:t>
          </a:r>
        </a:p>
      </dgm:t>
    </dgm:pt>
    <dgm:pt modelId="{C02F88FE-ABD7-4745-A84D-A6A720959B62}" type="parTrans" cxnId="{1A61E613-484A-4439-81E5-4C70D33D37C3}">
      <dgm:prSet/>
      <dgm:spPr/>
      <dgm:t>
        <a:bodyPr/>
        <a:lstStyle/>
        <a:p>
          <a:endParaRPr lang="en-US"/>
        </a:p>
      </dgm:t>
    </dgm:pt>
    <dgm:pt modelId="{7991F5FA-BBC6-4809-B508-A4C9B84CF3CA}" type="sibTrans" cxnId="{1A61E613-484A-4439-81E5-4C70D33D37C3}">
      <dgm:prSet/>
      <dgm:spPr/>
      <dgm:t>
        <a:bodyPr/>
        <a:lstStyle/>
        <a:p>
          <a:endParaRPr lang="en-US"/>
        </a:p>
      </dgm:t>
    </dgm:pt>
    <dgm:pt modelId="{7099C717-DD16-4ED8-9253-3758FA9ED6CD}">
      <dgm:prSet phldrT="[Text]" custT="1"/>
      <dgm:spPr>
        <a:solidFill>
          <a:srgbClr val="BFD9B5"/>
        </a:solidFill>
      </dgm:spPr>
      <dgm:t>
        <a:bodyPr/>
        <a:lstStyle/>
        <a:p>
          <a:r>
            <a:rPr lang="en-US" sz="2400" b="1" dirty="0">
              <a:solidFill>
                <a:schemeClr val="tx1"/>
              </a:solidFill>
            </a:rPr>
            <a:t>Youth who are in school</a:t>
          </a:r>
        </a:p>
      </dgm:t>
    </dgm:pt>
    <dgm:pt modelId="{44B91B20-D354-4ADD-9E6D-E12A05A7476A}" type="parTrans" cxnId="{CDA3A558-1BD0-4065-97EA-BB3E3634B380}">
      <dgm:prSet/>
      <dgm:spPr/>
      <dgm:t>
        <a:bodyPr/>
        <a:lstStyle/>
        <a:p>
          <a:endParaRPr lang="en-US"/>
        </a:p>
      </dgm:t>
    </dgm:pt>
    <dgm:pt modelId="{6355CBCA-74B8-4CC9-9BFD-EA77CE4F7BD1}" type="sibTrans" cxnId="{CDA3A558-1BD0-4065-97EA-BB3E3634B380}">
      <dgm:prSet/>
      <dgm:spPr/>
      <dgm:t>
        <a:bodyPr/>
        <a:lstStyle/>
        <a:p>
          <a:endParaRPr lang="en-US"/>
        </a:p>
      </dgm:t>
    </dgm:pt>
    <dgm:pt modelId="{8CC5179C-1223-4005-918A-B158F5FA6753}">
      <dgm:prSet phldrT="[Text]" custT="1"/>
      <dgm:spPr>
        <a:solidFill>
          <a:srgbClr val="BFD9B5"/>
        </a:solidFill>
      </dgm:spPr>
      <dgm:t>
        <a:bodyPr/>
        <a:lstStyle/>
        <a:p>
          <a:r>
            <a:rPr lang="en-US" sz="2400" b="1" dirty="0">
              <a:solidFill>
                <a:schemeClr val="tx1"/>
              </a:solidFill>
            </a:rPr>
            <a:t>Business Partnerships </a:t>
          </a:r>
        </a:p>
      </dgm:t>
    </dgm:pt>
    <dgm:pt modelId="{4A9AA95E-1807-481F-8B32-75D1B95304CA}" type="parTrans" cxnId="{9B8F4C9D-D5DB-4740-8F5D-AFBCD2557A31}">
      <dgm:prSet/>
      <dgm:spPr/>
      <dgm:t>
        <a:bodyPr/>
        <a:lstStyle/>
        <a:p>
          <a:endParaRPr lang="en-US"/>
        </a:p>
      </dgm:t>
    </dgm:pt>
    <dgm:pt modelId="{E883D45A-4799-4D9E-9023-B7F4A892AD03}" type="sibTrans" cxnId="{9B8F4C9D-D5DB-4740-8F5D-AFBCD2557A31}">
      <dgm:prSet/>
      <dgm:spPr/>
      <dgm:t>
        <a:bodyPr/>
        <a:lstStyle/>
        <a:p>
          <a:endParaRPr lang="en-US"/>
        </a:p>
      </dgm:t>
    </dgm:pt>
    <dgm:pt modelId="{A9DCA144-7DD5-476D-9906-B8A55DB7D06E}">
      <dgm:prSet phldrT="[Text]"/>
      <dgm:spPr>
        <a:solidFill>
          <a:srgbClr val="3F08CA"/>
        </a:solidFill>
      </dgm:spPr>
      <dgm:t>
        <a:bodyPr/>
        <a:lstStyle/>
        <a:p>
          <a:r>
            <a:rPr lang="en-US" dirty="0">
              <a:solidFill>
                <a:srgbClr val="FFFF00"/>
              </a:solidFill>
            </a:rPr>
            <a:t>Focus</a:t>
          </a:r>
        </a:p>
      </dgm:t>
    </dgm:pt>
    <dgm:pt modelId="{E8976683-F854-4850-8B07-DC188F12F2BB}" type="parTrans" cxnId="{67664CB4-5CFE-4BBC-BC6D-0A4C7EF6D5D1}">
      <dgm:prSet/>
      <dgm:spPr/>
      <dgm:t>
        <a:bodyPr/>
        <a:lstStyle/>
        <a:p>
          <a:endParaRPr lang="en-US"/>
        </a:p>
      </dgm:t>
    </dgm:pt>
    <dgm:pt modelId="{62344816-85ED-4E8A-8CAA-99836C31AF8B}" type="sibTrans" cxnId="{67664CB4-5CFE-4BBC-BC6D-0A4C7EF6D5D1}">
      <dgm:prSet/>
      <dgm:spPr/>
      <dgm:t>
        <a:bodyPr/>
        <a:lstStyle/>
        <a:p>
          <a:endParaRPr lang="en-US"/>
        </a:p>
      </dgm:t>
    </dgm:pt>
    <dgm:pt modelId="{4FABFAA1-FA91-44F6-B368-4651610C8020}">
      <dgm:prSet phldrT="[Text]"/>
      <dgm:spPr>
        <a:solidFill>
          <a:schemeClr val="accent4">
            <a:lumMod val="40000"/>
            <a:lumOff val="60000"/>
          </a:schemeClr>
        </a:solidFill>
      </dgm:spPr>
      <dgm:t>
        <a:bodyPr/>
        <a:lstStyle/>
        <a:p>
          <a:r>
            <a:rPr lang="en-US" b="1" dirty="0">
              <a:solidFill>
                <a:schemeClr val="tx1"/>
              </a:solidFill>
            </a:rPr>
            <a:t>Develop work experience &amp; soft skills</a:t>
          </a:r>
        </a:p>
      </dgm:t>
    </dgm:pt>
    <dgm:pt modelId="{E6A10465-4185-43D3-9A01-75CBE18CCEB6}" type="parTrans" cxnId="{FAEE2271-BC7C-4DDD-BF9D-EBF0899D2355}">
      <dgm:prSet/>
      <dgm:spPr/>
      <dgm:t>
        <a:bodyPr/>
        <a:lstStyle/>
        <a:p>
          <a:endParaRPr lang="en-US"/>
        </a:p>
      </dgm:t>
    </dgm:pt>
    <dgm:pt modelId="{0B5F90DA-CA4B-4109-A845-A8933C2CB89C}" type="sibTrans" cxnId="{FAEE2271-BC7C-4DDD-BF9D-EBF0899D2355}">
      <dgm:prSet/>
      <dgm:spPr/>
      <dgm:t>
        <a:bodyPr/>
        <a:lstStyle/>
        <a:p>
          <a:endParaRPr lang="en-US"/>
        </a:p>
      </dgm:t>
    </dgm:pt>
    <dgm:pt modelId="{95C30009-0A65-42D1-923F-073EE68AFB0A}">
      <dgm:prSet phldrT="[Text]"/>
      <dgm:spPr>
        <a:solidFill>
          <a:schemeClr val="accent4">
            <a:lumMod val="40000"/>
            <a:lumOff val="60000"/>
          </a:schemeClr>
        </a:solidFill>
      </dgm:spPr>
      <dgm:t>
        <a:bodyPr/>
        <a:lstStyle/>
        <a:p>
          <a:r>
            <a:rPr lang="en-US" b="1" dirty="0">
              <a:solidFill>
                <a:schemeClr val="tx1"/>
              </a:solidFill>
            </a:rPr>
            <a:t>Time management, responsibility, communication skills; customer service, basic employability </a:t>
          </a:r>
        </a:p>
      </dgm:t>
    </dgm:pt>
    <dgm:pt modelId="{8CDA4FD3-F95A-460A-A237-62157DE6CF24}" type="parTrans" cxnId="{AC8595C1-5B12-46E1-9409-F5C2893AA62D}">
      <dgm:prSet/>
      <dgm:spPr/>
      <dgm:t>
        <a:bodyPr/>
        <a:lstStyle/>
        <a:p>
          <a:endParaRPr lang="en-US"/>
        </a:p>
      </dgm:t>
    </dgm:pt>
    <dgm:pt modelId="{6CD3DB5C-45EF-457E-8124-0BB68A3471C3}" type="sibTrans" cxnId="{AC8595C1-5B12-46E1-9409-F5C2893AA62D}">
      <dgm:prSet/>
      <dgm:spPr/>
      <dgm:t>
        <a:bodyPr/>
        <a:lstStyle/>
        <a:p>
          <a:endParaRPr lang="en-US"/>
        </a:p>
      </dgm:t>
    </dgm:pt>
    <dgm:pt modelId="{2AC357DD-59B1-4FAA-8AC7-23DCAA5CBAEA}" type="pres">
      <dgm:prSet presAssocID="{6053E7C9-8BE4-455B-98C7-AF0E25536CAC}" presName="theList" presStyleCnt="0">
        <dgm:presLayoutVars>
          <dgm:dir/>
          <dgm:animLvl val="lvl"/>
          <dgm:resizeHandles val="exact"/>
        </dgm:presLayoutVars>
      </dgm:prSet>
      <dgm:spPr/>
    </dgm:pt>
    <dgm:pt modelId="{E8721769-F056-4647-8F60-D6D8C202AC24}" type="pres">
      <dgm:prSet presAssocID="{C9BF8E5E-28E3-4F93-BF48-B5AE6E3422C6}" presName="compNode" presStyleCnt="0"/>
      <dgm:spPr/>
    </dgm:pt>
    <dgm:pt modelId="{CCDD9C1A-1F20-4AE7-A46E-DB9C37BE4522}" type="pres">
      <dgm:prSet presAssocID="{C9BF8E5E-28E3-4F93-BF48-B5AE6E3422C6}" presName="aNode" presStyleLbl="bgShp" presStyleIdx="0" presStyleCnt="3"/>
      <dgm:spPr/>
    </dgm:pt>
    <dgm:pt modelId="{29C4354B-14CD-4E15-946B-8FFC5B9AAB40}" type="pres">
      <dgm:prSet presAssocID="{C9BF8E5E-28E3-4F93-BF48-B5AE6E3422C6}" presName="textNode" presStyleLbl="bgShp" presStyleIdx="0" presStyleCnt="3"/>
      <dgm:spPr/>
    </dgm:pt>
    <dgm:pt modelId="{7804E825-72D5-4334-9867-4C054654BD3C}" type="pres">
      <dgm:prSet presAssocID="{C9BF8E5E-28E3-4F93-BF48-B5AE6E3422C6}" presName="compChildNode" presStyleCnt="0"/>
      <dgm:spPr/>
    </dgm:pt>
    <dgm:pt modelId="{C2913ACF-2163-43CC-AB8B-0411CDBEE4C7}" type="pres">
      <dgm:prSet presAssocID="{C9BF8E5E-28E3-4F93-BF48-B5AE6E3422C6}" presName="theInnerList" presStyleCnt="0"/>
      <dgm:spPr/>
    </dgm:pt>
    <dgm:pt modelId="{BBF87723-7313-4AA8-A10E-A8B9AF0A388E}" type="pres">
      <dgm:prSet presAssocID="{DBDBC6CB-F186-47E0-BBEC-70E30E220B90}" presName="childNode" presStyleLbl="node1" presStyleIdx="0" presStyleCnt="6">
        <dgm:presLayoutVars>
          <dgm:bulletEnabled val="1"/>
        </dgm:presLayoutVars>
      </dgm:prSet>
      <dgm:spPr/>
    </dgm:pt>
    <dgm:pt modelId="{1C46EDCE-3030-4DE3-BB7A-2C145F17CB42}" type="pres">
      <dgm:prSet presAssocID="{DBDBC6CB-F186-47E0-BBEC-70E30E220B90}" presName="aSpace2" presStyleCnt="0"/>
      <dgm:spPr/>
    </dgm:pt>
    <dgm:pt modelId="{1D1B43CA-5ED8-44DC-9FA9-7AEA1623DC08}" type="pres">
      <dgm:prSet presAssocID="{0EBAC33C-988D-499F-82B7-F04CA7FB7FFD}" presName="childNode" presStyleLbl="node1" presStyleIdx="1" presStyleCnt="6">
        <dgm:presLayoutVars>
          <dgm:bulletEnabled val="1"/>
        </dgm:presLayoutVars>
      </dgm:prSet>
      <dgm:spPr/>
    </dgm:pt>
    <dgm:pt modelId="{D1EAACEF-90C2-4FEC-B54A-8763034B25A2}" type="pres">
      <dgm:prSet presAssocID="{C9BF8E5E-28E3-4F93-BF48-B5AE6E3422C6}" presName="aSpace" presStyleCnt="0"/>
      <dgm:spPr/>
    </dgm:pt>
    <dgm:pt modelId="{7DFE3CF8-5C97-4948-97A5-99682EAB9B55}" type="pres">
      <dgm:prSet presAssocID="{18ACF92D-296C-48C5-A09B-E7419D52D0ED}" presName="compNode" presStyleCnt="0"/>
      <dgm:spPr/>
    </dgm:pt>
    <dgm:pt modelId="{55F77166-680F-48AD-BA21-2E605523EE91}" type="pres">
      <dgm:prSet presAssocID="{18ACF92D-296C-48C5-A09B-E7419D52D0ED}" presName="aNode" presStyleLbl="bgShp" presStyleIdx="1" presStyleCnt="3"/>
      <dgm:spPr/>
    </dgm:pt>
    <dgm:pt modelId="{9C035878-C8D6-4E45-9B20-04CA39B4E1BE}" type="pres">
      <dgm:prSet presAssocID="{18ACF92D-296C-48C5-A09B-E7419D52D0ED}" presName="textNode" presStyleLbl="bgShp" presStyleIdx="1" presStyleCnt="3"/>
      <dgm:spPr/>
    </dgm:pt>
    <dgm:pt modelId="{255E29A5-292F-4C5B-95A8-A94866894E3D}" type="pres">
      <dgm:prSet presAssocID="{18ACF92D-296C-48C5-A09B-E7419D52D0ED}" presName="compChildNode" presStyleCnt="0"/>
      <dgm:spPr/>
    </dgm:pt>
    <dgm:pt modelId="{E5F8BE6D-1E7A-435F-96C6-D84415D7FAF0}" type="pres">
      <dgm:prSet presAssocID="{18ACF92D-296C-48C5-A09B-E7419D52D0ED}" presName="theInnerList" presStyleCnt="0"/>
      <dgm:spPr/>
    </dgm:pt>
    <dgm:pt modelId="{689E7336-935C-4232-85CC-9923CF61B9EB}" type="pres">
      <dgm:prSet presAssocID="{7099C717-DD16-4ED8-9253-3758FA9ED6CD}" presName="childNode" presStyleLbl="node1" presStyleIdx="2" presStyleCnt="6">
        <dgm:presLayoutVars>
          <dgm:bulletEnabled val="1"/>
        </dgm:presLayoutVars>
      </dgm:prSet>
      <dgm:spPr/>
    </dgm:pt>
    <dgm:pt modelId="{ECEA1B98-9506-4B1F-8F02-5149D5022005}" type="pres">
      <dgm:prSet presAssocID="{7099C717-DD16-4ED8-9253-3758FA9ED6CD}" presName="aSpace2" presStyleCnt="0"/>
      <dgm:spPr/>
    </dgm:pt>
    <dgm:pt modelId="{BD82CF4F-CAC3-4598-B21E-FEBC23C22FB5}" type="pres">
      <dgm:prSet presAssocID="{8CC5179C-1223-4005-918A-B158F5FA6753}" presName="childNode" presStyleLbl="node1" presStyleIdx="3" presStyleCnt="6">
        <dgm:presLayoutVars>
          <dgm:bulletEnabled val="1"/>
        </dgm:presLayoutVars>
      </dgm:prSet>
      <dgm:spPr/>
    </dgm:pt>
    <dgm:pt modelId="{03F4BDD3-1E49-46BC-A928-3EF1DE325A57}" type="pres">
      <dgm:prSet presAssocID="{18ACF92D-296C-48C5-A09B-E7419D52D0ED}" presName="aSpace" presStyleCnt="0"/>
      <dgm:spPr/>
    </dgm:pt>
    <dgm:pt modelId="{3BD15951-091C-4F2F-A27B-12E8A39D065F}" type="pres">
      <dgm:prSet presAssocID="{A9DCA144-7DD5-476D-9906-B8A55DB7D06E}" presName="compNode" presStyleCnt="0"/>
      <dgm:spPr/>
    </dgm:pt>
    <dgm:pt modelId="{B6E3EBEE-C098-436F-AE48-58176CB549F3}" type="pres">
      <dgm:prSet presAssocID="{A9DCA144-7DD5-476D-9906-B8A55DB7D06E}" presName="aNode" presStyleLbl="bgShp" presStyleIdx="2" presStyleCnt="3"/>
      <dgm:spPr/>
    </dgm:pt>
    <dgm:pt modelId="{720A56E2-4BEB-4D08-93E6-92FF4B154BEC}" type="pres">
      <dgm:prSet presAssocID="{A9DCA144-7DD5-476D-9906-B8A55DB7D06E}" presName="textNode" presStyleLbl="bgShp" presStyleIdx="2" presStyleCnt="3"/>
      <dgm:spPr/>
    </dgm:pt>
    <dgm:pt modelId="{A8A47BDC-9F7F-4B93-AA14-6DBC5FA17B7B}" type="pres">
      <dgm:prSet presAssocID="{A9DCA144-7DD5-476D-9906-B8A55DB7D06E}" presName="compChildNode" presStyleCnt="0"/>
      <dgm:spPr/>
    </dgm:pt>
    <dgm:pt modelId="{2E3147EC-94B0-4B05-A9FF-C79F1F3D351F}" type="pres">
      <dgm:prSet presAssocID="{A9DCA144-7DD5-476D-9906-B8A55DB7D06E}" presName="theInnerList" presStyleCnt="0"/>
      <dgm:spPr/>
    </dgm:pt>
    <dgm:pt modelId="{6C84F849-8F37-4651-94A6-18794E0A7144}" type="pres">
      <dgm:prSet presAssocID="{4FABFAA1-FA91-44F6-B368-4651610C8020}" presName="childNode" presStyleLbl="node1" presStyleIdx="4" presStyleCnt="6">
        <dgm:presLayoutVars>
          <dgm:bulletEnabled val="1"/>
        </dgm:presLayoutVars>
      </dgm:prSet>
      <dgm:spPr/>
    </dgm:pt>
    <dgm:pt modelId="{EAC318F7-737B-4AA9-9D99-61F9B9FDADC2}" type="pres">
      <dgm:prSet presAssocID="{4FABFAA1-FA91-44F6-B368-4651610C8020}" presName="aSpace2" presStyleCnt="0"/>
      <dgm:spPr/>
    </dgm:pt>
    <dgm:pt modelId="{8ADB23D9-AC9D-4D0F-884C-5D9DCDEAAC3D}" type="pres">
      <dgm:prSet presAssocID="{95C30009-0A65-42D1-923F-073EE68AFB0A}" presName="childNode" presStyleLbl="node1" presStyleIdx="5" presStyleCnt="6">
        <dgm:presLayoutVars>
          <dgm:bulletEnabled val="1"/>
        </dgm:presLayoutVars>
      </dgm:prSet>
      <dgm:spPr/>
    </dgm:pt>
  </dgm:ptLst>
  <dgm:cxnLst>
    <dgm:cxn modelId="{1A61E613-484A-4439-81E5-4C70D33D37C3}" srcId="{6053E7C9-8BE4-455B-98C7-AF0E25536CAC}" destId="{18ACF92D-296C-48C5-A09B-E7419D52D0ED}" srcOrd="1" destOrd="0" parTransId="{C02F88FE-ABD7-4745-A84D-A6A720959B62}" sibTransId="{7991F5FA-BBC6-4809-B508-A4C9B84CF3CA}"/>
    <dgm:cxn modelId="{ED024419-3821-41E6-BE7E-38F8D3FD6857}" type="presOf" srcId="{C9BF8E5E-28E3-4F93-BF48-B5AE6E3422C6}" destId="{29C4354B-14CD-4E15-946B-8FFC5B9AAB40}" srcOrd="1" destOrd="0" presId="urn:microsoft.com/office/officeart/2005/8/layout/lProcess2"/>
    <dgm:cxn modelId="{B71D643B-AE1F-4B16-8D79-33438733A381}" srcId="{C9BF8E5E-28E3-4F93-BF48-B5AE6E3422C6}" destId="{DBDBC6CB-F186-47E0-BBEC-70E30E220B90}" srcOrd="0" destOrd="0" parTransId="{530B04FB-81B1-475E-8A7F-5092CC22B279}" sibTransId="{3F1EE639-BBE7-4D05-825F-22AAE8D2A600}"/>
    <dgm:cxn modelId="{E42E5244-241E-4949-B021-2D8E1A650DA9}" type="presOf" srcId="{DBDBC6CB-F186-47E0-BBEC-70E30E220B90}" destId="{BBF87723-7313-4AA8-A10E-A8B9AF0A388E}" srcOrd="0" destOrd="0" presId="urn:microsoft.com/office/officeart/2005/8/layout/lProcess2"/>
    <dgm:cxn modelId="{F7E9004C-9136-4C69-993D-944167984FF4}" srcId="{6053E7C9-8BE4-455B-98C7-AF0E25536CAC}" destId="{C9BF8E5E-28E3-4F93-BF48-B5AE6E3422C6}" srcOrd="0" destOrd="0" parTransId="{A313BC82-C8B0-40EB-B38E-28FD546FAB0E}" sibTransId="{5C16D7AB-07F7-445E-868B-3C58CDB63F82}"/>
    <dgm:cxn modelId="{FAEE2271-BC7C-4DDD-BF9D-EBF0899D2355}" srcId="{A9DCA144-7DD5-476D-9906-B8A55DB7D06E}" destId="{4FABFAA1-FA91-44F6-B368-4651610C8020}" srcOrd="0" destOrd="0" parTransId="{E6A10465-4185-43D3-9A01-75CBE18CCEB6}" sibTransId="{0B5F90DA-CA4B-4109-A845-A8933C2CB89C}"/>
    <dgm:cxn modelId="{EB5B7555-560A-4EE6-8E40-17A9BC207702}" type="presOf" srcId="{A9DCA144-7DD5-476D-9906-B8A55DB7D06E}" destId="{B6E3EBEE-C098-436F-AE48-58176CB549F3}" srcOrd="0" destOrd="0" presId="urn:microsoft.com/office/officeart/2005/8/layout/lProcess2"/>
    <dgm:cxn modelId="{CDA3A558-1BD0-4065-97EA-BB3E3634B380}" srcId="{18ACF92D-296C-48C5-A09B-E7419D52D0ED}" destId="{7099C717-DD16-4ED8-9253-3758FA9ED6CD}" srcOrd="0" destOrd="0" parTransId="{44B91B20-D354-4ADD-9E6D-E12A05A7476A}" sibTransId="{6355CBCA-74B8-4CC9-9BFD-EA77CE4F7BD1}"/>
    <dgm:cxn modelId="{3C67707A-0AD5-496F-A985-7CEC10FDE618}" srcId="{C9BF8E5E-28E3-4F93-BF48-B5AE6E3422C6}" destId="{0EBAC33C-988D-499F-82B7-F04CA7FB7FFD}" srcOrd="1" destOrd="0" parTransId="{2AC3B30A-5935-43D3-A22B-4BCBBF7990CF}" sibTransId="{FBFDA3C0-5429-4A18-B837-EE39BCB0BFD2}"/>
    <dgm:cxn modelId="{4777EA89-C1BC-47A2-869D-6DBB800F9A10}" type="presOf" srcId="{6053E7C9-8BE4-455B-98C7-AF0E25536CAC}" destId="{2AC357DD-59B1-4FAA-8AC7-23DCAA5CBAEA}" srcOrd="0" destOrd="0" presId="urn:microsoft.com/office/officeart/2005/8/layout/lProcess2"/>
    <dgm:cxn modelId="{3B9DBD94-BCC7-4A1C-8D41-07F83EF13B72}" type="presOf" srcId="{18ACF92D-296C-48C5-A09B-E7419D52D0ED}" destId="{55F77166-680F-48AD-BA21-2E605523EE91}" srcOrd="0" destOrd="0" presId="urn:microsoft.com/office/officeart/2005/8/layout/lProcess2"/>
    <dgm:cxn modelId="{89FDCA94-0C63-4D06-B0BF-06480BB8B5FB}" type="presOf" srcId="{7099C717-DD16-4ED8-9253-3758FA9ED6CD}" destId="{689E7336-935C-4232-85CC-9923CF61B9EB}" srcOrd="0" destOrd="0" presId="urn:microsoft.com/office/officeart/2005/8/layout/lProcess2"/>
    <dgm:cxn modelId="{9B8F4C9D-D5DB-4740-8F5D-AFBCD2557A31}" srcId="{18ACF92D-296C-48C5-A09B-E7419D52D0ED}" destId="{8CC5179C-1223-4005-918A-B158F5FA6753}" srcOrd="1" destOrd="0" parTransId="{4A9AA95E-1807-481F-8B32-75D1B95304CA}" sibTransId="{E883D45A-4799-4D9E-9023-B7F4A892AD03}"/>
    <dgm:cxn modelId="{03FF8BA7-A374-41A8-BC17-0D42186B8CAE}" type="presOf" srcId="{C9BF8E5E-28E3-4F93-BF48-B5AE6E3422C6}" destId="{CCDD9C1A-1F20-4AE7-A46E-DB9C37BE4522}" srcOrd="0" destOrd="0" presId="urn:microsoft.com/office/officeart/2005/8/layout/lProcess2"/>
    <dgm:cxn modelId="{67664CB4-5CFE-4BBC-BC6D-0A4C7EF6D5D1}" srcId="{6053E7C9-8BE4-455B-98C7-AF0E25536CAC}" destId="{A9DCA144-7DD5-476D-9906-B8A55DB7D06E}" srcOrd="2" destOrd="0" parTransId="{E8976683-F854-4850-8B07-DC188F12F2BB}" sibTransId="{62344816-85ED-4E8A-8CAA-99836C31AF8B}"/>
    <dgm:cxn modelId="{6B1032B6-A730-4648-A102-85929A8AD36A}" type="presOf" srcId="{A9DCA144-7DD5-476D-9906-B8A55DB7D06E}" destId="{720A56E2-4BEB-4D08-93E6-92FF4B154BEC}" srcOrd="1" destOrd="0" presId="urn:microsoft.com/office/officeart/2005/8/layout/lProcess2"/>
    <dgm:cxn modelId="{EA3D77B7-FA27-4B7B-A8A6-DBD2648B6C1E}" type="presOf" srcId="{95C30009-0A65-42D1-923F-073EE68AFB0A}" destId="{8ADB23D9-AC9D-4D0F-884C-5D9DCDEAAC3D}" srcOrd="0" destOrd="0" presId="urn:microsoft.com/office/officeart/2005/8/layout/lProcess2"/>
    <dgm:cxn modelId="{AC8595C1-5B12-46E1-9409-F5C2893AA62D}" srcId="{A9DCA144-7DD5-476D-9906-B8A55DB7D06E}" destId="{95C30009-0A65-42D1-923F-073EE68AFB0A}" srcOrd="1" destOrd="0" parTransId="{8CDA4FD3-F95A-460A-A237-62157DE6CF24}" sibTransId="{6CD3DB5C-45EF-457E-8124-0BB68A3471C3}"/>
    <dgm:cxn modelId="{091A02C4-F0EE-414A-BB63-8C67E881D397}" type="presOf" srcId="{8CC5179C-1223-4005-918A-B158F5FA6753}" destId="{BD82CF4F-CAC3-4598-B21E-FEBC23C22FB5}" srcOrd="0" destOrd="0" presId="urn:microsoft.com/office/officeart/2005/8/layout/lProcess2"/>
    <dgm:cxn modelId="{D7B97CD7-3A81-4E73-8EBB-9299AF8B1EFD}" type="presOf" srcId="{4FABFAA1-FA91-44F6-B368-4651610C8020}" destId="{6C84F849-8F37-4651-94A6-18794E0A7144}" srcOrd="0" destOrd="0" presId="urn:microsoft.com/office/officeart/2005/8/layout/lProcess2"/>
    <dgm:cxn modelId="{379C18DE-BB58-4736-8010-EEE96F816909}" type="presOf" srcId="{18ACF92D-296C-48C5-A09B-E7419D52D0ED}" destId="{9C035878-C8D6-4E45-9B20-04CA39B4E1BE}" srcOrd="1" destOrd="0" presId="urn:microsoft.com/office/officeart/2005/8/layout/lProcess2"/>
    <dgm:cxn modelId="{E185EEF4-350E-46C9-A144-A3FFB94F08DF}" type="presOf" srcId="{0EBAC33C-988D-499F-82B7-F04CA7FB7FFD}" destId="{1D1B43CA-5ED8-44DC-9FA9-7AEA1623DC08}" srcOrd="0" destOrd="0" presId="urn:microsoft.com/office/officeart/2005/8/layout/lProcess2"/>
    <dgm:cxn modelId="{F4282AB7-71C6-414F-B85B-839BEB7E93B3}" type="presParOf" srcId="{2AC357DD-59B1-4FAA-8AC7-23DCAA5CBAEA}" destId="{E8721769-F056-4647-8F60-D6D8C202AC24}" srcOrd="0" destOrd="0" presId="urn:microsoft.com/office/officeart/2005/8/layout/lProcess2"/>
    <dgm:cxn modelId="{8BA0CE68-8FF1-4D71-8866-875213DCCA7F}" type="presParOf" srcId="{E8721769-F056-4647-8F60-D6D8C202AC24}" destId="{CCDD9C1A-1F20-4AE7-A46E-DB9C37BE4522}" srcOrd="0" destOrd="0" presId="urn:microsoft.com/office/officeart/2005/8/layout/lProcess2"/>
    <dgm:cxn modelId="{8F153654-E050-4D89-82AB-784C1D8F4FB8}" type="presParOf" srcId="{E8721769-F056-4647-8F60-D6D8C202AC24}" destId="{29C4354B-14CD-4E15-946B-8FFC5B9AAB40}" srcOrd="1" destOrd="0" presId="urn:microsoft.com/office/officeart/2005/8/layout/lProcess2"/>
    <dgm:cxn modelId="{7FCE27C1-7B1E-4E5A-8F2A-5009FF79B61B}" type="presParOf" srcId="{E8721769-F056-4647-8F60-D6D8C202AC24}" destId="{7804E825-72D5-4334-9867-4C054654BD3C}" srcOrd="2" destOrd="0" presId="urn:microsoft.com/office/officeart/2005/8/layout/lProcess2"/>
    <dgm:cxn modelId="{96A08AF2-5799-41D0-9D45-F109AE93B62A}" type="presParOf" srcId="{7804E825-72D5-4334-9867-4C054654BD3C}" destId="{C2913ACF-2163-43CC-AB8B-0411CDBEE4C7}" srcOrd="0" destOrd="0" presId="urn:microsoft.com/office/officeart/2005/8/layout/lProcess2"/>
    <dgm:cxn modelId="{1D29EA70-67A8-4056-94B6-629300732663}" type="presParOf" srcId="{C2913ACF-2163-43CC-AB8B-0411CDBEE4C7}" destId="{BBF87723-7313-4AA8-A10E-A8B9AF0A388E}" srcOrd="0" destOrd="0" presId="urn:microsoft.com/office/officeart/2005/8/layout/lProcess2"/>
    <dgm:cxn modelId="{2C2442F5-5C17-4E1A-8F4A-59825F4CC1F3}" type="presParOf" srcId="{C2913ACF-2163-43CC-AB8B-0411CDBEE4C7}" destId="{1C46EDCE-3030-4DE3-BB7A-2C145F17CB42}" srcOrd="1" destOrd="0" presId="urn:microsoft.com/office/officeart/2005/8/layout/lProcess2"/>
    <dgm:cxn modelId="{ABC0DCCD-E519-419B-B497-058B2D2034B2}" type="presParOf" srcId="{C2913ACF-2163-43CC-AB8B-0411CDBEE4C7}" destId="{1D1B43CA-5ED8-44DC-9FA9-7AEA1623DC08}" srcOrd="2" destOrd="0" presId="urn:microsoft.com/office/officeart/2005/8/layout/lProcess2"/>
    <dgm:cxn modelId="{C5B26558-DA79-41A1-A37C-DA99C310410E}" type="presParOf" srcId="{2AC357DD-59B1-4FAA-8AC7-23DCAA5CBAEA}" destId="{D1EAACEF-90C2-4FEC-B54A-8763034B25A2}" srcOrd="1" destOrd="0" presId="urn:microsoft.com/office/officeart/2005/8/layout/lProcess2"/>
    <dgm:cxn modelId="{DEDF7BF9-FCD0-4480-AD6C-3689F7F7DDD9}" type="presParOf" srcId="{2AC357DD-59B1-4FAA-8AC7-23DCAA5CBAEA}" destId="{7DFE3CF8-5C97-4948-97A5-99682EAB9B55}" srcOrd="2" destOrd="0" presId="urn:microsoft.com/office/officeart/2005/8/layout/lProcess2"/>
    <dgm:cxn modelId="{A4AF2354-B761-46C3-BA6F-6674713B4E9C}" type="presParOf" srcId="{7DFE3CF8-5C97-4948-97A5-99682EAB9B55}" destId="{55F77166-680F-48AD-BA21-2E605523EE91}" srcOrd="0" destOrd="0" presId="urn:microsoft.com/office/officeart/2005/8/layout/lProcess2"/>
    <dgm:cxn modelId="{BDAB9CD0-390C-403F-A038-A91B9F8BBF80}" type="presParOf" srcId="{7DFE3CF8-5C97-4948-97A5-99682EAB9B55}" destId="{9C035878-C8D6-4E45-9B20-04CA39B4E1BE}" srcOrd="1" destOrd="0" presId="urn:microsoft.com/office/officeart/2005/8/layout/lProcess2"/>
    <dgm:cxn modelId="{703DF456-4F1C-44F4-8504-2A5C8FED0E52}" type="presParOf" srcId="{7DFE3CF8-5C97-4948-97A5-99682EAB9B55}" destId="{255E29A5-292F-4C5B-95A8-A94866894E3D}" srcOrd="2" destOrd="0" presId="urn:microsoft.com/office/officeart/2005/8/layout/lProcess2"/>
    <dgm:cxn modelId="{9EAA2719-1256-44B3-96C8-C225C1527960}" type="presParOf" srcId="{255E29A5-292F-4C5B-95A8-A94866894E3D}" destId="{E5F8BE6D-1E7A-435F-96C6-D84415D7FAF0}" srcOrd="0" destOrd="0" presId="urn:microsoft.com/office/officeart/2005/8/layout/lProcess2"/>
    <dgm:cxn modelId="{CFCDD9C0-0504-4835-A9DD-8DE71D992145}" type="presParOf" srcId="{E5F8BE6D-1E7A-435F-96C6-D84415D7FAF0}" destId="{689E7336-935C-4232-85CC-9923CF61B9EB}" srcOrd="0" destOrd="0" presId="urn:microsoft.com/office/officeart/2005/8/layout/lProcess2"/>
    <dgm:cxn modelId="{39096BEF-4715-4B09-8525-6CA96751F08F}" type="presParOf" srcId="{E5F8BE6D-1E7A-435F-96C6-D84415D7FAF0}" destId="{ECEA1B98-9506-4B1F-8F02-5149D5022005}" srcOrd="1" destOrd="0" presId="urn:microsoft.com/office/officeart/2005/8/layout/lProcess2"/>
    <dgm:cxn modelId="{39826BBF-22C9-4B6F-89EA-969856A82D76}" type="presParOf" srcId="{E5F8BE6D-1E7A-435F-96C6-D84415D7FAF0}" destId="{BD82CF4F-CAC3-4598-B21E-FEBC23C22FB5}" srcOrd="2" destOrd="0" presId="urn:microsoft.com/office/officeart/2005/8/layout/lProcess2"/>
    <dgm:cxn modelId="{B6800F1B-FF1A-4BA3-9746-A65BAA166B3B}" type="presParOf" srcId="{2AC357DD-59B1-4FAA-8AC7-23DCAA5CBAEA}" destId="{03F4BDD3-1E49-46BC-A928-3EF1DE325A57}" srcOrd="3" destOrd="0" presId="urn:microsoft.com/office/officeart/2005/8/layout/lProcess2"/>
    <dgm:cxn modelId="{26890879-FAF6-4D06-B374-C2142FFB04B4}" type="presParOf" srcId="{2AC357DD-59B1-4FAA-8AC7-23DCAA5CBAEA}" destId="{3BD15951-091C-4F2F-A27B-12E8A39D065F}" srcOrd="4" destOrd="0" presId="urn:microsoft.com/office/officeart/2005/8/layout/lProcess2"/>
    <dgm:cxn modelId="{16C48432-BD5F-4FF7-8459-98A4B38C14D0}" type="presParOf" srcId="{3BD15951-091C-4F2F-A27B-12E8A39D065F}" destId="{B6E3EBEE-C098-436F-AE48-58176CB549F3}" srcOrd="0" destOrd="0" presId="urn:microsoft.com/office/officeart/2005/8/layout/lProcess2"/>
    <dgm:cxn modelId="{72E0BC22-AB33-432D-980F-E392AA7C7304}" type="presParOf" srcId="{3BD15951-091C-4F2F-A27B-12E8A39D065F}" destId="{720A56E2-4BEB-4D08-93E6-92FF4B154BEC}" srcOrd="1" destOrd="0" presId="urn:microsoft.com/office/officeart/2005/8/layout/lProcess2"/>
    <dgm:cxn modelId="{1913C708-0E5E-411A-A73C-B7E6F4EEEEC4}" type="presParOf" srcId="{3BD15951-091C-4F2F-A27B-12E8A39D065F}" destId="{A8A47BDC-9F7F-4B93-AA14-6DBC5FA17B7B}" srcOrd="2" destOrd="0" presId="urn:microsoft.com/office/officeart/2005/8/layout/lProcess2"/>
    <dgm:cxn modelId="{4E864FB2-0E91-4AED-AC29-19FBBB8E6F7C}" type="presParOf" srcId="{A8A47BDC-9F7F-4B93-AA14-6DBC5FA17B7B}" destId="{2E3147EC-94B0-4B05-A9FF-C79F1F3D351F}" srcOrd="0" destOrd="0" presId="urn:microsoft.com/office/officeart/2005/8/layout/lProcess2"/>
    <dgm:cxn modelId="{591A8109-7DE5-4F94-B376-461764684B30}" type="presParOf" srcId="{2E3147EC-94B0-4B05-A9FF-C79F1F3D351F}" destId="{6C84F849-8F37-4651-94A6-18794E0A7144}" srcOrd="0" destOrd="0" presId="urn:microsoft.com/office/officeart/2005/8/layout/lProcess2"/>
    <dgm:cxn modelId="{7FA58D07-E4BC-4EDB-A143-DBCEFAEC3298}" type="presParOf" srcId="{2E3147EC-94B0-4B05-A9FF-C79F1F3D351F}" destId="{EAC318F7-737B-4AA9-9D99-61F9B9FDADC2}" srcOrd="1" destOrd="0" presId="urn:microsoft.com/office/officeart/2005/8/layout/lProcess2"/>
    <dgm:cxn modelId="{C4EFCC64-1339-4356-997A-08078B9CE5C7}" type="presParOf" srcId="{2E3147EC-94B0-4B05-A9FF-C79F1F3D351F}" destId="{8ADB23D9-AC9D-4D0F-884C-5D9DCDEAAC3D}"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5EEA5-A297-4D14-A1AB-25BB08E134A2}">
      <dsp:nvSpPr>
        <dsp:cNvPr id="0" name=""/>
        <dsp:cNvSpPr/>
      </dsp:nvSpPr>
      <dsp:spPr>
        <a:xfrm>
          <a:off x="2709333" y="0"/>
          <a:ext cx="2709333" cy="1806222"/>
        </a:xfrm>
        <a:prstGeom prst="trapezoid">
          <a:avLst>
            <a:gd name="adj" fmla="val 7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a:p>
          <a:pPr marL="0" lvl="0" indent="0" algn="ctr" defTabSz="1333500">
            <a:lnSpc>
              <a:spcPct val="90000"/>
            </a:lnSpc>
            <a:spcBef>
              <a:spcPct val="0"/>
            </a:spcBef>
            <a:spcAft>
              <a:spcPct val="35000"/>
            </a:spcAft>
            <a:buNone/>
          </a:pPr>
          <a:r>
            <a:rPr lang="en-US" sz="3000" kern="1200" dirty="0"/>
            <a:t>Training</a:t>
          </a:r>
        </a:p>
      </dsp:txBody>
      <dsp:txXfrm>
        <a:off x="2709333" y="0"/>
        <a:ext cx="2709333" cy="1806222"/>
      </dsp:txXfrm>
    </dsp:sp>
    <dsp:sp modelId="{0D19AB52-D121-4AB9-8E54-C27B66C42A50}">
      <dsp:nvSpPr>
        <dsp:cNvPr id="0" name=""/>
        <dsp:cNvSpPr/>
      </dsp:nvSpPr>
      <dsp:spPr>
        <a:xfrm>
          <a:off x="1354666" y="1806222"/>
          <a:ext cx="5418666" cy="1806222"/>
        </a:xfrm>
        <a:prstGeom prst="trapezoid">
          <a:avLst>
            <a:gd name="adj" fmla="val 7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Intensive</a:t>
          </a:r>
        </a:p>
      </dsp:txBody>
      <dsp:txXfrm>
        <a:off x="2302933" y="1806222"/>
        <a:ext cx="3522133" cy="1806222"/>
      </dsp:txXfrm>
    </dsp:sp>
    <dsp:sp modelId="{5190A3A5-90A9-492B-AA5D-2C06C9E737D1}">
      <dsp:nvSpPr>
        <dsp:cNvPr id="0" name=""/>
        <dsp:cNvSpPr/>
      </dsp:nvSpPr>
      <dsp:spPr>
        <a:xfrm>
          <a:off x="0" y="3612444"/>
          <a:ext cx="8128000" cy="1806222"/>
        </a:xfrm>
        <a:prstGeom prst="trapezoid">
          <a:avLst>
            <a:gd name="adj" fmla="val 7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a:p>
          <a:pPr marL="0" lvl="0" indent="0" algn="ctr" defTabSz="1333500">
            <a:lnSpc>
              <a:spcPct val="90000"/>
            </a:lnSpc>
            <a:spcBef>
              <a:spcPct val="0"/>
            </a:spcBef>
            <a:spcAft>
              <a:spcPct val="35000"/>
            </a:spcAft>
            <a:buNone/>
          </a:pPr>
          <a:r>
            <a:rPr lang="en-US" sz="3000" kern="1200" dirty="0"/>
            <a:t>Core</a:t>
          </a:r>
        </a:p>
        <a:p>
          <a:pPr marL="0" lvl="0" indent="0" algn="ctr" defTabSz="1333500">
            <a:lnSpc>
              <a:spcPct val="90000"/>
            </a:lnSpc>
            <a:spcBef>
              <a:spcPct val="0"/>
            </a:spcBef>
            <a:spcAft>
              <a:spcPct val="35000"/>
            </a:spcAft>
            <a:buNone/>
          </a:pPr>
          <a:endParaRPr lang="en-US" sz="3000" kern="1200" dirty="0"/>
        </a:p>
      </dsp:txBody>
      <dsp:txXfrm>
        <a:off x="1422399" y="3612444"/>
        <a:ext cx="5283200" cy="18062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9190C-1D2B-4ECE-A4EC-2CBEA4FAFCF4}">
      <dsp:nvSpPr>
        <dsp:cNvPr id="0" name=""/>
        <dsp:cNvSpPr/>
      </dsp:nvSpPr>
      <dsp:spPr>
        <a:xfrm>
          <a:off x="1828800" y="-8191"/>
          <a:ext cx="5257800" cy="5257800"/>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2,780 people received VR Services</a:t>
          </a:r>
        </a:p>
      </dsp:txBody>
      <dsp:txXfrm>
        <a:off x="3722659" y="254698"/>
        <a:ext cx="1470080" cy="788670"/>
      </dsp:txXfrm>
    </dsp:sp>
    <dsp:sp modelId="{45831B2A-4800-41F6-9EB1-3213E2502010}">
      <dsp:nvSpPr>
        <dsp:cNvPr id="0" name=""/>
        <dsp:cNvSpPr/>
      </dsp:nvSpPr>
      <dsp:spPr>
        <a:xfrm>
          <a:off x="2354580" y="1026985"/>
          <a:ext cx="4206240" cy="4239006"/>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95.6% of </a:t>
          </a:r>
          <a:r>
            <a:rPr lang="en-US" sz="1400" b="1" kern="1200" dirty="0" err="1">
              <a:solidFill>
                <a:schemeClr val="tx1"/>
              </a:solidFill>
            </a:rPr>
            <a:t>ind.</a:t>
          </a:r>
          <a:r>
            <a:rPr lang="en-US" sz="1400" b="1" kern="1200" dirty="0">
              <a:solidFill>
                <a:schemeClr val="tx1"/>
              </a:solidFill>
            </a:rPr>
            <a:t> receiving VR Services were SD or MSD</a:t>
          </a:r>
        </a:p>
      </dsp:txBody>
      <dsp:txXfrm>
        <a:off x="3722659" y="1281325"/>
        <a:ext cx="1470080" cy="763021"/>
      </dsp:txXfrm>
    </dsp:sp>
    <dsp:sp modelId="{8CDBB2D8-B2D8-46DF-B3A2-9936EA66F291}">
      <dsp:nvSpPr>
        <dsp:cNvPr id="0" name=""/>
        <dsp:cNvSpPr/>
      </dsp:nvSpPr>
      <dsp:spPr>
        <a:xfrm>
          <a:off x="2880359" y="2094928"/>
          <a:ext cx="3154680" cy="315468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Average wage: $15.10/</a:t>
          </a:r>
          <a:r>
            <a:rPr lang="en-US" sz="1600" b="1" kern="1200" dirty="0" err="1"/>
            <a:t>hr</a:t>
          </a:r>
          <a:endParaRPr lang="en-US" sz="1600" b="1" kern="1200" dirty="0"/>
        </a:p>
      </dsp:txBody>
      <dsp:txXfrm>
        <a:off x="3722659" y="2331529"/>
        <a:ext cx="1470080" cy="709803"/>
      </dsp:txXfrm>
    </dsp:sp>
    <dsp:sp modelId="{45FA08E9-7605-48DA-A3AF-61F2D4E1CC53}">
      <dsp:nvSpPr>
        <dsp:cNvPr id="0" name=""/>
        <dsp:cNvSpPr/>
      </dsp:nvSpPr>
      <dsp:spPr>
        <a:xfrm>
          <a:off x="3406140" y="3146488"/>
          <a:ext cx="2103120" cy="2103120"/>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944 students rec’d Pre-ETS</a:t>
          </a:r>
        </a:p>
      </dsp:txBody>
      <dsp:txXfrm>
        <a:off x="3714134" y="3672268"/>
        <a:ext cx="1487130" cy="1051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D52EC-F3F4-4E02-958F-17364EFC8104}">
      <dsp:nvSpPr>
        <dsp:cNvPr id="0" name=""/>
        <dsp:cNvSpPr/>
      </dsp:nvSpPr>
      <dsp:spPr>
        <a:xfrm>
          <a:off x="1846563" y="339090"/>
          <a:ext cx="4551680" cy="4551680"/>
        </a:xfrm>
        <a:prstGeom prst="pie">
          <a:avLst>
            <a:gd name="adj1" fmla="val 16200000"/>
            <a:gd name="adj2" fmla="val 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Individualized Career Services </a:t>
          </a:r>
        </a:p>
      </dsp:txBody>
      <dsp:txXfrm>
        <a:off x="4262746" y="1282480"/>
        <a:ext cx="1679786" cy="1246293"/>
      </dsp:txXfrm>
    </dsp:sp>
    <dsp:sp modelId="{A922C45B-F3EA-4A48-8615-F122AE54426F}">
      <dsp:nvSpPr>
        <dsp:cNvPr id="0" name=""/>
        <dsp:cNvSpPr/>
      </dsp:nvSpPr>
      <dsp:spPr>
        <a:xfrm>
          <a:off x="1846563" y="491896"/>
          <a:ext cx="4551680" cy="4551680"/>
        </a:xfrm>
        <a:prstGeom prst="pie">
          <a:avLst>
            <a:gd name="adj1" fmla="val 0"/>
            <a:gd name="adj2" fmla="val 540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Training Services</a:t>
          </a:r>
        </a:p>
      </dsp:txBody>
      <dsp:txXfrm>
        <a:off x="4262746" y="2853893"/>
        <a:ext cx="1679786" cy="1246293"/>
      </dsp:txXfrm>
    </dsp:sp>
    <dsp:sp modelId="{A35BDF08-49E8-4C47-A4DF-D8ED7755D940}">
      <dsp:nvSpPr>
        <dsp:cNvPr id="0" name=""/>
        <dsp:cNvSpPr/>
      </dsp:nvSpPr>
      <dsp:spPr>
        <a:xfrm>
          <a:off x="1693756" y="491896"/>
          <a:ext cx="4551680" cy="4551680"/>
        </a:xfrm>
        <a:prstGeom prst="pie">
          <a:avLst>
            <a:gd name="adj1" fmla="val 5400000"/>
            <a:gd name="adj2" fmla="val 1080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Follow-up Services</a:t>
          </a:r>
        </a:p>
      </dsp:txBody>
      <dsp:txXfrm>
        <a:off x="2149466" y="2853893"/>
        <a:ext cx="1679786" cy="1246293"/>
      </dsp:txXfrm>
    </dsp:sp>
    <dsp:sp modelId="{24D16E09-E291-4BBA-AD58-C20433F7C80B}">
      <dsp:nvSpPr>
        <dsp:cNvPr id="0" name=""/>
        <dsp:cNvSpPr/>
      </dsp:nvSpPr>
      <dsp:spPr>
        <a:xfrm>
          <a:off x="1693756" y="339090"/>
          <a:ext cx="4551680" cy="4551680"/>
        </a:xfrm>
        <a:prstGeom prst="pie">
          <a:avLst>
            <a:gd name="adj1" fmla="val 10800000"/>
            <a:gd name="adj2" fmla="val 1620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Basic Career Services</a:t>
          </a:r>
        </a:p>
      </dsp:txBody>
      <dsp:txXfrm>
        <a:off x="2149466" y="1282480"/>
        <a:ext cx="1679786" cy="1246293"/>
      </dsp:txXfrm>
    </dsp:sp>
    <dsp:sp modelId="{B2870810-E02A-484D-B37C-95B8F0C90B52}">
      <dsp:nvSpPr>
        <dsp:cNvPr id="0" name=""/>
        <dsp:cNvSpPr/>
      </dsp:nvSpPr>
      <dsp:spPr>
        <a:xfrm>
          <a:off x="1564792" y="57319"/>
          <a:ext cx="5115221" cy="5115221"/>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0EC74C3-F393-4705-ABF6-8FC5B014C324}">
      <dsp:nvSpPr>
        <dsp:cNvPr id="0" name=""/>
        <dsp:cNvSpPr/>
      </dsp:nvSpPr>
      <dsp:spPr>
        <a:xfrm>
          <a:off x="1564792" y="210125"/>
          <a:ext cx="5115221" cy="5115221"/>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1D2AD45-4879-4896-A681-8005CC154A16}">
      <dsp:nvSpPr>
        <dsp:cNvPr id="0" name=""/>
        <dsp:cNvSpPr/>
      </dsp:nvSpPr>
      <dsp:spPr>
        <a:xfrm>
          <a:off x="1411985" y="210125"/>
          <a:ext cx="5115221" cy="5115221"/>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A56569F-C2EA-4DCF-8626-C6AA5F899D0C}">
      <dsp:nvSpPr>
        <dsp:cNvPr id="0" name=""/>
        <dsp:cNvSpPr/>
      </dsp:nvSpPr>
      <dsp:spPr>
        <a:xfrm>
          <a:off x="1411985" y="57319"/>
          <a:ext cx="5115221" cy="5115221"/>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F15CC-593B-46F0-AD39-97E236272DCD}">
      <dsp:nvSpPr>
        <dsp:cNvPr id="0" name=""/>
        <dsp:cNvSpPr/>
      </dsp:nvSpPr>
      <dsp:spPr>
        <a:xfrm rot="16200000">
          <a:off x="-2393988" y="3470162"/>
          <a:ext cx="5329956" cy="28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3595" bIns="0" numCol="1" spcCol="1270" anchor="t" anchorCtr="0">
          <a:noAutofit/>
        </a:bodyPr>
        <a:lstStyle/>
        <a:p>
          <a:pPr marL="0" lvl="0" indent="0" algn="r" defTabSz="889000">
            <a:lnSpc>
              <a:spcPct val="90000"/>
            </a:lnSpc>
            <a:spcBef>
              <a:spcPct val="0"/>
            </a:spcBef>
            <a:spcAft>
              <a:spcPct val="35000"/>
            </a:spcAft>
            <a:buNone/>
          </a:pPr>
          <a:r>
            <a:rPr lang="en-US" sz="2000" b="1" kern="1200" dirty="0">
              <a:latin typeface="Candara" panose="020E0502030303020204" pitchFamily="34" charset="0"/>
            </a:rPr>
            <a:t>Basic Career Services</a:t>
          </a:r>
        </a:p>
      </dsp:txBody>
      <dsp:txXfrm>
        <a:off x="-2393988" y="3470162"/>
        <a:ext cx="5329956" cy="287541"/>
      </dsp:txXfrm>
    </dsp:sp>
    <dsp:sp modelId="{4928F6BF-B242-465B-B41E-49B33C2E554D}">
      <dsp:nvSpPr>
        <dsp:cNvPr id="0" name=""/>
        <dsp:cNvSpPr/>
      </dsp:nvSpPr>
      <dsp:spPr>
        <a:xfrm>
          <a:off x="382284" y="972034"/>
          <a:ext cx="1975187" cy="53299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53595" rIns="99568" bIns="99568" numCol="1" spcCol="1270" anchor="t" anchorCtr="0">
          <a:noAutofit/>
        </a:bodyPr>
        <a:lstStyle/>
        <a:p>
          <a:pPr marL="57150" lvl="1" indent="0" algn="l" defTabSz="488950">
            <a:lnSpc>
              <a:spcPct val="90000"/>
            </a:lnSpc>
            <a:spcBef>
              <a:spcPct val="0"/>
            </a:spcBef>
            <a:spcAft>
              <a:spcPct val="15000"/>
            </a:spcAft>
            <a:buNone/>
          </a:pPr>
          <a:r>
            <a:rPr lang="en-US" sz="1100" kern="1200" dirty="0">
              <a:latin typeface="Candara" panose="020E0502030303020204" pitchFamily="34" charset="0"/>
            </a:rPr>
            <a:t>WIOA Title IB initial eligibility determination/referral</a:t>
          </a:r>
        </a:p>
        <a:p>
          <a:pPr marL="57150" lvl="1" indent="0" algn="l" defTabSz="488950">
            <a:lnSpc>
              <a:spcPct val="90000"/>
            </a:lnSpc>
            <a:spcBef>
              <a:spcPct val="0"/>
            </a:spcBef>
            <a:spcAft>
              <a:spcPct val="15000"/>
            </a:spcAft>
            <a:buNone/>
          </a:pPr>
          <a:r>
            <a:rPr lang="en-US" sz="1100" kern="1200" dirty="0">
              <a:latin typeface="Candara" panose="020E0502030303020204" pitchFamily="34" charset="0"/>
            </a:rPr>
            <a:t>Outreach, intake, and orientation to one-stop services</a:t>
          </a:r>
        </a:p>
        <a:p>
          <a:pPr marL="57150" lvl="1" indent="0" algn="l" defTabSz="488950">
            <a:lnSpc>
              <a:spcPct val="90000"/>
            </a:lnSpc>
            <a:spcBef>
              <a:spcPct val="0"/>
            </a:spcBef>
            <a:spcAft>
              <a:spcPct val="15000"/>
            </a:spcAft>
            <a:buNone/>
          </a:pPr>
          <a:r>
            <a:rPr lang="en-US" sz="1100" kern="1200" dirty="0">
              <a:latin typeface="Candara" panose="020E0502030303020204" pitchFamily="34" charset="0"/>
            </a:rPr>
            <a:t>Initial Assessment of skill levels, abilities, skill gaps, and service needs</a:t>
          </a:r>
        </a:p>
        <a:p>
          <a:pPr marL="57150" lvl="1" indent="0" algn="l" defTabSz="488950">
            <a:lnSpc>
              <a:spcPct val="90000"/>
            </a:lnSpc>
            <a:spcBef>
              <a:spcPct val="0"/>
            </a:spcBef>
            <a:spcAft>
              <a:spcPct val="15000"/>
            </a:spcAft>
            <a:buNone/>
          </a:pPr>
          <a:r>
            <a:rPr lang="en-US" sz="1100" kern="1200" dirty="0">
              <a:latin typeface="Candara" panose="020E0502030303020204" pitchFamily="34" charset="0"/>
            </a:rPr>
            <a:t>Job search and placement assistance</a:t>
          </a:r>
        </a:p>
        <a:p>
          <a:pPr marL="57150" lvl="1" indent="0" algn="l" defTabSz="488950">
            <a:lnSpc>
              <a:spcPct val="90000"/>
            </a:lnSpc>
            <a:spcBef>
              <a:spcPct val="0"/>
            </a:spcBef>
            <a:spcAft>
              <a:spcPct val="15000"/>
            </a:spcAft>
            <a:buNone/>
          </a:pPr>
          <a:r>
            <a:rPr lang="en-US" sz="1100" kern="1200" dirty="0">
              <a:latin typeface="Candara" panose="020E0502030303020204" pitchFamily="34" charset="0"/>
            </a:rPr>
            <a:t>Occupation Information</a:t>
          </a:r>
        </a:p>
        <a:p>
          <a:pPr marL="57150" lvl="1" indent="0" algn="l" defTabSz="488950">
            <a:lnSpc>
              <a:spcPct val="90000"/>
            </a:lnSpc>
            <a:spcBef>
              <a:spcPct val="0"/>
            </a:spcBef>
            <a:spcAft>
              <a:spcPct val="15000"/>
            </a:spcAft>
            <a:buNone/>
          </a:pPr>
          <a:r>
            <a:rPr lang="en-US" sz="1100" kern="1200" dirty="0">
              <a:latin typeface="Candara" panose="020E0502030303020204" pitchFamily="34" charset="0"/>
            </a:rPr>
            <a:t>Employer Services</a:t>
          </a:r>
        </a:p>
        <a:p>
          <a:pPr marL="57150" lvl="1" indent="0" algn="l" defTabSz="488950">
            <a:lnSpc>
              <a:spcPct val="90000"/>
            </a:lnSpc>
            <a:spcBef>
              <a:spcPct val="0"/>
            </a:spcBef>
            <a:spcAft>
              <a:spcPct val="15000"/>
            </a:spcAft>
            <a:buNone/>
          </a:pPr>
          <a:r>
            <a:rPr lang="en-US" sz="1100" kern="1200" dirty="0">
              <a:latin typeface="Candara" panose="020E0502030303020204" pitchFamily="34" charset="0"/>
            </a:rPr>
            <a:t>Job placement and job development activities</a:t>
          </a:r>
        </a:p>
        <a:p>
          <a:pPr marL="57150" lvl="1" indent="0" algn="l" defTabSz="488950">
            <a:lnSpc>
              <a:spcPct val="90000"/>
            </a:lnSpc>
            <a:spcBef>
              <a:spcPct val="0"/>
            </a:spcBef>
            <a:spcAft>
              <a:spcPct val="15000"/>
            </a:spcAft>
            <a:buNone/>
          </a:pPr>
          <a:r>
            <a:rPr lang="en-US" sz="1100" kern="1200" dirty="0">
              <a:latin typeface="Candara" panose="020E0502030303020204" pitchFamily="34" charset="0"/>
            </a:rPr>
            <a:t>Referrals to and coordination of  other programs and services</a:t>
          </a:r>
        </a:p>
        <a:p>
          <a:pPr marL="57150" lvl="1" indent="0" algn="l" defTabSz="488950">
            <a:lnSpc>
              <a:spcPct val="90000"/>
            </a:lnSpc>
            <a:spcBef>
              <a:spcPct val="0"/>
            </a:spcBef>
            <a:spcAft>
              <a:spcPct val="15000"/>
            </a:spcAft>
            <a:buNone/>
          </a:pPr>
          <a:r>
            <a:rPr lang="en-US" sz="1100" kern="1200" dirty="0">
              <a:latin typeface="Candara" panose="020E0502030303020204" pitchFamily="34" charset="0"/>
            </a:rPr>
            <a:t>ETPL information</a:t>
          </a:r>
        </a:p>
        <a:p>
          <a:pPr marL="0" marR="0" lvl="0" indent="0" algn="l" defTabSz="914400" eaLnBrk="1" fontAlgn="auto" latinLnBrk="0" hangingPunct="1">
            <a:lnSpc>
              <a:spcPct val="100000"/>
            </a:lnSpc>
            <a:spcBef>
              <a:spcPct val="0"/>
            </a:spcBef>
            <a:spcAft>
              <a:spcPts val="0"/>
            </a:spcAft>
            <a:buClrTx/>
            <a:buSzTx/>
            <a:buFontTx/>
            <a:buNone/>
            <a:tabLst/>
            <a:defRPr/>
          </a:pPr>
          <a:r>
            <a:rPr lang="en-US" sz="1100" kern="1200" dirty="0">
              <a:latin typeface="Candara" panose="020E0502030303020204" pitchFamily="34" charset="0"/>
            </a:rPr>
            <a:t>Unemployment Insurance claimant assistance</a:t>
          </a:r>
        </a:p>
        <a:p>
          <a:pPr marL="0" marR="0" lvl="0" indent="0" algn="l" defTabSz="914400" eaLnBrk="1" fontAlgn="auto" latinLnBrk="0" hangingPunct="1">
            <a:lnSpc>
              <a:spcPct val="100000"/>
            </a:lnSpc>
            <a:spcBef>
              <a:spcPct val="0"/>
            </a:spcBef>
            <a:spcAft>
              <a:spcPts val="0"/>
            </a:spcAft>
            <a:buClrTx/>
            <a:buSzTx/>
            <a:buFontTx/>
            <a:buNone/>
            <a:tabLst/>
            <a:defRPr/>
          </a:pPr>
          <a:r>
            <a:rPr lang="en-US" sz="1100" kern="1200" dirty="0">
              <a:latin typeface="Candara" panose="020E0502030303020204" pitchFamily="34" charset="0"/>
            </a:rPr>
            <a:t>Labor Market Information</a:t>
          </a:r>
        </a:p>
        <a:p>
          <a:pPr marL="0" marR="0" lvl="0" indent="0" algn="l" defTabSz="914400" eaLnBrk="1" fontAlgn="auto" latinLnBrk="0" hangingPunct="1">
            <a:lnSpc>
              <a:spcPct val="100000"/>
            </a:lnSpc>
            <a:spcBef>
              <a:spcPct val="0"/>
            </a:spcBef>
            <a:spcAft>
              <a:spcPts val="0"/>
            </a:spcAft>
            <a:buClrTx/>
            <a:buSzTx/>
            <a:buFontTx/>
            <a:buNone/>
            <a:tabLst/>
            <a:defRPr/>
          </a:pPr>
          <a:r>
            <a:rPr lang="en-US" sz="1100" kern="1200" dirty="0">
              <a:latin typeface="Candara" panose="020E0502030303020204" pitchFamily="34" charset="0"/>
            </a:rPr>
            <a:t>Financial aid application assistance</a:t>
          </a:r>
        </a:p>
        <a:p>
          <a:pPr marL="57150" lvl="1" indent="0" algn="l" defTabSz="488950">
            <a:lnSpc>
              <a:spcPct val="90000"/>
            </a:lnSpc>
            <a:spcBef>
              <a:spcPct val="0"/>
            </a:spcBef>
            <a:spcAft>
              <a:spcPct val="15000"/>
            </a:spcAft>
            <a:buNone/>
          </a:pPr>
          <a:endParaRPr lang="en-US" sz="1100" kern="1200" dirty="0">
            <a:latin typeface="Candara" panose="020E0502030303020204" pitchFamily="34" charset="0"/>
          </a:endParaRPr>
        </a:p>
      </dsp:txBody>
      <dsp:txXfrm>
        <a:off x="382284" y="972034"/>
        <a:ext cx="1975187" cy="5329956"/>
      </dsp:txXfrm>
    </dsp:sp>
    <dsp:sp modelId="{11CAB520-324B-4FE9-8572-A09EEC5A9AB4}">
      <dsp:nvSpPr>
        <dsp:cNvPr id="0" name=""/>
        <dsp:cNvSpPr/>
      </dsp:nvSpPr>
      <dsp:spPr>
        <a:xfrm>
          <a:off x="121186" y="554365"/>
          <a:ext cx="587147" cy="60515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833EAA-2700-46D4-BC9B-A12EDCBCE1F7}">
      <dsp:nvSpPr>
        <dsp:cNvPr id="0" name=""/>
        <dsp:cNvSpPr/>
      </dsp:nvSpPr>
      <dsp:spPr>
        <a:xfrm rot="16200000">
          <a:off x="-44820" y="3455127"/>
          <a:ext cx="5329956" cy="28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3595" bIns="0" numCol="1" spcCol="1270" anchor="t" anchorCtr="0">
          <a:noAutofit/>
        </a:bodyPr>
        <a:lstStyle/>
        <a:p>
          <a:pPr marL="0" lvl="0" indent="0" algn="r" defTabSz="889000">
            <a:lnSpc>
              <a:spcPct val="90000"/>
            </a:lnSpc>
            <a:spcBef>
              <a:spcPct val="0"/>
            </a:spcBef>
            <a:spcAft>
              <a:spcPct val="35000"/>
            </a:spcAft>
            <a:buNone/>
          </a:pPr>
          <a:r>
            <a:rPr lang="en-US" sz="2000" b="1" kern="1200" dirty="0">
              <a:latin typeface="Candara" panose="020E0502030303020204" pitchFamily="34" charset="0"/>
            </a:rPr>
            <a:t>Individualized Career Services</a:t>
          </a:r>
        </a:p>
      </dsp:txBody>
      <dsp:txXfrm>
        <a:off x="-44820" y="3455127"/>
        <a:ext cx="5329956" cy="287541"/>
      </dsp:txXfrm>
    </dsp:sp>
    <dsp:sp modelId="{BB8B4059-D809-4337-B74E-32CD556A88EF}">
      <dsp:nvSpPr>
        <dsp:cNvPr id="0" name=""/>
        <dsp:cNvSpPr/>
      </dsp:nvSpPr>
      <dsp:spPr>
        <a:xfrm>
          <a:off x="2739479" y="922407"/>
          <a:ext cx="1853373" cy="53299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53595" rIns="99568" bIns="99568"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Candara" panose="020E0502030303020204" pitchFamily="34" charset="0"/>
            </a:rPr>
            <a:t>Comprehensive and specialized assessments</a:t>
          </a:r>
        </a:p>
        <a:p>
          <a:pPr marL="57150" lvl="1" indent="-57150" algn="l" defTabSz="488950">
            <a:lnSpc>
              <a:spcPct val="90000"/>
            </a:lnSpc>
            <a:spcBef>
              <a:spcPct val="0"/>
            </a:spcBef>
            <a:spcAft>
              <a:spcPct val="15000"/>
            </a:spcAft>
            <a:buChar char="•"/>
          </a:pPr>
          <a:r>
            <a:rPr lang="en-US" sz="1100" kern="1200" dirty="0">
              <a:latin typeface="Candara" panose="020E0502030303020204" pitchFamily="34" charset="0"/>
            </a:rPr>
            <a:t>Career planning and counseling – Individual Employment Plan</a:t>
          </a:r>
        </a:p>
        <a:p>
          <a:pPr marL="57150" lvl="1" indent="-57150" algn="l" defTabSz="488950">
            <a:lnSpc>
              <a:spcPct val="90000"/>
            </a:lnSpc>
            <a:spcBef>
              <a:spcPct val="0"/>
            </a:spcBef>
            <a:spcAft>
              <a:spcPct val="15000"/>
            </a:spcAft>
            <a:buChar char="•"/>
          </a:pPr>
          <a:r>
            <a:rPr lang="en-US" sz="1100" kern="1200" dirty="0">
              <a:latin typeface="Candara" panose="020E0502030303020204" pitchFamily="34" charset="0"/>
            </a:rPr>
            <a:t>Short-term pre-vocational services</a:t>
          </a:r>
        </a:p>
        <a:p>
          <a:pPr marL="57150" lvl="1" indent="-57150" algn="l" defTabSz="488950">
            <a:lnSpc>
              <a:spcPct val="90000"/>
            </a:lnSpc>
            <a:spcBef>
              <a:spcPct val="0"/>
            </a:spcBef>
            <a:spcAft>
              <a:spcPct val="15000"/>
            </a:spcAft>
            <a:buChar char="•"/>
          </a:pPr>
          <a:r>
            <a:rPr lang="en-US" sz="1100" kern="1200" dirty="0">
              <a:latin typeface="Candara" panose="020E0502030303020204" pitchFamily="34" charset="0"/>
            </a:rPr>
            <a:t>Internships and work experiences that are linked to careers</a:t>
          </a:r>
        </a:p>
        <a:p>
          <a:pPr marL="57150" lvl="1" indent="-57150" algn="l" defTabSz="488950">
            <a:lnSpc>
              <a:spcPct val="90000"/>
            </a:lnSpc>
            <a:spcBef>
              <a:spcPct val="0"/>
            </a:spcBef>
            <a:spcAft>
              <a:spcPct val="15000"/>
            </a:spcAft>
            <a:buChar char="•"/>
          </a:pPr>
          <a:r>
            <a:rPr lang="en-US" sz="1100" kern="1200" dirty="0">
              <a:latin typeface="Candara" panose="020E0502030303020204" pitchFamily="34" charset="0"/>
            </a:rPr>
            <a:t>Workforce preparation activities</a:t>
          </a:r>
        </a:p>
        <a:p>
          <a:pPr marL="57150" lvl="1" indent="-57150" algn="l" defTabSz="488950">
            <a:lnSpc>
              <a:spcPct val="90000"/>
            </a:lnSpc>
            <a:spcBef>
              <a:spcPct val="0"/>
            </a:spcBef>
            <a:spcAft>
              <a:spcPct val="15000"/>
            </a:spcAft>
            <a:buChar char="•"/>
          </a:pPr>
          <a:r>
            <a:rPr lang="en-US" sz="1100" kern="1200" dirty="0">
              <a:latin typeface="Candara" panose="020E0502030303020204" pitchFamily="34" charset="0"/>
            </a:rPr>
            <a:t>Financial Literacy</a:t>
          </a:r>
        </a:p>
        <a:p>
          <a:pPr marL="57150" lvl="1" indent="-57150" algn="l" defTabSz="488950">
            <a:lnSpc>
              <a:spcPct val="90000"/>
            </a:lnSpc>
            <a:spcBef>
              <a:spcPct val="0"/>
            </a:spcBef>
            <a:spcAft>
              <a:spcPct val="15000"/>
            </a:spcAft>
            <a:buChar char="•"/>
          </a:pPr>
          <a:r>
            <a:rPr lang="en-US" sz="1100" kern="1200" dirty="0">
              <a:latin typeface="Candara" panose="020E0502030303020204" pitchFamily="34" charset="0"/>
            </a:rPr>
            <a:t>Out-of-area job search and relocation assistance</a:t>
          </a:r>
        </a:p>
        <a:p>
          <a:pPr marL="57150" lvl="1" indent="-57150" algn="l" defTabSz="488950">
            <a:lnSpc>
              <a:spcPct val="90000"/>
            </a:lnSpc>
            <a:spcBef>
              <a:spcPct val="0"/>
            </a:spcBef>
            <a:spcAft>
              <a:spcPct val="15000"/>
            </a:spcAft>
            <a:buChar char="•"/>
          </a:pPr>
          <a:r>
            <a:rPr lang="en-US" sz="1100" kern="1200" dirty="0">
              <a:latin typeface="Candara" panose="020E0502030303020204" pitchFamily="34" charset="0"/>
            </a:rPr>
            <a:t>English language and integrated education and training programs</a:t>
          </a:r>
        </a:p>
      </dsp:txBody>
      <dsp:txXfrm>
        <a:off x="2739479" y="922407"/>
        <a:ext cx="1853373" cy="5329956"/>
      </dsp:txXfrm>
    </dsp:sp>
    <dsp:sp modelId="{BC3BE6FE-42AC-45A1-8716-036790FB7A53}">
      <dsp:nvSpPr>
        <dsp:cNvPr id="0" name=""/>
        <dsp:cNvSpPr/>
      </dsp:nvSpPr>
      <dsp:spPr>
        <a:xfrm>
          <a:off x="2476387" y="554365"/>
          <a:ext cx="575082" cy="575082"/>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9AD87A-AA42-4828-A142-9D4121BB9188}">
      <dsp:nvSpPr>
        <dsp:cNvPr id="0" name=""/>
        <dsp:cNvSpPr/>
      </dsp:nvSpPr>
      <dsp:spPr>
        <a:xfrm rot="16200000">
          <a:off x="2243440" y="3455127"/>
          <a:ext cx="5329956" cy="28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3595" bIns="0" numCol="1" spcCol="1270" anchor="t" anchorCtr="0">
          <a:noAutofit/>
        </a:bodyPr>
        <a:lstStyle/>
        <a:p>
          <a:pPr marL="0" lvl="0" indent="0" algn="r" defTabSz="889000">
            <a:lnSpc>
              <a:spcPct val="90000"/>
            </a:lnSpc>
            <a:spcBef>
              <a:spcPct val="0"/>
            </a:spcBef>
            <a:spcAft>
              <a:spcPct val="35000"/>
            </a:spcAft>
            <a:buNone/>
          </a:pPr>
          <a:r>
            <a:rPr lang="en-US" sz="2000" b="1" kern="1200" dirty="0">
              <a:latin typeface="Candara" panose="020E0502030303020204" pitchFamily="34" charset="0"/>
            </a:rPr>
            <a:t>Training Services</a:t>
          </a:r>
        </a:p>
      </dsp:txBody>
      <dsp:txXfrm>
        <a:off x="2243440" y="3455127"/>
        <a:ext cx="5329956" cy="287541"/>
      </dsp:txXfrm>
    </dsp:sp>
    <dsp:sp modelId="{8D0A4ACD-DDF0-4B7F-9916-897456287162}">
      <dsp:nvSpPr>
        <dsp:cNvPr id="0" name=""/>
        <dsp:cNvSpPr/>
      </dsp:nvSpPr>
      <dsp:spPr>
        <a:xfrm>
          <a:off x="5100606" y="956945"/>
          <a:ext cx="1894837" cy="53299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53595" rIns="99568" bIns="99568"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Candara" panose="020E0502030303020204" pitchFamily="34" charset="0"/>
            </a:rPr>
            <a:t>Occupational skills training</a:t>
          </a:r>
        </a:p>
        <a:p>
          <a:pPr marL="57150" lvl="1" indent="-57150" algn="l" defTabSz="488950">
            <a:lnSpc>
              <a:spcPct val="90000"/>
            </a:lnSpc>
            <a:spcBef>
              <a:spcPct val="0"/>
            </a:spcBef>
            <a:spcAft>
              <a:spcPct val="15000"/>
            </a:spcAft>
            <a:buChar char="•"/>
          </a:pPr>
          <a:r>
            <a:rPr lang="en-US" sz="1100" kern="1200" dirty="0">
              <a:latin typeface="Candara" panose="020E0502030303020204" pitchFamily="34" charset="0"/>
            </a:rPr>
            <a:t>On-the-job training</a:t>
          </a:r>
        </a:p>
        <a:p>
          <a:pPr marL="57150" lvl="1" indent="-57150" algn="l" defTabSz="488950">
            <a:lnSpc>
              <a:spcPct val="90000"/>
            </a:lnSpc>
            <a:spcBef>
              <a:spcPct val="0"/>
            </a:spcBef>
            <a:spcAft>
              <a:spcPct val="15000"/>
            </a:spcAft>
            <a:buChar char="•"/>
          </a:pPr>
          <a:r>
            <a:rPr lang="en-US" sz="1100" kern="1200" dirty="0">
              <a:latin typeface="Candara" panose="020E0502030303020204" pitchFamily="34" charset="0"/>
            </a:rPr>
            <a:t>Incumbent worker training</a:t>
          </a:r>
        </a:p>
        <a:p>
          <a:pPr marL="57150" lvl="1" indent="-57150" algn="l" defTabSz="488950">
            <a:lnSpc>
              <a:spcPct val="90000"/>
            </a:lnSpc>
            <a:spcBef>
              <a:spcPct val="0"/>
            </a:spcBef>
            <a:spcAft>
              <a:spcPct val="15000"/>
            </a:spcAft>
            <a:buChar char="•"/>
          </a:pPr>
          <a:r>
            <a:rPr lang="en-US" sz="1100" kern="1200" dirty="0">
              <a:latin typeface="Candara" panose="020E0502030303020204" pitchFamily="34" charset="0"/>
            </a:rPr>
            <a:t>Skills upgrading</a:t>
          </a:r>
        </a:p>
        <a:p>
          <a:pPr marL="57150" lvl="1" indent="-57150" algn="l" defTabSz="488950">
            <a:lnSpc>
              <a:spcPct val="90000"/>
            </a:lnSpc>
            <a:spcBef>
              <a:spcPct val="0"/>
            </a:spcBef>
            <a:spcAft>
              <a:spcPct val="15000"/>
            </a:spcAft>
            <a:buChar char="•"/>
          </a:pPr>
          <a:r>
            <a:rPr lang="en-US" sz="1100" kern="1200" dirty="0">
              <a:latin typeface="Candara" panose="020E0502030303020204" pitchFamily="34" charset="0"/>
            </a:rPr>
            <a:t>Entrepreneurial training</a:t>
          </a:r>
        </a:p>
        <a:p>
          <a:pPr marL="57150" lvl="1" indent="-57150" algn="l" defTabSz="488950">
            <a:lnSpc>
              <a:spcPct val="90000"/>
            </a:lnSpc>
            <a:spcBef>
              <a:spcPct val="0"/>
            </a:spcBef>
            <a:spcAft>
              <a:spcPct val="15000"/>
            </a:spcAft>
            <a:buChar char="•"/>
          </a:pPr>
          <a:r>
            <a:rPr lang="en-US" sz="1100" kern="1200" dirty="0">
              <a:latin typeface="Candara" panose="020E0502030303020204" pitchFamily="34" charset="0"/>
            </a:rPr>
            <a:t>Adult education and literacy activities</a:t>
          </a:r>
        </a:p>
        <a:p>
          <a:pPr marL="57150" lvl="1" indent="-57150" algn="l" defTabSz="488950">
            <a:lnSpc>
              <a:spcPct val="90000"/>
            </a:lnSpc>
            <a:spcBef>
              <a:spcPct val="0"/>
            </a:spcBef>
            <a:spcAft>
              <a:spcPct val="15000"/>
            </a:spcAft>
            <a:buChar char="•"/>
          </a:pPr>
          <a:r>
            <a:rPr lang="en-US" sz="1100" kern="1200" dirty="0">
              <a:latin typeface="Candara" panose="020E0502030303020204" pitchFamily="34" charset="0"/>
            </a:rPr>
            <a:t>Customized training (conducted in partnership with employers)</a:t>
          </a:r>
        </a:p>
        <a:p>
          <a:pPr marL="57150" lvl="1" indent="-57150" algn="l" defTabSz="488950">
            <a:lnSpc>
              <a:spcPct val="90000"/>
            </a:lnSpc>
            <a:spcBef>
              <a:spcPct val="0"/>
            </a:spcBef>
            <a:spcAft>
              <a:spcPct val="15000"/>
            </a:spcAft>
            <a:buChar char="•"/>
          </a:pPr>
          <a:r>
            <a:rPr lang="en-US" sz="1100" kern="1200" dirty="0">
              <a:latin typeface="Candara" panose="020E0502030303020204" pitchFamily="34" charset="0"/>
            </a:rPr>
            <a:t>Apprenticeships</a:t>
          </a:r>
        </a:p>
      </dsp:txBody>
      <dsp:txXfrm>
        <a:off x="5100606" y="956945"/>
        <a:ext cx="1894837" cy="5329956"/>
      </dsp:txXfrm>
    </dsp:sp>
    <dsp:sp modelId="{819C81FD-84D0-431C-AF19-22BDA9991ABB}">
      <dsp:nvSpPr>
        <dsp:cNvPr id="0" name=""/>
        <dsp:cNvSpPr/>
      </dsp:nvSpPr>
      <dsp:spPr>
        <a:xfrm>
          <a:off x="4764647" y="554365"/>
          <a:ext cx="575082" cy="575082"/>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1171D8-029E-4C04-B0E6-9684B2DC1DC4}">
      <dsp:nvSpPr>
        <dsp:cNvPr id="0" name=""/>
        <dsp:cNvSpPr/>
      </dsp:nvSpPr>
      <dsp:spPr>
        <a:xfrm rot="16200000">
          <a:off x="4552433" y="3455127"/>
          <a:ext cx="5329956" cy="28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3595" bIns="0" numCol="1" spcCol="1270" anchor="t" anchorCtr="0">
          <a:noAutofit/>
        </a:bodyPr>
        <a:lstStyle/>
        <a:p>
          <a:pPr marL="0" lvl="0" indent="0" algn="r" defTabSz="889000">
            <a:lnSpc>
              <a:spcPct val="90000"/>
            </a:lnSpc>
            <a:spcBef>
              <a:spcPct val="0"/>
            </a:spcBef>
            <a:spcAft>
              <a:spcPct val="35000"/>
            </a:spcAft>
            <a:buNone/>
          </a:pPr>
          <a:r>
            <a:rPr lang="en-US" sz="2000" b="1" kern="1200" dirty="0">
              <a:latin typeface="Candara" panose="020E0502030303020204" pitchFamily="34" charset="0"/>
            </a:rPr>
            <a:t>Follow-up Services</a:t>
          </a:r>
        </a:p>
      </dsp:txBody>
      <dsp:txXfrm>
        <a:off x="4552433" y="3455127"/>
        <a:ext cx="5329956" cy="287541"/>
      </dsp:txXfrm>
    </dsp:sp>
    <dsp:sp modelId="{9386B487-26BD-4DDE-B475-590BB9DAED24}">
      <dsp:nvSpPr>
        <dsp:cNvPr id="0" name=""/>
        <dsp:cNvSpPr/>
      </dsp:nvSpPr>
      <dsp:spPr>
        <a:xfrm>
          <a:off x="7291605" y="922407"/>
          <a:ext cx="1813786" cy="53299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53595" rIns="99568" bIns="99568" numCol="1" spcCol="1270" anchor="t" anchorCtr="0">
          <a:noAutofit/>
        </a:bodyPr>
        <a:lstStyle/>
        <a:p>
          <a:pPr marL="57150" lvl="1" indent="-57150" algn="l" defTabSz="488950">
            <a:lnSpc>
              <a:spcPct val="90000"/>
            </a:lnSpc>
            <a:spcBef>
              <a:spcPct val="0"/>
            </a:spcBef>
            <a:spcAft>
              <a:spcPct val="15000"/>
            </a:spcAft>
            <a:buChar char="•"/>
          </a:pPr>
          <a:r>
            <a:rPr lang="en-US" sz="1100" kern="1200" dirty="0"/>
            <a:t>Services to ensure job retention, wage gains, and career progress for participants who have been referred to unsubsidized employment</a:t>
          </a:r>
        </a:p>
      </dsp:txBody>
      <dsp:txXfrm>
        <a:off x="7291605" y="922407"/>
        <a:ext cx="1813786" cy="5329956"/>
      </dsp:txXfrm>
    </dsp:sp>
    <dsp:sp modelId="{D774BD35-E45F-4C86-A7AF-77CB78E8321A}">
      <dsp:nvSpPr>
        <dsp:cNvPr id="0" name=""/>
        <dsp:cNvSpPr/>
      </dsp:nvSpPr>
      <dsp:spPr>
        <a:xfrm>
          <a:off x="7073640" y="554365"/>
          <a:ext cx="575082" cy="575082"/>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72867-3152-4292-A961-C4C7039A2A00}">
      <dsp:nvSpPr>
        <dsp:cNvPr id="0" name=""/>
        <dsp:cNvSpPr/>
      </dsp:nvSpPr>
      <dsp:spPr>
        <a:xfrm>
          <a:off x="3468178" y="2216062"/>
          <a:ext cx="1189526" cy="11895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YOU</a:t>
          </a:r>
        </a:p>
      </dsp:txBody>
      <dsp:txXfrm>
        <a:off x="3642380" y="2390264"/>
        <a:ext cx="841122" cy="841122"/>
      </dsp:txXfrm>
    </dsp:sp>
    <dsp:sp modelId="{1A5CBB00-C221-4DE9-8E9A-27E131083D13}">
      <dsp:nvSpPr>
        <dsp:cNvPr id="0" name=""/>
        <dsp:cNvSpPr/>
      </dsp:nvSpPr>
      <dsp:spPr>
        <a:xfrm rot="3288816">
          <a:off x="4286824" y="3417693"/>
          <a:ext cx="677651" cy="382448"/>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311134" y="3447298"/>
        <a:ext cx="562917" cy="229468"/>
      </dsp:txXfrm>
    </dsp:sp>
    <dsp:sp modelId="{5262EAB7-7082-4C0D-A68C-26028A729EA7}">
      <dsp:nvSpPr>
        <dsp:cNvPr id="0" name=""/>
        <dsp:cNvSpPr/>
      </dsp:nvSpPr>
      <dsp:spPr>
        <a:xfrm>
          <a:off x="4544193" y="3804377"/>
          <a:ext cx="1486907" cy="14869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Wagner-</a:t>
          </a:r>
          <a:r>
            <a:rPr lang="en-US" sz="800" kern="1200" dirty="0" err="1"/>
            <a:t>Peyser</a:t>
          </a:r>
          <a:r>
            <a:rPr lang="en-US" sz="800" kern="1200" dirty="0"/>
            <a:t>/Employment Services</a:t>
          </a:r>
        </a:p>
      </dsp:txBody>
      <dsp:txXfrm>
        <a:off x="4761945" y="4022129"/>
        <a:ext cx="1051403" cy="1051403"/>
      </dsp:txXfrm>
    </dsp:sp>
    <dsp:sp modelId="{05FF0932-7C46-45CF-8EA3-7BD59BA3183A}">
      <dsp:nvSpPr>
        <dsp:cNvPr id="0" name=""/>
        <dsp:cNvSpPr/>
      </dsp:nvSpPr>
      <dsp:spPr>
        <a:xfrm rot="19301205">
          <a:off x="4389813" y="1685080"/>
          <a:ext cx="1711746" cy="382448"/>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402168" y="1797135"/>
        <a:ext cx="1597012" cy="229468"/>
      </dsp:txXfrm>
    </dsp:sp>
    <dsp:sp modelId="{6011B21B-88E5-4D24-B4DE-8FE9E2B0350F}">
      <dsp:nvSpPr>
        <dsp:cNvPr id="0" name=""/>
        <dsp:cNvSpPr/>
      </dsp:nvSpPr>
      <dsp:spPr>
        <a:xfrm>
          <a:off x="5845939" y="71150"/>
          <a:ext cx="1486907" cy="14869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WIOA Dislocated Worker</a:t>
          </a:r>
        </a:p>
      </dsp:txBody>
      <dsp:txXfrm>
        <a:off x="6063691" y="288902"/>
        <a:ext cx="1051403" cy="1051403"/>
      </dsp:txXfrm>
    </dsp:sp>
    <dsp:sp modelId="{FB5AEEB8-5BCD-47A2-BF48-428FF60B6C0E}">
      <dsp:nvSpPr>
        <dsp:cNvPr id="0" name=""/>
        <dsp:cNvSpPr/>
      </dsp:nvSpPr>
      <dsp:spPr>
        <a:xfrm rot="786919">
          <a:off x="4675135" y="2961644"/>
          <a:ext cx="1711746" cy="382448"/>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676631" y="3025117"/>
        <a:ext cx="1597012" cy="229468"/>
      </dsp:txXfrm>
    </dsp:sp>
    <dsp:sp modelId="{D14C4F28-4B3B-46C7-A34A-CB5B96594BCC}">
      <dsp:nvSpPr>
        <dsp:cNvPr id="0" name=""/>
        <dsp:cNvSpPr/>
      </dsp:nvSpPr>
      <dsp:spPr>
        <a:xfrm>
          <a:off x="6455413" y="2798007"/>
          <a:ext cx="1486907" cy="14869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Other WIOA and non-WIOA Partners</a:t>
          </a:r>
        </a:p>
      </dsp:txBody>
      <dsp:txXfrm>
        <a:off x="6673165" y="3015759"/>
        <a:ext cx="1051403" cy="1051403"/>
      </dsp:txXfrm>
    </dsp:sp>
    <dsp:sp modelId="{64ACB6C9-D003-4A3B-ABCD-24F94DB7B254}">
      <dsp:nvSpPr>
        <dsp:cNvPr id="0" name=""/>
        <dsp:cNvSpPr/>
      </dsp:nvSpPr>
      <dsp:spPr>
        <a:xfrm rot="16169160">
          <a:off x="3741560" y="1671196"/>
          <a:ext cx="625744" cy="382448"/>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3799442" y="1805051"/>
        <a:ext cx="511010" cy="229468"/>
      </dsp:txXfrm>
    </dsp:sp>
    <dsp:sp modelId="{82D50CE5-5B83-4AA3-9DF7-98FF5C7096C1}">
      <dsp:nvSpPr>
        <dsp:cNvPr id="0" name=""/>
        <dsp:cNvSpPr/>
      </dsp:nvSpPr>
      <dsp:spPr>
        <a:xfrm>
          <a:off x="3300940" y="0"/>
          <a:ext cx="1486907" cy="14869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DVR</a:t>
          </a:r>
        </a:p>
      </dsp:txBody>
      <dsp:txXfrm>
        <a:off x="3518692" y="217752"/>
        <a:ext cx="1051403" cy="1051403"/>
      </dsp:txXfrm>
    </dsp:sp>
    <dsp:sp modelId="{086E3783-E963-4983-99D9-83470BB3761A}">
      <dsp:nvSpPr>
        <dsp:cNvPr id="0" name=""/>
        <dsp:cNvSpPr/>
      </dsp:nvSpPr>
      <dsp:spPr>
        <a:xfrm rot="6942857">
          <a:off x="3363482" y="3472584"/>
          <a:ext cx="577367" cy="382448"/>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3445740" y="3497388"/>
        <a:ext cx="462633" cy="229468"/>
      </dsp:txXfrm>
    </dsp:sp>
    <dsp:sp modelId="{8C7167D6-0EA3-4347-BE92-04A36885DB39}">
      <dsp:nvSpPr>
        <dsp:cNvPr id="0" name=""/>
        <dsp:cNvSpPr/>
      </dsp:nvSpPr>
      <dsp:spPr>
        <a:xfrm>
          <a:off x="2423976" y="3926919"/>
          <a:ext cx="1486907" cy="14869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WIOA Youth</a:t>
          </a:r>
        </a:p>
      </dsp:txBody>
      <dsp:txXfrm>
        <a:off x="2641728" y="4144671"/>
        <a:ext cx="1051403" cy="1051403"/>
      </dsp:txXfrm>
    </dsp:sp>
    <dsp:sp modelId="{DBFA2042-65E1-451C-A1F5-4F833BFEF474}">
      <dsp:nvSpPr>
        <dsp:cNvPr id="0" name=""/>
        <dsp:cNvSpPr/>
      </dsp:nvSpPr>
      <dsp:spPr>
        <a:xfrm rot="9979015">
          <a:off x="2043140" y="2945466"/>
          <a:ext cx="1362663" cy="382448"/>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156246" y="3008386"/>
        <a:ext cx="1247929" cy="229468"/>
      </dsp:txXfrm>
    </dsp:sp>
    <dsp:sp modelId="{CD5EC16D-4252-4282-903E-4109EAF5FE72}">
      <dsp:nvSpPr>
        <dsp:cNvPr id="0" name=""/>
        <dsp:cNvSpPr/>
      </dsp:nvSpPr>
      <dsp:spPr>
        <a:xfrm>
          <a:off x="451031" y="2765728"/>
          <a:ext cx="1486907" cy="14869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Alaska Adult Education</a:t>
          </a:r>
        </a:p>
      </dsp:txBody>
      <dsp:txXfrm>
        <a:off x="668783" y="2983480"/>
        <a:ext cx="1051403" cy="1051403"/>
      </dsp:txXfrm>
    </dsp:sp>
    <dsp:sp modelId="{BB6F5FAB-BE07-4AC5-A93F-BE7FC74BB0D4}">
      <dsp:nvSpPr>
        <dsp:cNvPr id="0" name=""/>
        <dsp:cNvSpPr/>
      </dsp:nvSpPr>
      <dsp:spPr>
        <a:xfrm rot="13096682">
          <a:off x="2175860" y="1736947"/>
          <a:ext cx="1537132" cy="382448"/>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278261" y="1848975"/>
        <a:ext cx="1422398" cy="229468"/>
      </dsp:txXfrm>
    </dsp:sp>
    <dsp:sp modelId="{EA02AC33-0480-476D-BCB8-E6732572B28F}">
      <dsp:nvSpPr>
        <dsp:cNvPr id="0" name=""/>
        <dsp:cNvSpPr/>
      </dsp:nvSpPr>
      <dsp:spPr>
        <a:xfrm>
          <a:off x="925428" y="178147"/>
          <a:ext cx="1486907" cy="14869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WIOA Adult</a:t>
          </a:r>
        </a:p>
      </dsp:txBody>
      <dsp:txXfrm>
        <a:off x="1143180" y="395899"/>
        <a:ext cx="1051403" cy="10514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139B7-6302-42BF-A4AD-E713E6E15E5F}">
      <dsp:nvSpPr>
        <dsp:cNvPr id="0" name=""/>
        <dsp:cNvSpPr/>
      </dsp:nvSpPr>
      <dsp:spPr>
        <a:xfrm rot="5400000">
          <a:off x="4676886" y="-2185633"/>
          <a:ext cx="1703710" cy="6562875"/>
        </a:xfrm>
        <a:prstGeom prst="round2Same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b="0" kern="1200" dirty="0">
              <a:solidFill>
                <a:schemeClr val="tx1"/>
              </a:solidFill>
            </a:rPr>
            <a:t>Assist Alaskans with disabilities to OBTAIN and MAINTAIN employment</a:t>
          </a:r>
        </a:p>
      </dsp:txBody>
      <dsp:txXfrm rot="-5400000">
        <a:off x="2247304" y="327117"/>
        <a:ext cx="6479707" cy="1537374"/>
      </dsp:txXfrm>
    </dsp:sp>
    <dsp:sp modelId="{B1CC4E2B-0ECA-4E69-B485-450150AE0100}">
      <dsp:nvSpPr>
        <dsp:cNvPr id="0" name=""/>
        <dsp:cNvSpPr/>
      </dsp:nvSpPr>
      <dsp:spPr>
        <a:xfrm>
          <a:off x="76850" y="1470"/>
          <a:ext cx="2170454" cy="2188666"/>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chemeClr val="tx1"/>
              </a:solidFill>
            </a:rPr>
            <a:t>Mission</a:t>
          </a:r>
        </a:p>
      </dsp:txBody>
      <dsp:txXfrm>
        <a:off x="182803" y="107423"/>
        <a:ext cx="1958548" cy="1976760"/>
      </dsp:txXfrm>
    </dsp:sp>
    <dsp:sp modelId="{058BC968-3F5B-441B-BD63-D51C4690A32C}">
      <dsp:nvSpPr>
        <dsp:cNvPr id="0" name=""/>
        <dsp:cNvSpPr/>
      </dsp:nvSpPr>
      <dsp:spPr>
        <a:xfrm rot="5400000">
          <a:off x="3495258" y="1208438"/>
          <a:ext cx="4252158" cy="6434423"/>
        </a:xfrm>
        <a:prstGeom prst="round2SameRect">
          <a:avLst/>
        </a:prstGeom>
        <a:solidFill>
          <a:schemeClr val="accent3">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i="0" u="none" kern="1200" dirty="0"/>
            <a:t>The empowering value of employment in an individual’s life</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b="0" i="0" u="none" kern="1200" dirty="0"/>
            <a:t>Honoring and respecting each individual’s strengths, skills, choices, abilities and cultural identity</a:t>
          </a:r>
        </a:p>
        <a:p>
          <a:pPr marL="228600" lvl="1" indent="-228600" algn="l" defTabSz="889000">
            <a:lnSpc>
              <a:spcPct val="90000"/>
            </a:lnSpc>
            <a:spcBef>
              <a:spcPct val="0"/>
            </a:spcBef>
            <a:spcAft>
              <a:spcPct val="15000"/>
            </a:spcAft>
            <a:buChar char="•"/>
          </a:pPr>
          <a:r>
            <a:rPr lang="en-US" sz="2000" b="0" i="0" kern="1200" dirty="0"/>
            <a:t>Developing strong partnerships with Tribal vocational rehabilitation programs, schools, job-centers and centers for independent living</a:t>
          </a:r>
          <a:endParaRPr lang="en-US" sz="2000" b="0" i="0" u="none" kern="1200" dirty="0"/>
        </a:p>
        <a:p>
          <a:pPr marL="228600" lvl="1" indent="-228600" algn="l" defTabSz="889000">
            <a:lnSpc>
              <a:spcPct val="90000"/>
            </a:lnSpc>
            <a:spcBef>
              <a:spcPct val="0"/>
            </a:spcBef>
            <a:spcAft>
              <a:spcPct val="15000"/>
            </a:spcAft>
            <a:buChar char="•"/>
          </a:pPr>
          <a:r>
            <a:rPr lang="en-US" sz="2000" b="0" i="0" u="none" kern="1200" dirty="0"/>
            <a:t>Delivering high quality vocational rehabilitation services</a:t>
          </a:r>
        </a:p>
        <a:p>
          <a:pPr marL="228600" lvl="1" indent="-228600" algn="l" defTabSz="889000">
            <a:lnSpc>
              <a:spcPct val="90000"/>
            </a:lnSpc>
            <a:spcBef>
              <a:spcPct val="0"/>
            </a:spcBef>
            <a:spcAft>
              <a:spcPct val="15000"/>
            </a:spcAft>
            <a:buChar char="•"/>
          </a:pPr>
          <a:r>
            <a:rPr lang="en-US" sz="2000" b="0" i="0" u="none" kern="1200" dirty="0"/>
            <a:t>Employing and developing highly qualified and skilled rehabilitation staff.</a:t>
          </a:r>
        </a:p>
        <a:p>
          <a:pPr marL="228600" lvl="1" indent="-228600" algn="l" defTabSz="889000">
            <a:lnSpc>
              <a:spcPct val="90000"/>
            </a:lnSpc>
            <a:spcBef>
              <a:spcPct val="0"/>
            </a:spcBef>
            <a:spcAft>
              <a:spcPct val="15000"/>
            </a:spcAft>
            <a:buChar char="•"/>
          </a:pPr>
          <a:r>
            <a:rPr lang="en-US" sz="2000" b="0" i="0" u="none" kern="1200" dirty="0"/>
            <a:t>The principles of stewardship in the use of public resources</a:t>
          </a:r>
        </a:p>
      </dsp:txBody>
      <dsp:txXfrm rot="-5400000">
        <a:off x="2404126" y="2507144"/>
        <a:ext cx="6226850" cy="3837012"/>
      </dsp:txXfrm>
    </dsp:sp>
    <dsp:sp modelId="{787B9143-8187-4D87-B704-FD4F2895688A}">
      <dsp:nvSpPr>
        <dsp:cNvPr id="0" name=""/>
        <dsp:cNvSpPr/>
      </dsp:nvSpPr>
      <dsp:spPr>
        <a:xfrm>
          <a:off x="76850" y="3331316"/>
          <a:ext cx="2327276" cy="2188666"/>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chemeClr val="tx1"/>
              </a:solidFill>
            </a:rPr>
            <a:t>Principles</a:t>
          </a:r>
        </a:p>
      </dsp:txBody>
      <dsp:txXfrm>
        <a:off x="183692" y="3438158"/>
        <a:ext cx="2113592" cy="19749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EE323-C282-4E10-9814-B128036EA3CF}">
      <dsp:nvSpPr>
        <dsp:cNvPr id="0" name=""/>
        <dsp:cNvSpPr/>
      </dsp:nvSpPr>
      <dsp:spPr>
        <a:xfrm rot="1828066">
          <a:off x="2543058" y="4218545"/>
          <a:ext cx="1277376" cy="66796"/>
        </a:xfrm>
        <a:custGeom>
          <a:avLst/>
          <a:gdLst/>
          <a:ahLst/>
          <a:cxnLst/>
          <a:rect l="0" t="0" r="0" b="0"/>
          <a:pathLst>
            <a:path>
              <a:moveTo>
                <a:pt x="0" y="33398"/>
              </a:moveTo>
              <a:lnTo>
                <a:pt x="1277376" y="333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94CE6F-3FE9-4B8D-A24F-348329123B84}">
      <dsp:nvSpPr>
        <dsp:cNvPr id="0" name=""/>
        <dsp:cNvSpPr/>
      </dsp:nvSpPr>
      <dsp:spPr>
        <a:xfrm rot="21004978">
          <a:off x="2620925" y="2892000"/>
          <a:ext cx="1382325" cy="66796"/>
        </a:xfrm>
        <a:custGeom>
          <a:avLst/>
          <a:gdLst/>
          <a:ahLst/>
          <a:cxnLst/>
          <a:rect l="0" t="0" r="0" b="0"/>
          <a:pathLst>
            <a:path>
              <a:moveTo>
                <a:pt x="0" y="33398"/>
              </a:moveTo>
              <a:lnTo>
                <a:pt x="1382325" y="333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BB690A-16CD-46FC-BD75-AA78E09FBCAA}">
      <dsp:nvSpPr>
        <dsp:cNvPr id="0" name=""/>
        <dsp:cNvSpPr/>
      </dsp:nvSpPr>
      <dsp:spPr>
        <a:xfrm rot="18595395">
          <a:off x="2381458" y="1925289"/>
          <a:ext cx="339646" cy="66796"/>
        </a:xfrm>
        <a:custGeom>
          <a:avLst/>
          <a:gdLst/>
          <a:ahLst/>
          <a:cxnLst/>
          <a:rect l="0" t="0" r="0" b="0"/>
          <a:pathLst>
            <a:path>
              <a:moveTo>
                <a:pt x="0" y="33398"/>
              </a:moveTo>
              <a:lnTo>
                <a:pt x="339646" y="333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001BD5-3D26-4AA9-A8DD-79BB338AB25C}">
      <dsp:nvSpPr>
        <dsp:cNvPr id="0" name=""/>
        <dsp:cNvSpPr/>
      </dsp:nvSpPr>
      <dsp:spPr>
        <a:xfrm>
          <a:off x="141" y="1736460"/>
          <a:ext cx="2667007" cy="291173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C3CB9D-F9B8-41C7-A9CC-D32DDA6330F2}">
      <dsp:nvSpPr>
        <dsp:cNvPr id="0" name=""/>
        <dsp:cNvSpPr/>
      </dsp:nvSpPr>
      <dsp:spPr>
        <a:xfrm>
          <a:off x="2330880" y="-1975"/>
          <a:ext cx="1968258" cy="2096015"/>
        </a:xfrm>
        <a:prstGeom prst="ellipse">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Has impairment </a:t>
          </a:r>
        </a:p>
      </dsp:txBody>
      <dsp:txXfrm>
        <a:off x="2619125" y="304979"/>
        <a:ext cx="1391768" cy="1482107"/>
      </dsp:txXfrm>
    </dsp:sp>
    <dsp:sp modelId="{B1740EE4-049A-4904-B570-D039F0012EE3}">
      <dsp:nvSpPr>
        <dsp:cNvPr id="0" name=""/>
        <dsp:cNvSpPr/>
      </dsp:nvSpPr>
      <dsp:spPr>
        <a:xfrm>
          <a:off x="4339143" y="-1975"/>
          <a:ext cx="2952387" cy="2096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physical </a:t>
          </a:r>
        </a:p>
        <a:p>
          <a:pPr marL="285750" lvl="1" indent="-285750" algn="l" defTabSz="1244600">
            <a:lnSpc>
              <a:spcPct val="90000"/>
            </a:lnSpc>
            <a:spcBef>
              <a:spcPct val="0"/>
            </a:spcBef>
            <a:spcAft>
              <a:spcPct val="15000"/>
            </a:spcAft>
            <a:buChar char="•"/>
          </a:pPr>
          <a:r>
            <a:rPr lang="en-US" sz="2800" kern="1200" dirty="0"/>
            <a:t>mental</a:t>
          </a:r>
        </a:p>
      </dsp:txBody>
      <dsp:txXfrm>
        <a:off x="4339143" y="-1975"/>
        <a:ext cx="2952387" cy="2096015"/>
      </dsp:txXfrm>
    </dsp:sp>
    <dsp:sp modelId="{4B26C241-A14F-4AA2-81E5-D0A2CDEA5636}">
      <dsp:nvSpPr>
        <dsp:cNvPr id="0" name=""/>
        <dsp:cNvSpPr/>
      </dsp:nvSpPr>
      <dsp:spPr>
        <a:xfrm>
          <a:off x="3977108" y="1525768"/>
          <a:ext cx="2163913" cy="2188398"/>
        </a:xfrm>
        <a:prstGeom prst="ellipse">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The impairment results in</a:t>
          </a:r>
        </a:p>
      </dsp:txBody>
      <dsp:txXfrm>
        <a:off x="4294006" y="1846251"/>
        <a:ext cx="1530117" cy="1547432"/>
      </dsp:txXfrm>
    </dsp:sp>
    <dsp:sp modelId="{53958D13-F18E-4842-8710-FA1BA8033875}">
      <dsp:nvSpPr>
        <dsp:cNvPr id="0" name=""/>
        <dsp:cNvSpPr/>
      </dsp:nvSpPr>
      <dsp:spPr>
        <a:xfrm>
          <a:off x="5936458" y="1525768"/>
          <a:ext cx="3245870" cy="218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a substantial impediment to employment</a:t>
          </a:r>
        </a:p>
      </dsp:txBody>
      <dsp:txXfrm>
        <a:off x="5936458" y="1525768"/>
        <a:ext cx="3245870" cy="2188398"/>
      </dsp:txXfrm>
    </dsp:sp>
    <dsp:sp modelId="{C01D3D34-63B7-4BDC-B60E-7C45757B0CFA}">
      <dsp:nvSpPr>
        <dsp:cNvPr id="0" name=""/>
        <dsp:cNvSpPr/>
      </dsp:nvSpPr>
      <dsp:spPr>
        <a:xfrm>
          <a:off x="3569857" y="4039548"/>
          <a:ext cx="2266667" cy="2214883"/>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VR Services are required</a:t>
          </a:r>
        </a:p>
      </dsp:txBody>
      <dsp:txXfrm>
        <a:off x="3901803" y="4363910"/>
        <a:ext cx="1602775" cy="1566159"/>
      </dsp:txXfrm>
    </dsp:sp>
    <dsp:sp modelId="{395409F3-556A-4C0D-BD92-97E79B5A85BB}">
      <dsp:nvSpPr>
        <dsp:cNvPr id="0" name=""/>
        <dsp:cNvSpPr/>
      </dsp:nvSpPr>
      <dsp:spPr>
        <a:xfrm>
          <a:off x="5503518" y="4039548"/>
          <a:ext cx="3400001" cy="2214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To prepare for, secure, retain or regain employment</a:t>
          </a:r>
        </a:p>
        <a:p>
          <a:pPr marL="228600" lvl="1" indent="-228600" algn="l" defTabSz="889000">
            <a:lnSpc>
              <a:spcPct val="90000"/>
            </a:lnSpc>
            <a:spcBef>
              <a:spcPct val="0"/>
            </a:spcBef>
            <a:spcAft>
              <a:spcPct val="15000"/>
            </a:spcAft>
            <a:buChar char="•"/>
          </a:pPr>
          <a:r>
            <a:rPr lang="en-US" sz="2000" kern="1200" dirty="0"/>
            <a:t>Consistent with the person’s strengths, resources, priorities, concerns, abilities, capabilities, interests, &amp; informed choice</a:t>
          </a:r>
        </a:p>
      </dsp:txBody>
      <dsp:txXfrm>
        <a:off x="5503518" y="4039548"/>
        <a:ext cx="3400001" cy="22148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25943-934B-4736-A344-DB8A800E0399}">
      <dsp:nvSpPr>
        <dsp:cNvPr id="0" name=""/>
        <dsp:cNvSpPr/>
      </dsp:nvSpPr>
      <dsp:spPr>
        <a:xfrm>
          <a:off x="698199" y="0"/>
          <a:ext cx="8679180" cy="5638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BAE356-32CC-4ACE-AD53-323508CD5EA3}">
      <dsp:nvSpPr>
        <dsp:cNvPr id="0" name=""/>
        <dsp:cNvSpPr/>
      </dsp:nvSpPr>
      <dsp:spPr>
        <a:xfrm>
          <a:off x="5945" y="1691640"/>
          <a:ext cx="1627791" cy="2255520"/>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b="1" kern="1200" dirty="0">
              <a:solidFill>
                <a:schemeClr val="tx1"/>
              </a:solidFill>
            </a:rPr>
            <a:t>Orientation</a:t>
          </a:r>
        </a:p>
        <a:p>
          <a:pPr marL="0" lvl="0" indent="0" algn="ctr" defTabSz="800100">
            <a:lnSpc>
              <a:spcPct val="100000"/>
            </a:lnSpc>
            <a:spcBef>
              <a:spcPct val="0"/>
            </a:spcBef>
            <a:spcAft>
              <a:spcPts val="0"/>
            </a:spcAft>
            <a:buNone/>
          </a:pPr>
          <a:r>
            <a:rPr lang="en-US" sz="1800" b="1" kern="1200" dirty="0">
              <a:solidFill>
                <a:schemeClr val="tx1"/>
              </a:solidFill>
            </a:rPr>
            <a:t>Application</a:t>
          </a:r>
        </a:p>
        <a:p>
          <a:pPr marL="0" lvl="0" indent="0" algn="ctr" defTabSz="800100">
            <a:lnSpc>
              <a:spcPct val="100000"/>
            </a:lnSpc>
            <a:spcBef>
              <a:spcPct val="0"/>
            </a:spcBef>
            <a:spcAft>
              <a:spcPts val="0"/>
            </a:spcAft>
            <a:buNone/>
          </a:pPr>
          <a:r>
            <a:rPr lang="en-US" sz="1800" b="1" kern="1200" dirty="0">
              <a:solidFill>
                <a:schemeClr val="tx1"/>
              </a:solidFill>
            </a:rPr>
            <a:t>Intake </a:t>
          </a:r>
        </a:p>
      </dsp:txBody>
      <dsp:txXfrm>
        <a:off x="85407" y="1771102"/>
        <a:ext cx="1468867" cy="2096596"/>
      </dsp:txXfrm>
    </dsp:sp>
    <dsp:sp modelId="{18025B7A-E644-40A0-A430-FA70B961A9FD}">
      <dsp:nvSpPr>
        <dsp:cNvPr id="0" name=""/>
        <dsp:cNvSpPr/>
      </dsp:nvSpPr>
      <dsp:spPr>
        <a:xfrm>
          <a:off x="1792283" y="1691640"/>
          <a:ext cx="1655369" cy="2255520"/>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b="1" kern="1200" dirty="0">
              <a:solidFill>
                <a:srgbClr val="002060"/>
              </a:solidFill>
            </a:rPr>
            <a:t>Determine Eligibility </a:t>
          </a:r>
        </a:p>
        <a:p>
          <a:pPr marL="0" lvl="0" indent="0" algn="ctr" defTabSz="800100">
            <a:lnSpc>
              <a:spcPct val="100000"/>
            </a:lnSpc>
            <a:spcBef>
              <a:spcPct val="0"/>
            </a:spcBef>
            <a:spcAft>
              <a:spcPts val="0"/>
            </a:spcAft>
            <a:buNone/>
          </a:pPr>
          <a:r>
            <a:rPr lang="en-US" sz="1800" b="1" kern="1200" dirty="0">
              <a:solidFill>
                <a:srgbClr val="002060"/>
              </a:solidFill>
            </a:rPr>
            <a:t>(60 days)</a:t>
          </a:r>
        </a:p>
      </dsp:txBody>
      <dsp:txXfrm>
        <a:off x="1873091" y="1772448"/>
        <a:ext cx="1493753" cy="2093904"/>
      </dsp:txXfrm>
    </dsp:sp>
    <dsp:sp modelId="{0808ADE6-C4FB-4739-9CD6-94617CF88B44}">
      <dsp:nvSpPr>
        <dsp:cNvPr id="0" name=""/>
        <dsp:cNvSpPr/>
      </dsp:nvSpPr>
      <dsp:spPr>
        <a:xfrm>
          <a:off x="3606199" y="1691640"/>
          <a:ext cx="1884446" cy="2255520"/>
        </a:xfrm>
        <a:prstGeom prst="round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b="1" kern="1200" dirty="0">
              <a:solidFill>
                <a:srgbClr val="002060"/>
              </a:solidFill>
            </a:rPr>
            <a:t>Develop Individualized Plan for Employment (IPE)</a:t>
          </a:r>
        </a:p>
        <a:p>
          <a:pPr marL="0" lvl="0" indent="0" algn="ctr" defTabSz="800100">
            <a:lnSpc>
              <a:spcPct val="100000"/>
            </a:lnSpc>
            <a:spcBef>
              <a:spcPct val="0"/>
            </a:spcBef>
            <a:spcAft>
              <a:spcPts val="0"/>
            </a:spcAft>
            <a:buNone/>
          </a:pPr>
          <a:r>
            <a:rPr lang="en-US" sz="1800" b="1" kern="1200" dirty="0">
              <a:solidFill>
                <a:srgbClr val="002060"/>
              </a:solidFill>
            </a:rPr>
            <a:t>(90 days)</a:t>
          </a:r>
        </a:p>
      </dsp:txBody>
      <dsp:txXfrm>
        <a:off x="3698190" y="1783631"/>
        <a:ext cx="1700464" cy="2071538"/>
      </dsp:txXfrm>
    </dsp:sp>
    <dsp:sp modelId="{15018B5D-3068-4958-84C7-5FB12159DAF7}">
      <dsp:nvSpPr>
        <dsp:cNvPr id="0" name=""/>
        <dsp:cNvSpPr/>
      </dsp:nvSpPr>
      <dsp:spPr>
        <a:xfrm>
          <a:off x="5649192" y="1691640"/>
          <a:ext cx="1400264" cy="2255520"/>
        </a:xfrm>
        <a:prstGeom prst="round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Provide identified  Services</a:t>
          </a:r>
        </a:p>
      </dsp:txBody>
      <dsp:txXfrm>
        <a:off x="5717547" y="1759995"/>
        <a:ext cx="1263554" cy="2118810"/>
      </dsp:txXfrm>
    </dsp:sp>
    <dsp:sp modelId="{4B6F5FD1-5F05-4CA4-84EE-F62BEB268167}">
      <dsp:nvSpPr>
        <dsp:cNvPr id="0" name=""/>
        <dsp:cNvSpPr/>
      </dsp:nvSpPr>
      <dsp:spPr>
        <a:xfrm>
          <a:off x="7208003" y="1691640"/>
          <a:ext cx="1887024" cy="2255520"/>
        </a:xfrm>
        <a:prstGeom prst="roundRect">
          <a:avLst/>
        </a:prstGeom>
        <a:solidFill>
          <a:srgbClr val="05FF7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b="1" kern="1200" dirty="0">
              <a:solidFill>
                <a:srgbClr val="002060"/>
              </a:solidFill>
            </a:rPr>
            <a:t>Employment </a:t>
          </a:r>
        </a:p>
        <a:p>
          <a:pPr marL="0" lvl="0" indent="0" algn="ctr" defTabSz="800100">
            <a:lnSpc>
              <a:spcPct val="100000"/>
            </a:lnSpc>
            <a:spcBef>
              <a:spcPct val="0"/>
            </a:spcBef>
            <a:spcAft>
              <a:spcPts val="0"/>
            </a:spcAft>
            <a:buNone/>
          </a:pPr>
          <a:r>
            <a:rPr lang="en-US" sz="1800" b="1" kern="1200" dirty="0">
              <a:solidFill>
                <a:srgbClr val="002060"/>
              </a:solidFill>
            </a:rPr>
            <a:t>(90 days follow-up)</a:t>
          </a:r>
        </a:p>
      </dsp:txBody>
      <dsp:txXfrm>
        <a:off x="7300120" y="1783757"/>
        <a:ext cx="1702790" cy="2071286"/>
      </dsp:txXfrm>
    </dsp:sp>
    <dsp:sp modelId="{17B60DF4-34C5-4678-943C-79E3074A2E24}">
      <dsp:nvSpPr>
        <dsp:cNvPr id="0" name=""/>
        <dsp:cNvSpPr/>
      </dsp:nvSpPr>
      <dsp:spPr>
        <a:xfrm>
          <a:off x="9253575" y="1691640"/>
          <a:ext cx="951279" cy="225552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60"/>
              </a:solidFill>
            </a:rPr>
            <a:t>Successful Closure</a:t>
          </a:r>
        </a:p>
      </dsp:txBody>
      <dsp:txXfrm>
        <a:off x="9300013" y="1738078"/>
        <a:ext cx="858403" cy="21626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DA4E4-0AF5-46BD-9024-0AED48F24FBC}">
      <dsp:nvSpPr>
        <dsp:cNvPr id="0" name=""/>
        <dsp:cNvSpPr/>
      </dsp:nvSpPr>
      <dsp:spPr>
        <a:xfrm>
          <a:off x="3322320" y="0"/>
          <a:ext cx="4983480" cy="4449763"/>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Char char="•"/>
          </a:pPr>
          <a:r>
            <a:rPr lang="en-US" sz="3600" kern="1200" dirty="0"/>
            <a:t>in a real work setting</a:t>
          </a:r>
        </a:p>
        <a:p>
          <a:pPr marL="285750" lvl="1" indent="-285750" algn="l" defTabSz="1422400">
            <a:lnSpc>
              <a:spcPct val="90000"/>
            </a:lnSpc>
            <a:spcBef>
              <a:spcPct val="0"/>
            </a:spcBef>
            <a:spcAft>
              <a:spcPct val="15000"/>
            </a:spcAft>
            <a:buChar char="•"/>
          </a:pPr>
          <a:r>
            <a:rPr lang="en-US" sz="3200" kern="1200" dirty="0"/>
            <a:t>Max. 3; no more than 3 weeks each </a:t>
          </a:r>
          <a:r>
            <a:rPr lang="en-US" sz="1600" kern="1200" dirty="0"/>
            <a:t>(ADVR recommends) </a:t>
          </a:r>
        </a:p>
      </dsp:txBody>
      <dsp:txXfrm>
        <a:off x="3322320" y="556220"/>
        <a:ext cx="3314819" cy="3337323"/>
      </dsp:txXfrm>
    </dsp:sp>
    <dsp:sp modelId="{D2CCA239-BD45-44A5-9D6A-5CDA05601A03}">
      <dsp:nvSpPr>
        <dsp:cNvPr id="0" name=""/>
        <dsp:cNvSpPr/>
      </dsp:nvSpPr>
      <dsp:spPr>
        <a:xfrm>
          <a:off x="0" y="0"/>
          <a:ext cx="3322320" cy="4449763"/>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b="1" kern="1200" dirty="0">
              <a:solidFill>
                <a:srgbClr val="FFFF00"/>
              </a:solidFill>
            </a:rPr>
            <a:t>Participate in Trial Work Experience</a:t>
          </a:r>
        </a:p>
      </dsp:txBody>
      <dsp:txXfrm>
        <a:off x="162182" y="162182"/>
        <a:ext cx="2997956" cy="41253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D9C1A-1F20-4AE7-A46E-DB9C37BE4522}">
      <dsp:nvSpPr>
        <dsp:cNvPr id="0" name=""/>
        <dsp:cNvSpPr/>
      </dsp:nvSpPr>
      <dsp:spPr>
        <a:xfrm>
          <a:off x="1079" y="0"/>
          <a:ext cx="2805410" cy="5334000"/>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Who</a:t>
          </a:r>
        </a:p>
      </dsp:txBody>
      <dsp:txXfrm>
        <a:off x="1079" y="0"/>
        <a:ext cx="2805410" cy="1600200"/>
      </dsp:txXfrm>
    </dsp:sp>
    <dsp:sp modelId="{BBF87723-7313-4AA8-A10E-A8B9AF0A388E}">
      <dsp:nvSpPr>
        <dsp:cNvPr id="0" name=""/>
        <dsp:cNvSpPr/>
      </dsp:nvSpPr>
      <dsp:spPr>
        <a:xfrm>
          <a:off x="281620" y="1601762"/>
          <a:ext cx="2244328" cy="1608273"/>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Students with disabilities</a:t>
          </a:r>
        </a:p>
      </dsp:txBody>
      <dsp:txXfrm>
        <a:off x="328725" y="1648867"/>
        <a:ext cx="2150118" cy="1514063"/>
      </dsp:txXfrm>
    </dsp:sp>
    <dsp:sp modelId="{1D1B43CA-5ED8-44DC-9FA9-7AEA1623DC08}">
      <dsp:nvSpPr>
        <dsp:cNvPr id="0" name=""/>
        <dsp:cNvSpPr/>
      </dsp:nvSpPr>
      <dsp:spPr>
        <a:xfrm>
          <a:off x="281620" y="3457463"/>
          <a:ext cx="2244328" cy="1608273"/>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Typically not employed</a:t>
          </a:r>
        </a:p>
      </dsp:txBody>
      <dsp:txXfrm>
        <a:off x="328725" y="3504568"/>
        <a:ext cx="2150118" cy="1514063"/>
      </dsp:txXfrm>
    </dsp:sp>
    <dsp:sp modelId="{55F77166-680F-48AD-BA21-2E605523EE91}">
      <dsp:nvSpPr>
        <dsp:cNvPr id="0" name=""/>
        <dsp:cNvSpPr/>
      </dsp:nvSpPr>
      <dsp:spPr>
        <a:xfrm>
          <a:off x="3016894" y="0"/>
          <a:ext cx="2805410" cy="5334000"/>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Funds</a:t>
          </a:r>
        </a:p>
      </dsp:txBody>
      <dsp:txXfrm>
        <a:off x="3016894" y="0"/>
        <a:ext cx="2805410" cy="1600200"/>
      </dsp:txXfrm>
    </dsp:sp>
    <dsp:sp modelId="{689E7336-935C-4232-85CC-9923CF61B9EB}">
      <dsp:nvSpPr>
        <dsp:cNvPr id="0" name=""/>
        <dsp:cNvSpPr/>
      </dsp:nvSpPr>
      <dsp:spPr>
        <a:xfrm>
          <a:off x="3297435" y="1601762"/>
          <a:ext cx="2244328" cy="1608273"/>
        </a:xfrm>
        <a:prstGeom prst="roundRect">
          <a:avLst>
            <a:gd name="adj" fmla="val 10000"/>
          </a:avLst>
        </a:prstGeom>
        <a:solidFill>
          <a:srgbClr val="BFD9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Youth who are in school</a:t>
          </a:r>
        </a:p>
      </dsp:txBody>
      <dsp:txXfrm>
        <a:off x="3344540" y="1648867"/>
        <a:ext cx="2150118" cy="1514063"/>
      </dsp:txXfrm>
    </dsp:sp>
    <dsp:sp modelId="{BD82CF4F-CAC3-4598-B21E-FEBC23C22FB5}">
      <dsp:nvSpPr>
        <dsp:cNvPr id="0" name=""/>
        <dsp:cNvSpPr/>
      </dsp:nvSpPr>
      <dsp:spPr>
        <a:xfrm>
          <a:off x="3297435" y="3457463"/>
          <a:ext cx="2244328" cy="1608273"/>
        </a:xfrm>
        <a:prstGeom prst="roundRect">
          <a:avLst>
            <a:gd name="adj" fmla="val 10000"/>
          </a:avLst>
        </a:prstGeom>
        <a:solidFill>
          <a:srgbClr val="BFD9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Business Partnerships </a:t>
          </a:r>
        </a:p>
      </dsp:txBody>
      <dsp:txXfrm>
        <a:off x="3344540" y="3504568"/>
        <a:ext cx="2150118" cy="1514063"/>
      </dsp:txXfrm>
    </dsp:sp>
    <dsp:sp modelId="{B6E3EBEE-C098-436F-AE48-58176CB549F3}">
      <dsp:nvSpPr>
        <dsp:cNvPr id="0" name=""/>
        <dsp:cNvSpPr/>
      </dsp:nvSpPr>
      <dsp:spPr>
        <a:xfrm>
          <a:off x="6032710" y="0"/>
          <a:ext cx="2805410" cy="5334000"/>
        </a:xfrm>
        <a:prstGeom prst="roundRect">
          <a:avLst>
            <a:gd name="adj" fmla="val 10000"/>
          </a:avLst>
        </a:prstGeom>
        <a:solidFill>
          <a:srgbClr val="3F08CA"/>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rgbClr val="FFFF00"/>
              </a:solidFill>
            </a:rPr>
            <a:t>Focus</a:t>
          </a:r>
        </a:p>
      </dsp:txBody>
      <dsp:txXfrm>
        <a:off x="6032710" y="0"/>
        <a:ext cx="2805410" cy="1600200"/>
      </dsp:txXfrm>
    </dsp:sp>
    <dsp:sp modelId="{6C84F849-8F37-4651-94A6-18794E0A7144}">
      <dsp:nvSpPr>
        <dsp:cNvPr id="0" name=""/>
        <dsp:cNvSpPr/>
      </dsp:nvSpPr>
      <dsp:spPr>
        <a:xfrm>
          <a:off x="6313251" y="1601762"/>
          <a:ext cx="2244328" cy="1608273"/>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Develop work experience &amp; soft skills</a:t>
          </a:r>
        </a:p>
      </dsp:txBody>
      <dsp:txXfrm>
        <a:off x="6360356" y="1648867"/>
        <a:ext cx="2150118" cy="1514063"/>
      </dsp:txXfrm>
    </dsp:sp>
    <dsp:sp modelId="{8ADB23D9-AC9D-4D0F-884C-5D9DCDEAAC3D}">
      <dsp:nvSpPr>
        <dsp:cNvPr id="0" name=""/>
        <dsp:cNvSpPr/>
      </dsp:nvSpPr>
      <dsp:spPr>
        <a:xfrm>
          <a:off x="6313251" y="3457463"/>
          <a:ext cx="2244328" cy="1608273"/>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Time management, responsibility, communication skills; customer service, basic employability </a:t>
          </a:r>
        </a:p>
      </dsp:txBody>
      <dsp:txXfrm>
        <a:off x="6360356" y="3504568"/>
        <a:ext cx="2150118" cy="151406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9/26/2019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9/26/2019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E4D91A-43DC-4EDA-A46B-AC3D49F1D624}" type="slidenum">
              <a:rPr lang="en-US" smtClean="0"/>
              <a:t>52</a:t>
            </a:fld>
            <a:endParaRPr lang="en-US"/>
          </a:p>
        </p:txBody>
      </p:sp>
    </p:spTree>
    <p:extLst>
      <p:ext uri="{BB962C8B-B14F-4D97-AF65-F5344CB8AC3E}">
        <p14:creationId xmlns:p14="http://schemas.microsoft.com/office/powerpoint/2010/main" val="1492982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p:nvSpPr>
        <p:spPr>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3" name="Straight Connecto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5" name="Straight Connecto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n-US" dirty="0"/>
              <a:t>Click to edit Master title style</a:t>
            </a:r>
            <a:endParaRPr dirty="0"/>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solidFill>
                  <a:schemeClr val="bg1"/>
                </a:solidFill>
              </a:defRPr>
            </a:lvl1pPr>
          </a:lstStyle>
          <a:p>
            <a:fld id="{C2C6F8EA-316C-41DE-B9A4-EDCC3A85ED9A}" type="datetimeFigureOut">
              <a:rPr lang="en-US"/>
              <a:pPr/>
              <a:t>9/26/2019</a:t>
            </a:fld>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40" y="5916956"/>
            <a:ext cx="1008815" cy="560044"/>
          </a:xfrm>
          <a:prstGeom prst="rect">
            <a:avLst/>
          </a:prstGeom>
        </p:spPr>
      </p:pic>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9/26/2019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661338"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1" name="Straight Connector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599612" y="685800"/>
            <a:ext cx="1787526"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9/26/2019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96774" y="746591"/>
            <a:ext cx="1295400" cy="564219"/>
          </a:xfrm>
          <a:prstGeom prst="rect">
            <a:avLst/>
          </a:prstGeom>
        </p:spPr>
      </p:pic>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2C6F8EA-316C-41DE-B9A4-EDCC3A85ED9A}" type="datetimeFigureOut">
              <a:rPr lang="en-US"/>
              <a:t>9/26/2019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0" name="Rectangle 19"/>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4" name="Rectangle 23"/>
          <p:cNvSpPr/>
          <p:nvPr/>
        </p:nvSpPr>
        <p:spPr>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1" name="Rectangle 20"/>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2" name="Straight Connector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3" name="Straight Connector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7" name="Rectangle 26"/>
          <p:cNvSpPr/>
          <p:nvPr/>
        </p:nvSpPr>
        <p:spPr>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8" name="Rectangle 27"/>
          <p:cNvSpPr/>
          <p:nvPr/>
        </p:nvSpPr>
        <p:spPr>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0" name="Rectangle 29"/>
          <p:cNvSpPr/>
          <p:nvPr/>
        </p:nvSpPr>
        <p:spPr>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1" name="Straight Connecto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3" name="Straight Connector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bg1"/>
                </a:solidFill>
              </a:defRPr>
            </a:lvl1pPr>
          </a:lstStyle>
          <a:p>
            <a:fld id="{C2C6F8EA-316C-41DE-B9A4-EDCC3A85ED9A}" type="datetimeFigureOut">
              <a:rPr lang="en-US"/>
              <a:pPr/>
              <a:t>9/26/2019</a:t>
            </a:fld>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83" y="5872144"/>
            <a:ext cx="1133362" cy="684912"/>
          </a:xfrm>
          <a:prstGeom prst="rect">
            <a:avLst/>
          </a:prstGeom>
        </p:spPr>
      </p:pic>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C2C6F8EA-316C-41DE-B9A4-EDCC3A85ED9A}" type="datetimeFigureOut">
              <a:rPr lang="en-US"/>
              <a:t>9/26/2019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2C6F8EA-316C-41DE-B9A4-EDCC3A85ED9A}" type="datetimeFigureOut">
              <a:rPr lang="en-US"/>
              <a:t>9/26/2019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2C6F8EA-316C-41DE-B9A4-EDCC3A85ED9A}" type="datetimeFigureOut">
              <a:rPr lang="en-US"/>
              <a:t>9/26/2019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Rectangle 5"/>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Date Placeholder 1"/>
          <p:cNvSpPr>
            <a:spLocks noGrp="1"/>
          </p:cNvSpPr>
          <p:nvPr>
            <p:ph type="dt" sz="half" idx="10"/>
          </p:nvPr>
        </p:nvSpPr>
        <p:spPr/>
        <p:txBody>
          <a:bodyPr/>
          <a:lstStyle/>
          <a:p>
            <a:fld id="{C2C6F8EA-316C-41DE-B9A4-EDCC3A85ED9A}" type="datetimeFigureOut">
              <a:rPr lang="en-US"/>
              <a:t>9/26/2019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0251"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C6F8EA-316C-41DE-B9A4-EDCC3A85ED9A}" type="datetimeFigureOut">
              <a:rPr lang="en-US"/>
              <a:t>9/26/2019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C6F8EA-316C-41DE-B9A4-EDCC3A85ED9A}" type="datetimeFigureOut">
              <a:rPr lang="en-US"/>
              <a:t>9/26/2019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en-US"/>
              <a:pPr/>
              <a:t>9/26/2019</a:t>
            </a:fld>
            <a:endParaRPr/>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a:pPr/>
              <a:t>‹#›</a:t>
            </a:fld>
            <a:endParaRPr/>
          </a:p>
        </p:txBody>
      </p: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4995" y="736219"/>
            <a:ext cx="1171589" cy="657530"/>
          </a:xfrm>
          <a:prstGeom prst="rect">
            <a:avLst/>
          </a:prstGeom>
        </p:spPr>
      </p:pic>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jobs.alaska.gov/offices/index.html" TargetMode="External"/><Relationship Id="rId2" Type="http://schemas.openxmlformats.org/officeDocument/2006/relationships/hyperlink" Target="http://jobs.alaska.gov/" TargetMode="External"/><Relationship Id="rId1" Type="http://schemas.openxmlformats.org/officeDocument/2006/relationships/slideLayout" Target="../slideLayouts/slideLayout2.xml"/><Relationship Id="rId4" Type="http://schemas.openxmlformats.org/officeDocument/2006/relationships/hyperlink" Target="https://www.doleta.gov/wioa/"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jobs.alaska.gov/offices/index.html" TargetMode="External"/><Relationship Id="rId2" Type="http://schemas.openxmlformats.org/officeDocument/2006/relationships/hyperlink" Target="http://jobs.alaska.gov/" TargetMode="External"/><Relationship Id="rId1" Type="http://schemas.openxmlformats.org/officeDocument/2006/relationships/slideLayout" Target="../slideLayouts/slideLayout2.xml"/><Relationship Id="rId4" Type="http://schemas.openxmlformats.org/officeDocument/2006/relationships/hyperlink" Target="https://www.doleta.gov/programs/wagner_peyser.cf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labor.state.ak.us/dvr/contact.ht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hyperlink" Target="http://www.communityinclusion.org/pdf/IB31_F.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hyperlink" Target="http://www.labor.state.ak.us/dvr/dvr-program-highlights.pdf" TargetMode="Externa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2.xml.rels><?xml version="1.0" encoding="UTF-8" standalone="yes"?>
<Relationships xmlns="http://schemas.openxmlformats.org/package/2006/relationships"><Relationship Id="rId3" Type="http://schemas.openxmlformats.org/officeDocument/2006/relationships/hyperlink" Target="http://www.labor.state.ak.us/dvr/contact.htm" TargetMode="External"/><Relationship Id="rId2" Type="http://schemas.openxmlformats.org/officeDocument/2006/relationships/hyperlink" Target="http://www.labor.state.ak.us/dvr/home.htm" TargetMode="Externa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hyperlink" Target="https://www.ecfr.gov/cgi-bin/text-idx?SID=b1ef6bf2d4756a591cee7c4ded6d432d&amp;mc=true&amp;node=pt34.2.361&amp;rgn=div5"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WIOA Framework &amp; the One Stop System</a:t>
            </a:r>
          </a:p>
        </p:txBody>
      </p:sp>
      <p:sp>
        <p:nvSpPr>
          <p:cNvPr id="3" name="Subtitle 2"/>
          <p:cNvSpPr>
            <a:spLocks noGrp="1"/>
          </p:cNvSpPr>
          <p:nvPr>
            <p:ph type="subTitle" idx="1"/>
          </p:nvPr>
        </p:nvSpPr>
        <p:spPr/>
        <p:txBody>
          <a:bodyPr/>
          <a:lstStyle/>
          <a:p>
            <a:r>
              <a:rPr lang="en-US" dirty="0"/>
              <a:t>(Titles I, II, III, &amp; IV)</a:t>
            </a:r>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436" y="177801"/>
            <a:ext cx="9782801" cy="736600"/>
          </a:xfrm>
        </p:spPr>
        <p:txBody>
          <a:bodyPr/>
          <a:lstStyle/>
          <a:p>
            <a:r>
              <a:rPr lang="en-US" b="1" dirty="0">
                <a:solidFill>
                  <a:schemeClr val="tx1"/>
                </a:solidFill>
                <a:cs typeface="Montserrat"/>
              </a:rPr>
              <a:t>DETS - Service Delivery Backbone</a:t>
            </a:r>
            <a:endParaRPr lang="en-US" dirty="0">
              <a:solidFill>
                <a:schemeClr val="tx1"/>
              </a:solidFill>
            </a:endParaRPr>
          </a:p>
        </p:txBody>
      </p:sp>
      <p:sp>
        <p:nvSpPr>
          <p:cNvPr id="3" name="Content Placeholder 2"/>
          <p:cNvSpPr>
            <a:spLocks noGrp="1"/>
          </p:cNvSpPr>
          <p:nvPr>
            <p:ph idx="1"/>
          </p:nvPr>
        </p:nvSpPr>
        <p:spPr>
          <a:xfrm>
            <a:off x="1593436" y="1143000"/>
            <a:ext cx="9782801" cy="5486400"/>
          </a:xfrm>
        </p:spPr>
        <p:txBody>
          <a:bodyPr>
            <a:normAutofit lnSpcReduction="10000"/>
          </a:bodyPr>
          <a:lstStyle/>
          <a:p>
            <a:pPr algn="just" defTabSz="931774">
              <a:defRPr/>
            </a:pPr>
            <a:r>
              <a:rPr lang="en-US" sz="1700" dirty="0">
                <a:latin typeface="Candara" panose="020E0502030303020204" pitchFamily="34" charset="0"/>
              </a:rPr>
              <a:t>The majority of the activities provided by DETS program staff in the Job Centers are done through the WIOA service structure of:</a:t>
            </a:r>
            <a:endParaRPr lang="en-US" sz="1700" dirty="0">
              <a:latin typeface="Candara" panose="020E0502030303020204" pitchFamily="34" charset="0"/>
              <a:cs typeface="Times New Roman" panose="02020603050405020304" pitchFamily="18" charset="0"/>
            </a:endParaRPr>
          </a:p>
          <a:p>
            <a:pPr marL="1257300" lvl="2" indent="-342900">
              <a:buClr>
                <a:schemeClr val="accent4">
                  <a:lumMod val="75000"/>
                </a:schemeClr>
              </a:buClr>
              <a:buFont typeface="Wingdings" panose="05000000000000000000" pitchFamily="2" charset="2"/>
              <a:buChar char="Ø"/>
            </a:pPr>
            <a:r>
              <a:rPr lang="en-US" sz="1700" dirty="0">
                <a:latin typeface="Candara" panose="020E0502030303020204" pitchFamily="34" charset="0"/>
              </a:rPr>
              <a:t>Basic career services </a:t>
            </a:r>
          </a:p>
          <a:p>
            <a:pPr marL="1257300" lvl="2" indent="-342900">
              <a:buClr>
                <a:schemeClr val="accent4">
                  <a:lumMod val="75000"/>
                </a:schemeClr>
              </a:buClr>
              <a:buFont typeface="Wingdings" panose="05000000000000000000" pitchFamily="2" charset="2"/>
              <a:buChar char="Ø"/>
            </a:pPr>
            <a:r>
              <a:rPr lang="en-US" sz="1700" dirty="0">
                <a:latin typeface="Candara" panose="020E0502030303020204" pitchFamily="34" charset="0"/>
              </a:rPr>
              <a:t>Individualized career services </a:t>
            </a:r>
          </a:p>
          <a:p>
            <a:pPr marL="1257300" lvl="2" indent="-342900">
              <a:buClr>
                <a:schemeClr val="accent4">
                  <a:lumMod val="75000"/>
                </a:schemeClr>
              </a:buClr>
              <a:buFont typeface="Wingdings" panose="05000000000000000000" pitchFamily="2" charset="2"/>
              <a:buChar char="Ø"/>
            </a:pPr>
            <a:r>
              <a:rPr lang="en-US" sz="1700" dirty="0">
                <a:latin typeface="Candara" panose="020E0502030303020204" pitchFamily="34" charset="0"/>
              </a:rPr>
              <a:t>Follow-up services </a:t>
            </a:r>
          </a:p>
          <a:p>
            <a:pPr marL="1257300" lvl="2" indent="-342900">
              <a:buClr>
                <a:schemeClr val="accent4">
                  <a:lumMod val="75000"/>
                </a:schemeClr>
              </a:buClr>
              <a:buFont typeface="Wingdings" panose="05000000000000000000" pitchFamily="2" charset="2"/>
              <a:buChar char="Ø"/>
            </a:pPr>
            <a:r>
              <a:rPr lang="en-US" sz="1700" dirty="0">
                <a:latin typeface="Candara" panose="020E0502030303020204" pitchFamily="34" charset="0"/>
              </a:rPr>
              <a:t>Training services </a:t>
            </a:r>
          </a:p>
          <a:p>
            <a:pPr algn="just" defTabSz="931774">
              <a:defRPr/>
            </a:pPr>
            <a:r>
              <a:rPr lang="en-US" sz="1700" dirty="0">
                <a:latin typeface="Candara" panose="020E0502030303020204" pitchFamily="34" charset="0"/>
              </a:rPr>
              <a:t>The federal programs that support the majority of DETS staff and their participants are: </a:t>
            </a:r>
          </a:p>
          <a:p>
            <a:pPr marL="1257300" lvl="2" indent="-342900">
              <a:buClr>
                <a:schemeClr val="accent4">
                  <a:lumMod val="75000"/>
                </a:schemeClr>
              </a:buClr>
              <a:buFont typeface="Wingdings" panose="05000000000000000000" pitchFamily="2" charset="2"/>
              <a:buChar char="Ø"/>
            </a:pPr>
            <a:r>
              <a:rPr lang="en-US" sz="1700" dirty="0">
                <a:latin typeface="Candara" panose="020E0502030303020204" pitchFamily="34" charset="0"/>
              </a:rPr>
              <a:t>Wagner-</a:t>
            </a:r>
            <a:r>
              <a:rPr lang="en-US" sz="1700" dirty="0" err="1">
                <a:latin typeface="Candara" panose="020E0502030303020204" pitchFamily="34" charset="0"/>
              </a:rPr>
              <a:t>Peyser</a:t>
            </a:r>
            <a:r>
              <a:rPr lang="en-US" sz="1700" dirty="0">
                <a:latin typeface="Candara" panose="020E0502030303020204" pitchFamily="34" charset="0"/>
              </a:rPr>
              <a:t>/Employment Service</a:t>
            </a:r>
          </a:p>
          <a:p>
            <a:pPr marL="1257300" lvl="2" indent="-342900">
              <a:buClr>
                <a:schemeClr val="accent4">
                  <a:lumMod val="75000"/>
                </a:schemeClr>
              </a:buClr>
              <a:buFont typeface="Wingdings" panose="05000000000000000000" pitchFamily="2" charset="2"/>
              <a:buChar char="Ø"/>
            </a:pPr>
            <a:r>
              <a:rPr lang="en-US" sz="1700" dirty="0">
                <a:latin typeface="Candara" panose="020E0502030303020204" pitchFamily="34" charset="0"/>
              </a:rPr>
              <a:t>WIOA Adult</a:t>
            </a:r>
          </a:p>
          <a:p>
            <a:pPr marL="1257300" lvl="2" indent="-342900">
              <a:buClr>
                <a:schemeClr val="accent4">
                  <a:lumMod val="75000"/>
                </a:schemeClr>
              </a:buClr>
              <a:buFont typeface="Wingdings" panose="05000000000000000000" pitchFamily="2" charset="2"/>
              <a:buChar char="Ø"/>
            </a:pPr>
            <a:r>
              <a:rPr lang="en-US" sz="1700" dirty="0">
                <a:latin typeface="Candara" panose="020E0502030303020204" pitchFamily="34" charset="0"/>
              </a:rPr>
              <a:t>WIOA Dislocated Worker</a:t>
            </a:r>
          </a:p>
          <a:p>
            <a:pPr marL="1257300" lvl="2" indent="-342900">
              <a:buClr>
                <a:schemeClr val="accent4">
                  <a:lumMod val="75000"/>
                </a:schemeClr>
              </a:buClr>
              <a:buFont typeface="Wingdings" panose="05000000000000000000" pitchFamily="2" charset="2"/>
              <a:buChar char="Ø"/>
            </a:pPr>
            <a:r>
              <a:rPr lang="en-US" sz="1700" dirty="0">
                <a:latin typeface="Candara" panose="020E0502030303020204" pitchFamily="34" charset="0"/>
              </a:rPr>
              <a:t>Jobs for Veterans State Grant</a:t>
            </a:r>
          </a:p>
          <a:p>
            <a:pPr algn="just" defTabSz="931774">
              <a:defRPr/>
            </a:pPr>
            <a:r>
              <a:rPr lang="en-US" sz="1700" dirty="0">
                <a:latin typeface="Candara" panose="020E0502030303020204" pitchFamily="34" charset="0"/>
              </a:rPr>
              <a:t>There are many additional programs and priorities, required and not required, that are either independently funded or supported by DETS major programs.  Examples include:  </a:t>
            </a:r>
          </a:p>
          <a:p>
            <a:pPr marL="1257300" lvl="2" indent="-342900">
              <a:buClr>
                <a:schemeClr val="accent4">
                  <a:lumMod val="75000"/>
                </a:schemeClr>
              </a:buClr>
              <a:buFont typeface="Wingdings" panose="05000000000000000000" pitchFamily="2" charset="2"/>
              <a:buChar char="Ø"/>
            </a:pPr>
            <a:r>
              <a:rPr lang="en-US" sz="1700" dirty="0">
                <a:latin typeface="Candara" panose="020E0502030303020204" pitchFamily="34" charset="0"/>
              </a:rPr>
              <a:t>State Training and Employment Program (STEP)</a:t>
            </a:r>
          </a:p>
          <a:p>
            <a:pPr marL="1257300" lvl="2" indent="-342900">
              <a:buClr>
                <a:schemeClr val="accent4">
                  <a:lumMod val="75000"/>
                </a:schemeClr>
              </a:buClr>
              <a:buFont typeface="Wingdings" panose="05000000000000000000" pitchFamily="2" charset="2"/>
              <a:buChar char="Ø"/>
            </a:pPr>
            <a:r>
              <a:rPr lang="en-US" sz="1700" dirty="0">
                <a:latin typeface="Candara" panose="020E0502030303020204" pitchFamily="34" charset="0"/>
              </a:rPr>
              <a:t>Foreign Labor Certification</a:t>
            </a:r>
          </a:p>
          <a:p>
            <a:pPr marL="1257300" lvl="2" indent="-342900">
              <a:buClr>
                <a:schemeClr val="accent4">
                  <a:lumMod val="75000"/>
                </a:schemeClr>
              </a:buClr>
              <a:buFont typeface="Wingdings" panose="05000000000000000000" pitchFamily="2" charset="2"/>
              <a:buChar char="Ø"/>
            </a:pPr>
            <a:r>
              <a:rPr lang="en-US" sz="1700" dirty="0">
                <a:latin typeface="Candara" panose="020E0502030303020204" pitchFamily="34" charset="0"/>
              </a:rPr>
              <a:t>Fidelity Bonding</a:t>
            </a:r>
          </a:p>
          <a:p>
            <a:pPr marL="1257300" lvl="2" indent="-342900">
              <a:buClr>
                <a:schemeClr val="accent4">
                  <a:lumMod val="75000"/>
                </a:schemeClr>
              </a:buClr>
              <a:buFont typeface="Wingdings" panose="05000000000000000000" pitchFamily="2" charset="2"/>
              <a:buChar char="Ø"/>
            </a:pPr>
            <a:r>
              <a:rPr lang="en-US" sz="1700" dirty="0">
                <a:latin typeface="Candara" panose="020E0502030303020204" pitchFamily="34" charset="0"/>
              </a:rPr>
              <a:t>Apprenticeship (both integrated and specific grant efforts)</a:t>
            </a:r>
          </a:p>
          <a:p>
            <a:pPr marL="1257300" lvl="2" indent="-342900">
              <a:buClr>
                <a:schemeClr val="accent4">
                  <a:lumMod val="75000"/>
                </a:schemeClr>
              </a:buClr>
              <a:buFont typeface="Wingdings" panose="05000000000000000000" pitchFamily="2" charset="2"/>
              <a:buChar char="Ø"/>
            </a:pPr>
            <a:r>
              <a:rPr lang="en-US" sz="1700" dirty="0">
                <a:latin typeface="Candara" panose="020E0502030303020204" pitchFamily="34" charset="0"/>
              </a:rPr>
              <a:t>Reemployment Services and Eligibility Assessment</a:t>
            </a:r>
          </a:p>
          <a:p>
            <a:endParaRPr lang="en-US" dirty="0"/>
          </a:p>
        </p:txBody>
      </p:sp>
    </p:spTree>
    <p:extLst>
      <p:ext uri="{BB962C8B-B14F-4D97-AF65-F5344CB8AC3E}">
        <p14:creationId xmlns:p14="http://schemas.microsoft.com/office/powerpoint/2010/main" val="1583133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44852862"/>
              </p:ext>
            </p:extLst>
          </p:nvPr>
        </p:nvGraphicFramePr>
        <p:xfrm>
          <a:off x="1674812" y="6858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quot;No&quot; Symbol 3"/>
          <p:cNvSpPr/>
          <p:nvPr/>
        </p:nvSpPr>
        <p:spPr>
          <a:xfrm>
            <a:off x="2055812" y="609600"/>
            <a:ext cx="7424928" cy="6044184"/>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28408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72247635"/>
              </p:ext>
            </p:extLst>
          </p:nvPr>
        </p:nvGraphicFramePr>
        <p:xfrm>
          <a:off x="1446212" y="7620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3468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01116936"/>
              </p:ext>
            </p:extLst>
          </p:nvPr>
        </p:nvGraphicFramePr>
        <p:xfrm>
          <a:off x="989012" y="304800"/>
          <a:ext cx="9105392" cy="6833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8468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WIOA One-Stop Partners</a:t>
            </a:r>
            <a:br>
              <a:rPr lang="en-US" dirty="0"/>
            </a:br>
            <a:r>
              <a:rPr lang="en-US" dirty="0"/>
              <a:t>How Do We Work Together?</a:t>
            </a:r>
          </a:p>
        </p:txBody>
      </p:sp>
      <p:sp>
        <p:nvSpPr>
          <p:cNvPr id="3" name="Content Placeholder 2"/>
          <p:cNvSpPr>
            <a:spLocks noGrp="1"/>
          </p:cNvSpPr>
          <p:nvPr>
            <p:ph idx="1"/>
          </p:nvPr>
        </p:nvSpPr>
        <p:spPr/>
        <p:txBody>
          <a:bodyPr/>
          <a:lstStyle/>
          <a:p>
            <a:r>
              <a:rPr lang="en-US" dirty="0"/>
              <a:t>Laws, regulations, policy</a:t>
            </a:r>
          </a:p>
          <a:p>
            <a:r>
              <a:rPr lang="en-US" dirty="0"/>
              <a:t>Common Reporting (for core partners)</a:t>
            </a:r>
          </a:p>
          <a:p>
            <a:r>
              <a:rPr lang="en-US" dirty="0"/>
              <a:t>Common Mission</a:t>
            </a:r>
          </a:p>
          <a:p>
            <a:r>
              <a:rPr lang="en-US" u="sng" dirty="0"/>
              <a:t>RELATIONSHIPS</a:t>
            </a:r>
            <a:endParaRPr lang="en-US" dirty="0"/>
          </a:p>
          <a:p>
            <a:pPr lvl="1"/>
            <a:r>
              <a:rPr lang="en-US" dirty="0"/>
              <a:t>Local level (who is your partner for program “x”)</a:t>
            </a:r>
          </a:p>
          <a:p>
            <a:pPr lvl="2"/>
            <a:r>
              <a:rPr lang="en-US" dirty="0"/>
              <a:t>Organizational relationships</a:t>
            </a:r>
          </a:p>
          <a:p>
            <a:pPr lvl="2"/>
            <a:r>
              <a:rPr lang="en-US" dirty="0"/>
              <a:t>Person-person relationships</a:t>
            </a:r>
          </a:p>
          <a:p>
            <a:pPr lvl="2"/>
            <a:r>
              <a:rPr lang="en-US" dirty="0"/>
              <a:t>Nothing builds a relationship better than working together</a:t>
            </a:r>
          </a:p>
          <a:p>
            <a:pPr lvl="1"/>
            <a:r>
              <a:rPr lang="en-US" dirty="0"/>
              <a:t>One Stop Academies</a:t>
            </a:r>
          </a:p>
          <a:p>
            <a:pPr lvl="2"/>
            <a:r>
              <a:rPr lang="en-US" dirty="0"/>
              <a:t>Occurring in major centers and expanding</a:t>
            </a:r>
          </a:p>
        </p:txBody>
      </p:sp>
    </p:spTree>
    <p:extLst>
      <p:ext uri="{BB962C8B-B14F-4D97-AF65-F5344CB8AC3E}">
        <p14:creationId xmlns:p14="http://schemas.microsoft.com/office/powerpoint/2010/main" val="1902113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59132671"/>
              </p:ext>
            </p:extLst>
          </p:nvPr>
        </p:nvGraphicFramePr>
        <p:xfrm>
          <a:off x="2031471" y="720372"/>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1983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436" y="177801"/>
            <a:ext cx="9782801" cy="736600"/>
          </a:xfrm>
        </p:spPr>
        <p:txBody>
          <a:bodyPr/>
          <a:lstStyle/>
          <a:p>
            <a:r>
              <a:rPr lang="en-US" dirty="0"/>
              <a:t>Title IB: Adult and Dislocated Worker</a:t>
            </a:r>
          </a:p>
        </p:txBody>
      </p:sp>
      <p:sp>
        <p:nvSpPr>
          <p:cNvPr id="3" name="Content Placeholder 2"/>
          <p:cNvSpPr>
            <a:spLocks noGrp="1"/>
          </p:cNvSpPr>
          <p:nvPr>
            <p:ph idx="1"/>
          </p:nvPr>
        </p:nvSpPr>
        <p:spPr>
          <a:xfrm>
            <a:off x="1593436" y="990600"/>
            <a:ext cx="9782801" cy="5715000"/>
          </a:xfrm>
        </p:spPr>
        <p:txBody>
          <a:bodyPr>
            <a:normAutofit/>
          </a:bodyPr>
          <a:lstStyle/>
          <a:p>
            <a:pPr algn="just" defTabSz="931774">
              <a:defRPr/>
            </a:pPr>
            <a:r>
              <a:rPr lang="en-US" sz="1800" dirty="0"/>
              <a:t>The Adult and Dislocated Worker Programs play a key role in helping Alaskan’s find dignified and meaningful work. </a:t>
            </a:r>
          </a:p>
          <a:p>
            <a:pPr algn="just" defTabSz="931774">
              <a:defRPr/>
            </a:pPr>
            <a:r>
              <a:rPr lang="en-US" sz="1800" b="1" dirty="0"/>
              <a:t>Both programs assist Alaskans with the following service structure and often in co-enrollment with other WIOA partner programs: </a:t>
            </a:r>
            <a:endParaRPr lang="en-US" sz="1800" dirty="0"/>
          </a:p>
          <a:p>
            <a:pPr marL="1257300" lvl="2" indent="-342900">
              <a:buClr>
                <a:schemeClr val="accent4">
                  <a:lumMod val="75000"/>
                </a:schemeClr>
              </a:buClr>
              <a:buFont typeface="Wingdings" panose="05000000000000000000" pitchFamily="2" charset="2"/>
              <a:buChar char="Ø"/>
            </a:pPr>
            <a:r>
              <a:rPr lang="en-US" sz="1800" b="1" dirty="0"/>
              <a:t>Basic career services</a:t>
            </a:r>
          </a:p>
          <a:p>
            <a:pPr marL="1257300" lvl="2" indent="-342900">
              <a:buClr>
                <a:schemeClr val="accent4">
                  <a:lumMod val="75000"/>
                </a:schemeClr>
              </a:buClr>
              <a:buFont typeface="Wingdings" panose="05000000000000000000" pitchFamily="2" charset="2"/>
              <a:buChar char="Ø"/>
            </a:pPr>
            <a:r>
              <a:rPr lang="en-US" sz="1800" b="1" dirty="0"/>
              <a:t>Individualized career services</a:t>
            </a:r>
          </a:p>
          <a:p>
            <a:pPr marL="1257300" lvl="2" indent="-342900">
              <a:buClr>
                <a:schemeClr val="accent4">
                  <a:lumMod val="75000"/>
                </a:schemeClr>
              </a:buClr>
              <a:buFont typeface="Wingdings" panose="05000000000000000000" pitchFamily="2" charset="2"/>
              <a:buChar char="Ø"/>
            </a:pPr>
            <a:r>
              <a:rPr lang="en-US" sz="1800" b="1" dirty="0"/>
              <a:t>Follow-up services</a:t>
            </a:r>
          </a:p>
          <a:p>
            <a:pPr marL="1257300" lvl="2" indent="-342900">
              <a:buClr>
                <a:schemeClr val="accent4">
                  <a:lumMod val="75000"/>
                </a:schemeClr>
              </a:buClr>
              <a:buFont typeface="Wingdings" panose="05000000000000000000" pitchFamily="2" charset="2"/>
              <a:buChar char="Ø"/>
            </a:pPr>
            <a:r>
              <a:rPr lang="en-US" sz="1800" b="1" dirty="0"/>
              <a:t>Training services </a:t>
            </a:r>
            <a:endParaRPr lang="en-US" sz="1800" dirty="0"/>
          </a:p>
          <a:p>
            <a:pPr algn="just" defTabSz="931774">
              <a:defRPr/>
            </a:pPr>
            <a:r>
              <a:rPr lang="en-US" sz="1800" dirty="0"/>
              <a:t>Both programs can either be a pathway to the middle class or an opportunity to maintain and build skills to remain in the middle class.  </a:t>
            </a:r>
          </a:p>
          <a:p>
            <a:pPr algn="just" defTabSz="931774">
              <a:defRPr/>
            </a:pPr>
            <a:r>
              <a:rPr lang="en-US" sz="1800" dirty="0"/>
              <a:t>The Adult Program focuses on serving “individuals with barriers to employment”.  While the Dislocated Worker Program is designed to assist workers affected by a business closure or layoff.</a:t>
            </a:r>
            <a:endParaRPr lang="en-US" dirty="0"/>
          </a:p>
        </p:txBody>
      </p:sp>
    </p:spTree>
    <p:extLst>
      <p:ext uri="{BB962C8B-B14F-4D97-AF65-F5344CB8AC3E}">
        <p14:creationId xmlns:p14="http://schemas.microsoft.com/office/powerpoint/2010/main" val="608530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IB:  Adult</a:t>
            </a:r>
          </a:p>
        </p:txBody>
      </p:sp>
      <p:sp>
        <p:nvSpPr>
          <p:cNvPr id="3" name="Content Placeholder 2"/>
          <p:cNvSpPr>
            <a:spLocks noGrp="1"/>
          </p:cNvSpPr>
          <p:nvPr>
            <p:ph idx="1"/>
          </p:nvPr>
        </p:nvSpPr>
        <p:spPr/>
        <p:txBody>
          <a:bodyPr>
            <a:normAutofit/>
          </a:bodyPr>
          <a:lstStyle/>
          <a:p>
            <a:r>
              <a:rPr lang="en-US" sz="1800" dirty="0"/>
              <a:t>The WIOA Adult program improves the quality of the adult workforce, reduces welfare dependency, and enhances the productivity and competitiveness of Alaska’s workforce. </a:t>
            </a:r>
            <a:br>
              <a:rPr lang="en-US" sz="1800" dirty="0"/>
            </a:br>
            <a:endParaRPr lang="en-US" sz="1800" dirty="0"/>
          </a:p>
          <a:p>
            <a:r>
              <a:rPr lang="en-US" sz="1800" dirty="0"/>
              <a:t>Adult Eligibility:</a:t>
            </a:r>
          </a:p>
          <a:p>
            <a:pPr lvl="1"/>
            <a:r>
              <a:rPr lang="en-US" sz="1800" dirty="0"/>
              <a:t>Age 18 or older</a:t>
            </a:r>
          </a:p>
          <a:p>
            <a:pPr lvl="1"/>
            <a:r>
              <a:rPr lang="en-US" sz="1800" dirty="0"/>
              <a:t>In need of workforce services, training or retraining to secure unsubsidized employment</a:t>
            </a:r>
          </a:p>
          <a:p>
            <a:pPr lvl="1"/>
            <a:r>
              <a:rPr lang="en-US" sz="1800" dirty="0"/>
              <a:t>Priority is given to veterans, low-income individuals, individuals who are basic skills deficient and recipients of public assistance</a:t>
            </a:r>
          </a:p>
          <a:p>
            <a:endParaRPr lang="en-US" dirty="0"/>
          </a:p>
        </p:txBody>
      </p:sp>
    </p:spTree>
    <p:extLst>
      <p:ext uri="{BB962C8B-B14F-4D97-AF65-F5344CB8AC3E}">
        <p14:creationId xmlns:p14="http://schemas.microsoft.com/office/powerpoint/2010/main" val="259485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IB:  Dislocated Worker (DW)</a:t>
            </a:r>
          </a:p>
        </p:txBody>
      </p:sp>
      <p:sp>
        <p:nvSpPr>
          <p:cNvPr id="3" name="Content Placeholder 2"/>
          <p:cNvSpPr>
            <a:spLocks noGrp="1"/>
          </p:cNvSpPr>
          <p:nvPr>
            <p:ph idx="1"/>
          </p:nvPr>
        </p:nvSpPr>
        <p:spPr/>
        <p:txBody>
          <a:bodyPr/>
          <a:lstStyle/>
          <a:p>
            <a:r>
              <a:rPr lang="en-US" sz="1800" dirty="0"/>
              <a:t>The WIOA Dislocated Worker program provides a variety of services to workers who have been impacted by plant closures, workforce reductions, and natural disasters that lead to job loss.</a:t>
            </a:r>
          </a:p>
          <a:p>
            <a:pPr marL="0" indent="0">
              <a:buNone/>
            </a:pPr>
            <a:r>
              <a:rPr lang="en-US" sz="1800" dirty="0"/>
              <a:t> </a:t>
            </a:r>
          </a:p>
          <a:p>
            <a:r>
              <a:rPr lang="en-US" sz="1800" dirty="0"/>
              <a:t>DW Eligibility:</a:t>
            </a:r>
          </a:p>
          <a:p>
            <a:pPr lvl="1"/>
            <a:r>
              <a:rPr lang="en-US" sz="1800" dirty="0"/>
              <a:t>Unemployed and have lost their job through no fault of their own</a:t>
            </a:r>
          </a:p>
          <a:p>
            <a:pPr lvl="1"/>
            <a:r>
              <a:rPr lang="en-US" sz="1800" dirty="0"/>
              <a:t>Have received a layoff notice and are unlikely to return to their previous industry or occupation</a:t>
            </a:r>
          </a:p>
          <a:p>
            <a:pPr lvl="1"/>
            <a:r>
              <a:rPr lang="en-US" sz="1800" dirty="0"/>
              <a:t>Veterans receive priority of service</a:t>
            </a:r>
          </a:p>
          <a:p>
            <a:endParaRPr lang="en-US" dirty="0"/>
          </a:p>
        </p:txBody>
      </p:sp>
    </p:spTree>
    <p:extLst>
      <p:ext uri="{BB962C8B-B14F-4D97-AF65-F5344CB8AC3E}">
        <p14:creationId xmlns:p14="http://schemas.microsoft.com/office/powerpoint/2010/main" val="3591132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IB: Dislocated Worker</a:t>
            </a:r>
            <a:br>
              <a:rPr lang="en-US" dirty="0"/>
            </a:br>
            <a:r>
              <a:rPr lang="en-US" dirty="0"/>
              <a:t>Rapid Response</a:t>
            </a:r>
          </a:p>
        </p:txBody>
      </p:sp>
      <p:sp>
        <p:nvSpPr>
          <p:cNvPr id="3" name="Content Placeholder 2"/>
          <p:cNvSpPr>
            <a:spLocks noGrp="1"/>
          </p:cNvSpPr>
          <p:nvPr>
            <p:ph idx="1"/>
          </p:nvPr>
        </p:nvSpPr>
        <p:spPr/>
        <p:txBody>
          <a:bodyPr>
            <a:normAutofit lnSpcReduction="10000"/>
          </a:bodyPr>
          <a:lstStyle/>
          <a:p>
            <a:r>
              <a:rPr lang="en-US" sz="2100" dirty="0"/>
              <a:t>A federally-funded, early intervention service that assists both employers and employees affected by layoffs or plant closures</a:t>
            </a:r>
          </a:p>
          <a:p>
            <a:r>
              <a:rPr lang="en-US" sz="2100" dirty="0"/>
              <a:t>Purpose: </a:t>
            </a:r>
          </a:p>
          <a:p>
            <a:pPr lvl="1"/>
            <a:r>
              <a:rPr lang="en-US" sz="2100" dirty="0"/>
              <a:t>Promote economic development and vitality by developing an ongoing, comprehensive approach to identify, plan for and respond to mass layoffs and dislocations and preventing or minimizing their impact on workers, businesses and communities</a:t>
            </a:r>
          </a:p>
          <a:p>
            <a:r>
              <a:rPr lang="en-US" sz="2100" dirty="0"/>
              <a:t>Services:</a:t>
            </a:r>
          </a:p>
          <a:p>
            <a:pPr lvl="1"/>
            <a:r>
              <a:rPr lang="en-US" sz="2100" dirty="0"/>
              <a:t>Informational and direct re-employment services for workers</a:t>
            </a:r>
          </a:p>
          <a:p>
            <a:pPr lvl="1"/>
            <a:r>
              <a:rPr lang="en-US" sz="2100" dirty="0"/>
              <a:t>Delivery of solutions to address the needs of businesses</a:t>
            </a:r>
          </a:p>
          <a:p>
            <a:pPr lvl="1"/>
            <a:r>
              <a:rPr lang="en-US" sz="2100" dirty="0"/>
              <a:t>Convening, brokering, and facilitating the connections, networks and partners to provide assistance to dislocated workers</a:t>
            </a:r>
          </a:p>
          <a:p>
            <a:pPr lvl="1"/>
            <a:r>
              <a:rPr lang="en-US" sz="2100" dirty="0"/>
              <a:t>Strategic planning, data gathering, and analysis</a:t>
            </a:r>
          </a:p>
          <a:p>
            <a:pPr lvl="1"/>
            <a:r>
              <a:rPr lang="en-US" sz="2100" dirty="0"/>
              <a:t>Layoff aversion activities</a:t>
            </a:r>
          </a:p>
          <a:p>
            <a:endParaRPr lang="en-US" dirty="0"/>
          </a:p>
        </p:txBody>
      </p:sp>
    </p:spTree>
    <p:extLst>
      <p:ext uri="{BB962C8B-B14F-4D97-AF65-F5344CB8AC3E}">
        <p14:creationId xmlns:p14="http://schemas.microsoft.com/office/powerpoint/2010/main" val="2777974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Workforce Innovation and Opportunity Act (WIOA)</a:t>
            </a:r>
          </a:p>
        </p:txBody>
      </p:sp>
      <p:sp>
        <p:nvSpPr>
          <p:cNvPr id="14" name="Content Placeholder 13"/>
          <p:cNvSpPr>
            <a:spLocks noGrp="1"/>
          </p:cNvSpPr>
          <p:nvPr>
            <p:ph idx="1"/>
          </p:nvPr>
        </p:nvSpPr>
        <p:spPr/>
        <p:txBody>
          <a:bodyPr>
            <a:normAutofit/>
          </a:bodyPr>
          <a:lstStyle/>
          <a:p>
            <a:r>
              <a:rPr lang="en-US" dirty="0"/>
              <a:t>Signed into law on July 22, 2014</a:t>
            </a:r>
          </a:p>
          <a:p>
            <a:r>
              <a:rPr lang="en-US" dirty="0"/>
              <a:t>Brought about changes to the workforce development integrated system</a:t>
            </a:r>
          </a:p>
          <a:p>
            <a:r>
              <a:rPr lang="en-US" dirty="0"/>
              <a:t>Created mandatory common performance measures and reporting for core partner programs</a:t>
            </a:r>
          </a:p>
          <a:p>
            <a:r>
              <a:rPr lang="en-US" dirty="0"/>
              <a:t>six mandatory core partners </a:t>
            </a:r>
          </a:p>
          <a:p>
            <a:pPr lvl="1"/>
            <a:r>
              <a:rPr lang="en-US" dirty="0"/>
              <a:t>Title IB: Adult, Dislocated Workers and Youth</a:t>
            </a:r>
            <a:endParaRPr lang="en-US" sz="2000" dirty="0"/>
          </a:p>
          <a:p>
            <a:pPr lvl="1"/>
            <a:r>
              <a:rPr lang="en-US" dirty="0"/>
              <a:t>Title II: Adult Education and Literacy</a:t>
            </a:r>
            <a:endParaRPr lang="en-US" sz="2000" dirty="0"/>
          </a:p>
          <a:p>
            <a:pPr lvl="1"/>
            <a:r>
              <a:rPr lang="en-US" dirty="0"/>
              <a:t>Title III: Wagner-</a:t>
            </a:r>
            <a:r>
              <a:rPr lang="en-US" dirty="0" err="1"/>
              <a:t>Peyser</a:t>
            </a:r>
            <a:endParaRPr lang="en-US" sz="2000" dirty="0"/>
          </a:p>
          <a:p>
            <a:pPr lvl="1"/>
            <a:r>
              <a:rPr lang="en-US" dirty="0"/>
              <a:t>Title IV: Vocational Rehabilitation</a:t>
            </a:r>
            <a:endParaRPr lang="en-US" sz="2000" dirty="0"/>
          </a:p>
          <a:p>
            <a:pPr lvl="1"/>
            <a:endParaRPr lang="en-US" dirty="0"/>
          </a:p>
        </p:txBody>
      </p:sp>
    </p:spTree>
    <p:extLst>
      <p:ext uri="{BB962C8B-B14F-4D97-AF65-F5344CB8AC3E}">
        <p14:creationId xmlns:p14="http://schemas.microsoft.com/office/powerpoint/2010/main" val="1720426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IB: Adult and Dislocated Worker</a:t>
            </a:r>
            <a:br>
              <a:rPr lang="en-US" dirty="0"/>
            </a:br>
            <a:r>
              <a:rPr lang="en-US" dirty="0"/>
              <a:t>Eligible Training Provider List (ETPL)</a:t>
            </a:r>
          </a:p>
        </p:txBody>
      </p:sp>
      <p:sp>
        <p:nvSpPr>
          <p:cNvPr id="3" name="Content Placeholder 2"/>
          <p:cNvSpPr>
            <a:spLocks noGrp="1"/>
          </p:cNvSpPr>
          <p:nvPr>
            <p:ph idx="1"/>
          </p:nvPr>
        </p:nvSpPr>
        <p:spPr/>
        <p:txBody>
          <a:bodyPr/>
          <a:lstStyle/>
          <a:p>
            <a:pPr marL="0" indent="0">
              <a:buNone/>
            </a:pPr>
            <a:r>
              <a:rPr lang="en-US" sz="1800" dirty="0"/>
              <a:t> </a:t>
            </a:r>
          </a:p>
          <a:p>
            <a:r>
              <a:rPr lang="en-US" sz="1800" dirty="0"/>
              <a:t>List includes all training programs approved to receive federal training funding through the Workforce Innovation and Opportunity Act (WIOA)</a:t>
            </a:r>
          </a:p>
          <a:p>
            <a:endParaRPr lang="en-US" sz="1800" dirty="0"/>
          </a:p>
          <a:p>
            <a:r>
              <a:rPr lang="en-US" sz="1800" dirty="0"/>
              <a:t>Ensures training providers and programs meet minimum standards of participant performance rates:</a:t>
            </a:r>
          </a:p>
          <a:p>
            <a:pPr lvl="1"/>
            <a:r>
              <a:rPr lang="en-US" sz="1800" dirty="0"/>
              <a:t>Completion</a:t>
            </a:r>
          </a:p>
          <a:p>
            <a:pPr lvl="1"/>
            <a:r>
              <a:rPr lang="en-US" sz="1800" dirty="0"/>
              <a:t>Employment </a:t>
            </a:r>
          </a:p>
          <a:p>
            <a:pPr lvl="1"/>
            <a:r>
              <a:rPr lang="en-US" sz="1800" dirty="0"/>
              <a:t>Earnings upon Completion </a:t>
            </a:r>
          </a:p>
          <a:p>
            <a:pPr lvl="1"/>
            <a:r>
              <a:rPr lang="en-US" sz="1800" dirty="0"/>
              <a:t>Credential Attainment</a:t>
            </a:r>
          </a:p>
          <a:p>
            <a:endParaRPr lang="en-US" dirty="0"/>
          </a:p>
        </p:txBody>
      </p:sp>
    </p:spTree>
    <p:extLst>
      <p:ext uri="{BB962C8B-B14F-4D97-AF65-F5344CB8AC3E}">
        <p14:creationId xmlns:p14="http://schemas.microsoft.com/office/powerpoint/2010/main" val="2212193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IB: Adult and Dislocated Worker</a:t>
            </a:r>
            <a:br>
              <a:rPr lang="en-US" dirty="0"/>
            </a:br>
            <a:r>
              <a:rPr lang="en-US" dirty="0"/>
              <a:t>SY19</a:t>
            </a:r>
          </a:p>
        </p:txBody>
      </p:sp>
      <p:sp>
        <p:nvSpPr>
          <p:cNvPr id="3" name="Content Placeholder 2"/>
          <p:cNvSpPr>
            <a:spLocks noGrp="1"/>
          </p:cNvSpPr>
          <p:nvPr>
            <p:ph idx="1"/>
          </p:nvPr>
        </p:nvSpPr>
        <p:spPr/>
        <p:txBody>
          <a:bodyPr/>
          <a:lstStyle/>
          <a:p>
            <a:r>
              <a:rPr lang="en-US" dirty="0"/>
              <a:t>WIOA Adult</a:t>
            </a:r>
          </a:p>
          <a:p>
            <a:pPr lvl="1"/>
            <a:r>
              <a:rPr lang="en-US" dirty="0"/>
              <a:t>424 participants</a:t>
            </a:r>
          </a:p>
          <a:p>
            <a:pPr lvl="1"/>
            <a:r>
              <a:rPr lang="en-US" dirty="0"/>
              <a:t>245 participants enrolled in training</a:t>
            </a:r>
          </a:p>
          <a:p>
            <a:pPr lvl="1"/>
            <a:r>
              <a:rPr lang="en-US" dirty="0"/>
              <a:t>WIOA Adult </a:t>
            </a:r>
          </a:p>
          <a:p>
            <a:endParaRPr lang="en-US" dirty="0"/>
          </a:p>
          <a:p>
            <a:r>
              <a:rPr lang="en-US" dirty="0"/>
              <a:t>WIOA Dislocated Worker</a:t>
            </a:r>
          </a:p>
          <a:p>
            <a:pPr lvl="1"/>
            <a:r>
              <a:rPr lang="en-US" dirty="0"/>
              <a:t>384 participants</a:t>
            </a:r>
          </a:p>
          <a:p>
            <a:pPr lvl="1"/>
            <a:r>
              <a:rPr lang="en-US" dirty="0"/>
              <a:t>309 enrolled in training</a:t>
            </a:r>
          </a:p>
          <a:p>
            <a:endParaRPr lang="en-US" dirty="0"/>
          </a:p>
          <a:p>
            <a:pPr lvl="1"/>
            <a:endParaRPr lang="en-US" dirty="0"/>
          </a:p>
        </p:txBody>
      </p:sp>
    </p:spTree>
    <p:extLst>
      <p:ext uri="{BB962C8B-B14F-4D97-AF65-F5344CB8AC3E}">
        <p14:creationId xmlns:p14="http://schemas.microsoft.com/office/powerpoint/2010/main" val="671155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IB: Adult and Dislocated Worker</a:t>
            </a:r>
            <a:br>
              <a:rPr lang="en-US" dirty="0"/>
            </a:br>
            <a:r>
              <a:rPr lang="en-US" dirty="0"/>
              <a:t>Resources</a:t>
            </a:r>
          </a:p>
        </p:txBody>
      </p:sp>
      <p:sp>
        <p:nvSpPr>
          <p:cNvPr id="3" name="Content Placeholder 2"/>
          <p:cNvSpPr>
            <a:spLocks noGrp="1"/>
          </p:cNvSpPr>
          <p:nvPr>
            <p:ph idx="1"/>
          </p:nvPr>
        </p:nvSpPr>
        <p:spPr/>
        <p:txBody>
          <a:bodyPr/>
          <a:lstStyle/>
          <a:p>
            <a:r>
              <a:rPr lang="en-US" dirty="0"/>
              <a:t>Alaska Job Center Network</a:t>
            </a:r>
          </a:p>
          <a:p>
            <a:pPr lvl="1"/>
            <a:r>
              <a:rPr lang="en-US" dirty="0">
                <a:hlinkClick r:id="rId2"/>
              </a:rPr>
              <a:t>jobs.alaska.gov</a:t>
            </a:r>
            <a:endParaRPr lang="en-US" dirty="0"/>
          </a:p>
          <a:p>
            <a:r>
              <a:rPr lang="en-US" dirty="0"/>
              <a:t>Job Center locations and contact</a:t>
            </a:r>
          </a:p>
          <a:p>
            <a:pPr lvl="1"/>
            <a:r>
              <a:rPr lang="en-US" dirty="0">
                <a:hlinkClick r:id="rId3"/>
              </a:rPr>
              <a:t>jobs.alaska.gov/offices/index.html</a:t>
            </a:r>
            <a:endParaRPr lang="en-US" dirty="0"/>
          </a:p>
          <a:p>
            <a:r>
              <a:rPr lang="en-US" dirty="0"/>
              <a:t>USDOL/Employment and Training Administration</a:t>
            </a:r>
          </a:p>
          <a:p>
            <a:pPr lvl="1"/>
            <a:r>
              <a:rPr lang="en-US" dirty="0">
                <a:hlinkClick r:id="rId4"/>
              </a:rPr>
              <a:t>https://www.doleta.gov/wioa/</a:t>
            </a:r>
            <a:endParaRPr lang="en-US" dirty="0"/>
          </a:p>
        </p:txBody>
      </p:sp>
    </p:spTree>
    <p:extLst>
      <p:ext uri="{BB962C8B-B14F-4D97-AF65-F5344CB8AC3E}">
        <p14:creationId xmlns:p14="http://schemas.microsoft.com/office/powerpoint/2010/main" val="1519051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IB: Adult and Dislocated Worker</a:t>
            </a:r>
          </a:p>
        </p:txBody>
      </p:sp>
      <p:sp>
        <p:nvSpPr>
          <p:cNvPr id="3" name="Content Placeholder 2"/>
          <p:cNvSpPr>
            <a:spLocks noGrp="1"/>
          </p:cNvSpPr>
          <p:nvPr>
            <p:ph idx="1"/>
          </p:nvPr>
        </p:nvSpPr>
        <p:spPr/>
        <p:txBody>
          <a:bodyPr>
            <a:normAutofit/>
          </a:bodyPr>
          <a:lstStyle/>
          <a:p>
            <a:pPr marL="0" indent="0">
              <a:buNone/>
            </a:pPr>
            <a:endParaRPr lang="en-US" sz="8800" dirty="0"/>
          </a:p>
          <a:p>
            <a:pPr marL="0" indent="0">
              <a:buNone/>
            </a:pPr>
            <a:r>
              <a:rPr lang="en-US" sz="8800" dirty="0"/>
              <a:t>Questions?</a:t>
            </a:r>
          </a:p>
        </p:txBody>
      </p:sp>
    </p:spTree>
    <p:extLst>
      <p:ext uri="{BB962C8B-B14F-4D97-AF65-F5344CB8AC3E}">
        <p14:creationId xmlns:p14="http://schemas.microsoft.com/office/powerpoint/2010/main" val="2803100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IB: Youth</a:t>
            </a:r>
          </a:p>
        </p:txBody>
      </p:sp>
      <p:sp>
        <p:nvSpPr>
          <p:cNvPr id="3" name="Content Placeholder 2"/>
          <p:cNvSpPr>
            <a:spLocks noGrp="1"/>
          </p:cNvSpPr>
          <p:nvPr>
            <p:ph idx="1"/>
          </p:nvPr>
        </p:nvSpPr>
        <p:spPr>
          <a:xfrm>
            <a:off x="1593436" y="1600200"/>
            <a:ext cx="10063576" cy="4572000"/>
          </a:xfrm>
        </p:spPr>
        <p:txBody>
          <a:bodyPr>
            <a:normAutofit fontScale="77500" lnSpcReduction="20000"/>
          </a:bodyPr>
          <a:lstStyle/>
          <a:p>
            <a:pPr marL="0" indent="0">
              <a:buNone/>
            </a:pPr>
            <a:r>
              <a:rPr lang="en-US" dirty="0"/>
              <a:t>The WIOA Youth Program provides youth with comprehensive services and prepares them for postsecondary education and employment opportunities, educational and occupational skills credentials attainment, and employment. </a:t>
            </a:r>
          </a:p>
          <a:p>
            <a:pPr marL="0" indent="0">
              <a:buNone/>
            </a:pPr>
            <a:endParaRPr lang="en-US" dirty="0"/>
          </a:p>
          <a:p>
            <a:pPr marL="0" indent="0">
              <a:buNone/>
            </a:pPr>
            <a:r>
              <a:rPr lang="en-US" dirty="0"/>
              <a:t>Federal Program Priorities</a:t>
            </a:r>
          </a:p>
          <a:p>
            <a:r>
              <a:rPr lang="en-US" dirty="0"/>
              <a:t>Out-of-School Youth – A minimum of 75 percent $$</a:t>
            </a:r>
          </a:p>
          <a:p>
            <a:r>
              <a:rPr lang="en-US" dirty="0"/>
              <a:t>Work Experience – Not less than 20 percent $$</a:t>
            </a:r>
          </a:p>
          <a:p>
            <a:r>
              <a:rPr lang="en-US" dirty="0"/>
              <a:t>Focus on Partnering – Co-enrollment with Titles II and IV</a:t>
            </a:r>
          </a:p>
          <a:p>
            <a:pPr marL="0" indent="0">
              <a:buNone/>
            </a:pPr>
            <a:r>
              <a:rPr lang="en-US" b="1" dirty="0">
                <a:solidFill>
                  <a:srgbClr val="0070C0"/>
                </a:solidFill>
              </a:rPr>
              <a:t>State Program Priorities </a:t>
            </a:r>
          </a:p>
          <a:p>
            <a:r>
              <a:rPr lang="en-US" dirty="0"/>
              <a:t>Neediest Youth</a:t>
            </a:r>
          </a:p>
          <a:p>
            <a:r>
              <a:rPr lang="en-US" dirty="0"/>
              <a:t>Credential Attainment</a:t>
            </a:r>
          </a:p>
          <a:p>
            <a:r>
              <a:rPr lang="en-US" dirty="0"/>
              <a:t>Service to rural communities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38264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402" y="160337"/>
            <a:ext cx="3129375" cy="1239837"/>
          </a:xfrm>
        </p:spPr>
        <p:txBody>
          <a:bodyPr>
            <a:normAutofit fontScale="90000"/>
          </a:bodyPr>
          <a:lstStyle/>
          <a:p>
            <a:pPr marL="246888" lvl="0" indent="-246888">
              <a:spcBef>
                <a:spcPts val="1400"/>
              </a:spcBef>
              <a:buFont typeface="Euphemia" pitchFamily="34" charset="0"/>
              <a:buChar char="›"/>
            </a:pPr>
            <a:br>
              <a:rPr lang="en-US" dirty="0"/>
            </a:br>
            <a:br>
              <a:rPr lang="en-US" dirty="0"/>
            </a:br>
            <a:br>
              <a:rPr lang="en-US" dirty="0"/>
            </a:br>
            <a:r>
              <a:rPr lang="en-US" dirty="0"/>
              <a:t>Title IB: Youth</a:t>
            </a:r>
            <a:br>
              <a:rPr lang="en-US" sz="1100" dirty="0">
                <a:solidFill>
                  <a:srgbClr val="465562"/>
                </a:solidFill>
                <a:ea typeface="+mn-ea"/>
                <a:cs typeface="+mn-cs"/>
              </a:rPr>
            </a:br>
            <a:endParaRPr lang="en-US" dirty="0"/>
          </a:p>
        </p:txBody>
      </p:sp>
      <p:sp>
        <p:nvSpPr>
          <p:cNvPr id="4" name="AutoShape 4" descr="Image result for blank alaska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blank alaska ma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yellowmaps.com/maps/img/US/blank-county/Alaska_co_l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212" y="0"/>
            <a:ext cx="7694613"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flipH="1">
            <a:off x="9584885" y="2238560"/>
            <a:ext cx="429232" cy="528456"/>
          </a:xfrm>
          <a:prstGeom prst="straightConnector1">
            <a:avLst/>
          </a:prstGeom>
          <a:ln w="15875" cap="rnd" cmpd="sng">
            <a:solidFill>
              <a:schemeClr val="tx2"/>
            </a:solidFill>
            <a:headEnd type="none" w="sm" len="sm"/>
            <a:tailEnd type="oval"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102138" y="2438400"/>
            <a:ext cx="1392574" cy="509587"/>
          </a:xfrm>
          <a:prstGeom prst="straightConnector1">
            <a:avLst/>
          </a:prstGeom>
          <a:ln w="15875" cap="rnd" cmpd="sng">
            <a:solidFill>
              <a:schemeClr val="tx2"/>
            </a:solidFill>
            <a:headEnd type="none" w="sm" len="sm"/>
            <a:tailEnd type="oval"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102138" y="3057865"/>
            <a:ext cx="2129921" cy="447335"/>
          </a:xfrm>
          <a:prstGeom prst="straightConnector1">
            <a:avLst/>
          </a:prstGeom>
          <a:ln w="15875" cap="rnd" cmpd="sng">
            <a:solidFill>
              <a:schemeClr val="tx2"/>
            </a:solidFill>
            <a:headEnd type="none" w="sm" len="sm"/>
            <a:tailEnd type="oval"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0531525" y="3895876"/>
            <a:ext cx="651530" cy="676124"/>
          </a:xfrm>
          <a:prstGeom prst="straightConnector1">
            <a:avLst/>
          </a:prstGeom>
          <a:ln w="15875" cap="rnd" cmpd="sng">
            <a:solidFill>
              <a:schemeClr val="tx2"/>
            </a:solidFill>
            <a:headEnd type="none" w="sm" len="sm"/>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1111388" y="3082057"/>
            <a:ext cx="7460" cy="800436"/>
          </a:xfrm>
          <a:prstGeom prst="straightConnector1">
            <a:avLst/>
          </a:prstGeom>
          <a:ln w="15875" cap="rnd" cmpd="sng">
            <a:solidFill>
              <a:schemeClr val="tx2"/>
            </a:solidFill>
            <a:headEnd type="none" w="sm" len="sm"/>
            <a:tailEnd type="oval"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9" idx="3"/>
          </p:cNvCxnSpPr>
          <p:nvPr/>
        </p:nvCxnSpPr>
        <p:spPr>
          <a:xfrm flipV="1">
            <a:off x="7331528" y="3474021"/>
            <a:ext cx="2147048" cy="216350"/>
          </a:xfrm>
          <a:prstGeom prst="straightConnector1">
            <a:avLst/>
          </a:prstGeom>
          <a:ln w="15875" cap="rnd" cmpd="sng">
            <a:solidFill>
              <a:schemeClr val="tx2"/>
            </a:solidFill>
            <a:headEnd type="none" w="sm" len="sm"/>
            <a:tailEnd type="oval"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7085010" y="3505200"/>
            <a:ext cx="2147049" cy="1066800"/>
          </a:xfrm>
          <a:prstGeom prst="straightConnector1">
            <a:avLst/>
          </a:prstGeom>
          <a:ln w="15875" cap="rnd" cmpd="sng">
            <a:solidFill>
              <a:schemeClr val="tx2"/>
            </a:solidFill>
            <a:headEnd type="none" w="sm" len="sm"/>
            <a:tailEnd type="oval"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9378696" y="3724512"/>
            <a:ext cx="206189" cy="330013"/>
          </a:xfrm>
          <a:prstGeom prst="straightConnector1">
            <a:avLst/>
          </a:prstGeom>
          <a:ln w="15875" cap="rnd" cmpd="sng">
            <a:solidFill>
              <a:schemeClr val="tx2"/>
            </a:solidFill>
            <a:headEnd type="none" w="sm" len="sm"/>
            <a:tailEnd type="oval" w="lg" len="lg"/>
          </a:ln>
        </p:spPr>
        <p:style>
          <a:lnRef idx="1">
            <a:schemeClr val="accent1"/>
          </a:lnRef>
          <a:fillRef idx="0">
            <a:schemeClr val="accent1"/>
          </a:fillRef>
          <a:effectRef idx="0">
            <a:schemeClr val="accent1"/>
          </a:effectRef>
          <a:fontRef idx="minor">
            <a:schemeClr val="tx1"/>
          </a:fontRef>
        </p:style>
      </p:cxnSp>
      <p:sp>
        <p:nvSpPr>
          <p:cNvPr id="1035" name="TextBox 1034"/>
          <p:cNvSpPr txBox="1"/>
          <p:nvPr/>
        </p:nvSpPr>
        <p:spPr>
          <a:xfrm>
            <a:off x="5980111" y="2921053"/>
            <a:ext cx="1351417" cy="369332"/>
          </a:xfrm>
          <a:prstGeom prst="rect">
            <a:avLst/>
          </a:prstGeom>
          <a:solidFill>
            <a:schemeClr val="accent1">
              <a:lumMod val="50000"/>
            </a:schemeClr>
          </a:solidFill>
          <a:ln cap="rnd">
            <a:solidFill>
              <a:schemeClr val="tx2"/>
            </a:solidFill>
          </a:ln>
        </p:spPr>
        <p:txBody>
          <a:bodyPr wrap="square" rtlCol="0">
            <a:spAutoFit/>
          </a:bodyPr>
          <a:lstStyle/>
          <a:p>
            <a:r>
              <a:rPr lang="en-US" b="1" dirty="0">
                <a:solidFill>
                  <a:srgbClr val="FFC000"/>
                </a:solidFill>
              </a:rPr>
              <a:t>Nine Star</a:t>
            </a:r>
          </a:p>
        </p:txBody>
      </p:sp>
      <p:sp>
        <p:nvSpPr>
          <p:cNvPr id="49" name="TextBox 48"/>
          <p:cNvSpPr txBox="1"/>
          <p:nvPr/>
        </p:nvSpPr>
        <p:spPr>
          <a:xfrm>
            <a:off x="5121729" y="3367205"/>
            <a:ext cx="2209799" cy="646331"/>
          </a:xfrm>
          <a:prstGeom prst="rect">
            <a:avLst/>
          </a:prstGeom>
          <a:solidFill>
            <a:schemeClr val="accent1">
              <a:lumMod val="50000"/>
            </a:schemeClr>
          </a:solidFill>
          <a:ln cap="rnd">
            <a:solidFill>
              <a:schemeClr val="tx2"/>
            </a:solidFill>
          </a:ln>
        </p:spPr>
        <p:txBody>
          <a:bodyPr wrap="square" rtlCol="0">
            <a:spAutoFit/>
          </a:bodyPr>
          <a:lstStyle/>
          <a:p>
            <a:r>
              <a:rPr lang="en-US" b="1" dirty="0">
                <a:solidFill>
                  <a:srgbClr val="FFC000"/>
                </a:solidFill>
              </a:rPr>
              <a:t>Alaska Military Youth Academy</a:t>
            </a:r>
          </a:p>
        </p:txBody>
      </p:sp>
      <p:sp>
        <p:nvSpPr>
          <p:cNvPr id="51" name="TextBox 50"/>
          <p:cNvSpPr txBox="1"/>
          <p:nvPr/>
        </p:nvSpPr>
        <p:spPr>
          <a:xfrm>
            <a:off x="5121729" y="4138723"/>
            <a:ext cx="2209799" cy="646331"/>
          </a:xfrm>
          <a:prstGeom prst="rect">
            <a:avLst/>
          </a:prstGeom>
          <a:solidFill>
            <a:schemeClr val="accent1">
              <a:lumMod val="50000"/>
            </a:schemeClr>
          </a:solidFill>
          <a:ln cap="rnd">
            <a:solidFill>
              <a:schemeClr val="tx2"/>
            </a:solidFill>
          </a:ln>
        </p:spPr>
        <p:txBody>
          <a:bodyPr wrap="square" rtlCol="0">
            <a:spAutoFit/>
          </a:bodyPr>
          <a:lstStyle/>
          <a:p>
            <a:r>
              <a:rPr lang="en-US" b="1" dirty="0">
                <a:solidFill>
                  <a:srgbClr val="FFC000"/>
                </a:solidFill>
              </a:rPr>
              <a:t>Alaska Primary Care Association</a:t>
            </a:r>
          </a:p>
        </p:txBody>
      </p:sp>
      <p:sp>
        <p:nvSpPr>
          <p:cNvPr id="57" name="TextBox 56"/>
          <p:cNvSpPr txBox="1"/>
          <p:nvPr/>
        </p:nvSpPr>
        <p:spPr>
          <a:xfrm>
            <a:off x="9496710" y="4553140"/>
            <a:ext cx="1034815" cy="369332"/>
          </a:xfrm>
          <a:prstGeom prst="rect">
            <a:avLst/>
          </a:prstGeom>
          <a:solidFill>
            <a:schemeClr val="accent1">
              <a:lumMod val="50000"/>
            </a:schemeClr>
          </a:solidFill>
          <a:ln cap="rnd">
            <a:solidFill>
              <a:schemeClr val="tx2"/>
            </a:solidFill>
          </a:ln>
        </p:spPr>
        <p:txBody>
          <a:bodyPr wrap="square" rtlCol="0">
            <a:spAutoFit/>
          </a:bodyPr>
          <a:lstStyle>
            <a:defPPr>
              <a:defRPr lang="en-US"/>
            </a:defPPr>
            <a:lvl1pPr>
              <a:defRPr b="1">
                <a:solidFill>
                  <a:srgbClr val="FFC000"/>
                </a:solidFill>
              </a:defRPr>
            </a:lvl1pPr>
          </a:lstStyle>
          <a:p>
            <a:r>
              <a:rPr lang="en-US" dirty="0"/>
              <a:t>SERRC</a:t>
            </a:r>
          </a:p>
        </p:txBody>
      </p:sp>
      <p:sp>
        <p:nvSpPr>
          <p:cNvPr id="65" name="TextBox 64"/>
          <p:cNvSpPr txBox="1"/>
          <p:nvPr/>
        </p:nvSpPr>
        <p:spPr>
          <a:xfrm>
            <a:off x="10608327" y="2411534"/>
            <a:ext cx="1231658" cy="646331"/>
          </a:xfrm>
          <a:prstGeom prst="rect">
            <a:avLst/>
          </a:prstGeom>
          <a:solidFill>
            <a:schemeClr val="accent1">
              <a:lumMod val="50000"/>
            </a:schemeClr>
          </a:solidFill>
          <a:ln cap="rnd">
            <a:solidFill>
              <a:schemeClr val="tx2"/>
            </a:solidFill>
          </a:ln>
        </p:spPr>
        <p:txBody>
          <a:bodyPr wrap="square" rtlCol="0">
            <a:spAutoFit/>
          </a:bodyPr>
          <a:lstStyle>
            <a:defPPr>
              <a:defRPr lang="en-US"/>
            </a:defPPr>
            <a:lvl1pPr>
              <a:defRPr b="1">
                <a:solidFill>
                  <a:srgbClr val="FFC000"/>
                </a:solidFill>
              </a:defRPr>
            </a:lvl1pPr>
          </a:lstStyle>
          <a:p>
            <a:r>
              <a:rPr lang="en-US" dirty="0"/>
              <a:t>Juvenile Justice</a:t>
            </a:r>
          </a:p>
        </p:txBody>
      </p:sp>
      <p:sp>
        <p:nvSpPr>
          <p:cNvPr id="71" name="TextBox 70"/>
          <p:cNvSpPr txBox="1"/>
          <p:nvPr/>
        </p:nvSpPr>
        <p:spPr>
          <a:xfrm>
            <a:off x="9496710" y="4054525"/>
            <a:ext cx="990600" cy="369332"/>
          </a:xfrm>
          <a:prstGeom prst="rect">
            <a:avLst/>
          </a:prstGeom>
          <a:solidFill>
            <a:schemeClr val="accent1">
              <a:lumMod val="50000"/>
            </a:schemeClr>
          </a:solidFill>
          <a:ln cap="rnd">
            <a:solidFill>
              <a:schemeClr val="tx2"/>
            </a:solidFill>
          </a:ln>
        </p:spPr>
        <p:txBody>
          <a:bodyPr wrap="square" rtlCol="0">
            <a:spAutoFit/>
          </a:bodyPr>
          <a:lstStyle/>
          <a:p>
            <a:r>
              <a:rPr lang="en-US" b="1" dirty="0">
                <a:solidFill>
                  <a:srgbClr val="FFC000"/>
                </a:solidFill>
              </a:rPr>
              <a:t>AVTEC</a:t>
            </a:r>
          </a:p>
        </p:txBody>
      </p:sp>
      <p:sp>
        <p:nvSpPr>
          <p:cNvPr id="74" name="TextBox 73"/>
          <p:cNvSpPr txBox="1"/>
          <p:nvPr/>
        </p:nvSpPr>
        <p:spPr>
          <a:xfrm>
            <a:off x="4691943" y="1833140"/>
            <a:ext cx="2639585" cy="923330"/>
          </a:xfrm>
          <a:prstGeom prst="rect">
            <a:avLst/>
          </a:prstGeom>
          <a:solidFill>
            <a:schemeClr val="accent1">
              <a:lumMod val="50000"/>
            </a:schemeClr>
          </a:solidFill>
          <a:ln cap="rnd">
            <a:solidFill>
              <a:schemeClr val="tx2"/>
            </a:solidFill>
          </a:ln>
        </p:spPr>
        <p:txBody>
          <a:bodyPr wrap="square" rtlCol="0">
            <a:spAutoFit/>
          </a:bodyPr>
          <a:lstStyle/>
          <a:p>
            <a:r>
              <a:rPr lang="en-US" b="1" dirty="0">
                <a:solidFill>
                  <a:srgbClr val="FFC000"/>
                </a:solidFill>
              </a:rPr>
              <a:t>Yukon Delta Fisheries Development Association</a:t>
            </a:r>
          </a:p>
        </p:txBody>
      </p:sp>
      <p:sp>
        <p:nvSpPr>
          <p:cNvPr id="75" name="TextBox 74"/>
          <p:cNvSpPr txBox="1"/>
          <p:nvPr/>
        </p:nvSpPr>
        <p:spPr>
          <a:xfrm>
            <a:off x="9872234" y="1608376"/>
            <a:ext cx="1967751" cy="646331"/>
          </a:xfrm>
          <a:prstGeom prst="rect">
            <a:avLst/>
          </a:prstGeom>
          <a:solidFill>
            <a:schemeClr val="accent1">
              <a:lumMod val="50000"/>
            </a:schemeClr>
          </a:solidFill>
          <a:ln cap="rnd">
            <a:solidFill>
              <a:schemeClr val="tx2"/>
            </a:solidFill>
          </a:ln>
        </p:spPr>
        <p:txBody>
          <a:bodyPr wrap="square" rtlCol="0">
            <a:spAutoFit/>
          </a:bodyPr>
          <a:lstStyle/>
          <a:p>
            <a:r>
              <a:rPr lang="en-US" b="1" dirty="0">
                <a:solidFill>
                  <a:srgbClr val="FFC000"/>
                </a:solidFill>
              </a:rPr>
              <a:t>Literacy Council of Alaska</a:t>
            </a:r>
          </a:p>
        </p:txBody>
      </p:sp>
      <p:cxnSp>
        <p:nvCxnSpPr>
          <p:cNvPr id="87" name="Straight Arrow Connector 86"/>
          <p:cNvCxnSpPr/>
          <p:nvPr/>
        </p:nvCxnSpPr>
        <p:spPr>
          <a:xfrm flipV="1">
            <a:off x="7097337" y="3505200"/>
            <a:ext cx="2144071" cy="1796366"/>
          </a:xfrm>
          <a:prstGeom prst="straightConnector1">
            <a:avLst/>
          </a:prstGeom>
          <a:ln w="15875" cap="rnd" cmpd="sng">
            <a:solidFill>
              <a:schemeClr val="tx2"/>
            </a:solidFill>
            <a:headEnd type="none" w="sm" len="sm"/>
            <a:tailEnd type="oval" w="lg" len="lg"/>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121729" y="4922472"/>
            <a:ext cx="2209799" cy="646331"/>
          </a:xfrm>
          <a:prstGeom prst="rect">
            <a:avLst/>
          </a:prstGeom>
          <a:solidFill>
            <a:schemeClr val="accent1">
              <a:lumMod val="50000"/>
            </a:schemeClr>
          </a:solidFill>
          <a:ln cap="rnd">
            <a:solidFill>
              <a:schemeClr val="tx2"/>
            </a:solidFill>
          </a:ln>
        </p:spPr>
        <p:txBody>
          <a:bodyPr wrap="square" rtlCol="0">
            <a:spAutoFit/>
          </a:bodyPr>
          <a:lstStyle/>
          <a:p>
            <a:r>
              <a:rPr lang="en-US" b="1" dirty="0">
                <a:solidFill>
                  <a:srgbClr val="FFC000"/>
                </a:solidFill>
              </a:rPr>
              <a:t>Alaska Works Partnerships</a:t>
            </a:r>
          </a:p>
        </p:txBody>
      </p:sp>
      <p:sp>
        <p:nvSpPr>
          <p:cNvPr id="95" name="TextBox 94"/>
          <p:cNvSpPr txBox="1"/>
          <p:nvPr/>
        </p:nvSpPr>
        <p:spPr>
          <a:xfrm>
            <a:off x="9512521" y="5079299"/>
            <a:ext cx="2332012" cy="646331"/>
          </a:xfrm>
          <a:prstGeom prst="rect">
            <a:avLst/>
          </a:prstGeom>
          <a:solidFill>
            <a:schemeClr val="accent1">
              <a:lumMod val="50000"/>
            </a:schemeClr>
          </a:solidFill>
          <a:ln cap="rnd">
            <a:solidFill>
              <a:schemeClr val="tx2"/>
            </a:solidFill>
          </a:ln>
        </p:spPr>
        <p:txBody>
          <a:bodyPr wrap="square" rtlCol="0">
            <a:spAutoFit/>
          </a:bodyPr>
          <a:lstStyle/>
          <a:p>
            <a:r>
              <a:rPr lang="en-US" b="1" dirty="0">
                <a:solidFill>
                  <a:srgbClr val="FFC000"/>
                </a:solidFill>
              </a:rPr>
              <a:t>Ketchikan Indian Community</a:t>
            </a:r>
          </a:p>
        </p:txBody>
      </p:sp>
      <p:cxnSp>
        <p:nvCxnSpPr>
          <p:cNvPr id="98" name="Straight Arrow Connector 97"/>
          <p:cNvCxnSpPr/>
          <p:nvPr/>
        </p:nvCxnSpPr>
        <p:spPr>
          <a:xfrm flipV="1">
            <a:off x="11433950" y="4324762"/>
            <a:ext cx="132390" cy="754537"/>
          </a:xfrm>
          <a:prstGeom prst="straightConnector1">
            <a:avLst/>
          </a:prstGeom>
          <a:ln w="15875" cap="rnd" cmpd="sng">
            <a:solidFill>
              <a:schemeClr val="tx2"/>
            </a:solidFill>
            <a:headEnd type="none" w="sm" len="sm"/>
            <a:tailEnd type="oval" w="lg" len="lg"/>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1287867" y="1576591"/>
            <a:ext cx="3190533" cy="1200329"/>
          </a:xfrm>
          <a:prstGeom prst="rect">
            <a:avLst/>
          </a:prstGeom>
        </p:spPr>
        <p:txBody>
          <a:bodyPr wrap="square">
            <a:spAutoFit/>
          </a:bodyPr>
          <a:lstStyle/>
          <a:p>
            <a:r>
              <a:rPr lang="en-US" dirty="0"/>
              <a:t>10 project operators </a:t>
            </a:r>
            <a:br>
              <a:rPr lang="en-US" dirty="0"/>
            </a:br>
            <a:r>
              <a:rPr lang="en-US" dirty="0"/>
              <a:t>601 (176 in-school &amp; 425 out-of-school) participants served in SFY2019</a:t>
            </a:r>
          </a:p>
        </p:txBody>
      </p:sp>
    </p:spTree>
    <p:extLst>
      <p:ext uri="{BB962C8B-B14F-4D97-AF65-F5344CB8AC3E}">
        <p14:creationId xmlns:p14="http://schemas.microsoft.com/office/powerpoint/2010/main" val="2994571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IB: Youth</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WIOA Performance Indicators </a:t>
            </a:r>
          </a:p>
          <a:p>
            <a:r>
              <a:rPr lang="en-US" dirty="0"/>
              <a:t>Employment, education, or training during the 2nd quarter after exit</a:t>
            </a:r>
          </a:p>
          <a:p>
            <a:r>
              <a:rPr lang="en-US" dirty="0"/>
              <a:t>Employment, education, or training during the 4th</a:t>
            </a:r>
          </a:p>
          <a:p>
            <a:r>
              <a:rPr lang="en-US" dirty="0"/>
              <a:t> quarter after exit</a:t>
            </a:r>
          </a:p>
          <a:p>
            <a:r>
              <a:rPr lang="en-US" dirty="0"/>
              <a:t>Median earnings during the 2nd quarter after exit</a:t>
            </a:r>
          </a:p>
          <a:p>
            <a:r>
              <a:rPr lang="en-US" dirty="0"/>
              <a:t>Credential Attainment Rate</a:t>
            </a:r>
          </a:p>
          <a:p>
            <a:r>
              <a:rPr lang="en-US" dirty="0"/>
              <a:t>Measurable Skill Gains</a:t>
            </a:r>
          </a:p>
          <a:p>
            <a:r>
              <a:rPr lang="en-US" dirty="0"/>
              <a:t>Effectiveness in serving employers (system-wide measure, not program specific)</a:t>
            </a:r>
          </a:p>
        </p:txBody>
      </p:sp>
    </p:spTree>
    <p:extLst>
      <p:ext uri="{BB962C8B-B14F-4D97-AF65-F5344CB8AC3E}">
        <p14:creationId xmlns:p14="http://schemas.microsoft.com/office/powerpoint/2010/main" val="3933880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IB: Youth</a:t>
            </a:r>
          </a:p>
        </p:txBody>
      </p:sp>
      <p:sp>
        <p:nvSpPr>
          <p:cNvPr id="3" name="Content Placeholder 2"/>
          <p:cNvSpPr>
            <a:spLocks noGrp="1"/>
          </p:cNvSpPr>
          <p:nvPr>
            <p:ph idx="1"/>
          </p:nvPr>
        </p:nvSpPr>
        <p:spPr>
          <a:xfrm>
            <a:off x="1593436" y="1600200"/>
            <a:ext cx="9782801" cy="4572000"/>
          </a:xfrm>
        </p:spPr>
        <p:txBody>
          <a:bodyPr>
            <a:normAutofit/>
          </a:bodyPr>
          <a:lstStyle/>
          <a:p>
            <a:pPr marL="0" indent="0">
              <a:buNone/>
            </a:pPr>
            <a:endParaRPr lang="en-US" sz="6600" dirty="0"/>
          </a:p>
          <a:p>
            <a:pPr marL="0" indent="0">
              <a:buNone/>
            </a:pPr>
            <a:r>
              <a:rPr lang="en-US" sz="6600" dirty="0"/>
              <a:t>Questions</a:t>
            </a:r>
            <a:endParaRPr lang="en-US" dirty="0"/>
          </a:p>
        </p:txBody>
      </p:sp>
    </p:spTree>
    <p:extLst>
      <p:ext uri="{BB962C8B-B14F-4D97-AF65-F5344CB8AC3E}">
        <p14:creationId xmlns:p14="http://schemas.microsoft.com/office/powerpoint/2010/main" val="3482996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II: Adult Education and Literacy</a:t>
            </a:r>
          </a:p>
        </p:txBody>
      </p:sp>
      <p:sp>
        <p:nvSpPr>
          <p:cNvPr id="3" name="Content Placeholder 2"/>
          <p:cNvSpPr>
            <a:spLocks noGrp="1"/>
          </p:cNvSpPr>
          <p:nvPr>
            <p:ph idx="1"/>
          </p:nvPr>
        </p:nvSpPr>
        <p:spPr/>
        <p:txBody>
          <a:bodyPr/>
          <a:lstStyle/>
          <a:p>
            <a:pPr>
              <a:buFontTx/>
              <a:buChar char="›"/>
            </a:pPr>
            <a:r>
              <a:rPr lang="en-US" sz="2000" dirty="0"/>
              <a:t>Annually grants receive general funds from the State of Alaska and a grant from the U.S. Department of Education</a:t>
            </a:r>
          </a:p>
          <a:p>
            <a:pPr>
              <a:buFontTx/>
              <a:buChar char="›"/>
            </a:pPr>
            <a:r>
              <a:rPr lang="en-US" sz="2000" dirty="0"/>
              <a:t>The goal of the Alaska Adult Education (AAE) Program is to meet student where they are at educationally to facilitate a successful transition in postsecondary education, training, and/or employment. </a:t>
            </a:r>
          </a:p>
          <a:p>
            <a:pPr lvl="1">
              <a:buFontTx/>
              <a:buChar char="–"/>
            </a:pPr>
            <a:r>
              <a:rPr lang="en-US" sz="1600" dirty="0"/>
              <a:t>Adult Ed Programs work with student on Basic Skills, High School Equivalency Diploma Attainment, English Language Acquisition, and Workforce Preparation Courses.</a:t>
            </a:r>
          </a:p>
          <a:p>
            <a:pPr>
              <a:buFontTx/>
              <a:buChar char="›"/>
            </a:pPr>
            <a:r>
              <a:rPr lang="en-US" sz="2000" dirty="0"/>
              <a:t>AK Adult Ed Program follows the laws and regulations set forth in WIOA Title II; the Adult Education and Family Literacy Act (AEFLA); Federal Uniform Administrative Requirements; and State of Alaska Statues and Administrative Codes</a:t>
            </a:r>
          </a:p>
          <a:p>
            <a:pPr>
              <a:buFontTx/>
              <a:buChar char="›"/>
            </a:pPr>
            <a:r>
              <a:rPr lang="en-US" sz="2000" dirty="0"/>
              <a:t>GED test – High School Equivalency Diploma</a:t>
            </a:r>
          </a:p>
          <a:p>
            <a:endParaRPr lang="en-US" dirty="0"/>
          </a:p>
        </p:txBody>
      </p:sp>
    </p:spTree>
    <p:extLst>
      <p:ext uri="{BB962C8B-B14F-4D97-AF65-F5344CB8AC3E}">
        <p14:creationId xmlns:p14="http://schemas.microsoft.com/office/powerpoint/2010/main" val="2779761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Alaska Adult Education Student</a:t>
            </a:r>
          </a:p>
        </p:txBody>
      </p:sp>
      <p:sp>
        <p:nvSpPr>
          <p:cNvPr id="3" name="Content Placeholder 2"/>
          <p:cNvSpPr>
            <a:spLocks noGrp="1"/>
          </p:cNvSpPr>
          <p:nvPr>
            <p:ph idx="1"/>
          </p:nvPr>
        </p:nvSpPr>
        <p:spPr/>
        <p:txBody>
          <a:bodyPr>
            <a:normAutofit fontScale="92500" lnSpcReduction="10000"/>
          </a:bodyPr>
          <a:lstStyle/>
          <a:p>
            <a:r>
              <a:rPr lang="en-US" dirty="0"/>
              <a:t>An Adult Education student refers to students who are English language learners and/or studying to increase their ability to:</a:t>
            </a:r>
          </a:p>
          <a:p>
            <a:pPr lvl="1"/>
            <a:r>
              <a:rPr lang="en-US" dirty="0"/>
              <a:t>read, write, and speak (in English) and perform mathematics or other activities necessary for attainment of a secondary school diploma by examination;</a:t>
            </a:r>
          </a:p>
          <a:p>
            <a:pPr lvl="1"/>
            <a:r>
              <a:rPr lang="en-US" dirty="0"/>
              <a:t>transition to postsecondary education and/or training; and/or</a:t>
            </a:r>
          </a:p>
          <a:p>
            <a:pPr lvl="1"/>
            <a:r>
              <a:rPr lang="en-US" dirty="0"/>
              <a:t>obtain employment.</a:t>
            </a:r>
          </a:p>
          <a:p>
            <a:r>
              <a:rPr lang="en-US" dirty="0"/>
              <a:t>An “English language learner'' refers to a student who has limited ability in reading, writing, speaking, or comprehension of the English language, and--</a:t>
            </a:r>
          </a:p>
          <a:p>
            <a:pPr lvl="1"/>
            <a:r>
              <a:rPr lang="en-US" dirty="0"/>
              <a:t>whose native language is a language other than English; or</a:t>
            </a:r>
          </a:p>
          <a:p>
            <a:pPr lvl="1"/>
            <a:r>
              <a:rPr lang="en-US" dirty="0"/>
              <a:t>who lives in a family or community environment where a language other than English is the dominant language</a:t>
            </a:r>
          </a:p>
          <a:p>
            <a:endParaRPr lang="en-US" dirty="0"/>
          </a:p>
        </p:txBody>
      </p:sp>
    </p:spTree>
    <p:extLst>
      <p:ext uri="{BB962C8B-B14F-4D97-AF65-F5344CB8AC3E}">
        <p14:creationId xmlns:p14="http://schemas.microsoft.com/office/powerpoint/2010/main" val="2288520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WIOA Vision</a:t>
            </a:r>
          </a:p>
        </p:txBody>
      </p:sp>
      <p:sp>
        <p:nvSpPr>
          <p:cNvPr id="3" name="Content Placeholder 2"/>
          <p:cNvSpPr>
            <a:spLocks noGrp="1"/>
          </p:cNvSpPr>
          <p:nvPr>
            <p:ph idx="1"/>
          </p:nvPr>
        </p:nvSpPr>
        <p:spPr/>
        <p:txBody>
          <a:bodyPr>
            <a:normAutofit fontScale="92500" lnSpcReduction="10000"/>
          </a:bodyPr>
          <a:lstStyle/>
          <a:p>
            <a:r>
              <a:rPr lang="en-US" dirty="0"/>
              <a:t>The Workforce Innovation and Opportunity Act (WIOA) was created to provide state and local areas the flexibility to collaborate across systems in an effort to better address the employment and skill needs of current employees, jobseekers, and employers.  WIOA accomplishes this by prescribing:</a:t>
            </a:r>
          </a:p>
          <a:p>
            <a:endParaRPr lang="en-US" dirty="0"/>
          </a:p>
          <a:p>
            <a:pPr marL="685800" lvl="1">
              <a:buFont typeface="Wingdings" panose="05000000000000000000" pitchFamily="2" charset="2"/>
              <a:buChar char="Ø"/>
            </a:pPr>
            <a:r>
              <a:rPr lang="en-US" b="1" dirty="0"/>
              <a:t>A stronger alignment</a:t>
            </a:r>
            <a:r>
              <a:rPr lang="en-US" dirty="0"/>
              <a:t> of the workforce, education, and economic development systems</a:t>
            </a:r>
          </a:p>
          <a:p>
            <a:pPr marL="685800" lvl="1">
              <a:buFont typeface="Wingdings" panose="05000000000000000000" pitchFamily="2" charset="2"/>
              <a:buChar char="Ø"/>
            </a:pPr>
            <a:endParaRPr lang="en-US" b="1" dirty="0"/>
          </a:p>
          <a:p>
            <a:pPr marL="685800" lvl="1">
              <a:buFont typeface="Wingdings" panose="05000000000000000000" pitchFamily="2" charset="2"/>
              <a:buChar char="Ø"/>
            </a:pPr>
            <a:r>
              <a:rPr lang="en-US" b="1" dirty="0"/>
              <a:t>Improving the structure and delivery </a:t>
            </a:r>
            <a:r>
              <a:rPr lang="en-US" dirty="0"/>
              <a:t>in the system to assist America’s workers in achieving a family-sustaining wage while providing America’s employers with the skilled workers they need to compete on a global level.</a:t>
            </a:r>
          </a:p>
          <a:p>
            <a:endParaRPr lang="en-US" dirty="0"/>
          </a:p>
        </p:txBody>
      </p:sp>
    </p:spTree>
    <p:extLst>
      <p:ext uri="{BB962C8B-B14F-4D97-AF65-F5344CB8AC3E}">
        <p14:creationId xmlns:p14="http://schemas.microsoft.com/office/powerpoint/2010/main" val="589217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a:t>
            </a:r>
          </a:p>
        </p:txBody>
      </p:sp>
      <p:sp>
        <p:nvSpPr>
          <p:cNvPr id="3" name="Content Placeholder 2"/>
          <p:cNvSpPr>
            <a:spLocks noGrp="1"/>
          </p:cNvSpPr>
          <p:nvPr>
            <p:ph idx="1"/>
          </p:nvPr>
        </p:nvSpPr>
        <p:spPr/>
        <p:txBody>
          <a:bodyPr>
            <a:normAutofit fontScale="85000" lnSpcReduction="10000"/>
          </a:bodyPr>
          <a:lstStyle/>
          <a:p>
            <a:r>
              <a:rPr lang="en-US" dirty="0"/>
              <a:t>The student:</a:t>
            </a:r>
          </a:p>
          <a:p>
            <a:pPr lvl="1"/>
            <a:r>
              <a:rPr lang="en-US" dirty="0"/>
              <a:t>is 18 years of age or older; </a:t>
            </a:r>
          </a:p>
          <a:p>
            <a:pPr lvl="1"/>
            <a:r>
              <a:rPr lang="en-US" dirty="0"/>
              <a:t>is physically present in the state; </a:t>
            </a:r>
          </a:p>
          <a:p>
            <a:pPr lvl="1"/>
            <a:r>
              <a:rPr lang="en-US" dirty="0"/>
              <a:t>is not enrolled in a high school program; and </a:t>
            </a:r>
          </a:p>
          <a:p>
            <a:pPr lvl="1"/>
            <a:r>
              <a:rPr lang="en-US" dirty="0"/>
              <a:t>has not received a diploma or certificate through a high school or GED program in another state, province, or U.S. possession.</a:t>
            </a:r>
          </a:p>
          <a:p>
            <a:r>
              <a:rPr lang="en-US" dirty="0"/>
              <a:t>If a student is 16 or 17 years old, they must meet all of the above eligibility guidelines, with the following additional documentation: </a:t>
            </a:r>
          </a:p>
          <a:p>
            <a:pPr lvl="1"/>
            <a:r>
              <a:rPr lang="en-US" dirty="0"/>
              <a:t>a legal emancipation document or a signed and notarized statement of consent from a parent or legal guardian; and</a:t>
            </a:r>
          </a:p>
          <a:p>
            <a:pPr lvl="1"/>
            <a:r>
              <a:rPr lang="en-US" dirty="0"/>
              <a:t>official documentation of withdrawal from the last school attended in Alaska. </a:t>
            </a:r>
          </a:p>
          <a:p>
            <a:pPr lvl="1"/>
            <a:r>
              <a:rPr lang="en-US" i="1" dirty="0"/>
              <a:t>If youth are incarcerated in prison, and have been placed into the custody of the state, they do not need additional documentation to meet eligibility requirements. </a:t>
            </a:r>
            <a:endParaRPr lang="en-US" dirty="0"/>
          </a:p>
          <a:p>
            <a:endParaRPr lang="en-US" dirty="0"/>
          </a:p>
        </p:txBody>
      </p:sp>
    </p:spTree>
    <p:extLst>
      <p:ext uri="{BB962C8B-B14F-4D97-AF65-F5344CB8AC3E}">
        <p14:creationId xmlns:p14="http://schemas.microsoft.com/office/powerpoint/2010/main" val="3102387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Adult Education and Literacy Activities</a:t>
            </a:r>
            <a:endParaRPr lang="en-US" dirty="0"/>
          </a:p>
        </p:txBody>
      </p:sp>
      <p:sp>
        <p:nvSpPr>
          <p:cNvPr id="3" name="Content Placeholder 2"/>
          <p:cNvSpPr>
            <a:spLocks noGrp="1"/>
          </p:cNvSpPr>
          <p:nvPr>
            <p:ph idx="1"/>
          </p:nvPr>
        </p:nvSpPr>
        <p:spPr/>
        <p:txBody>
          <a:bodyPr>
            <a:normAutofit/>
          </a:bodyPr>
          <a:lstStyle/>
          <a:p>
            <a:pPr marL="0">
              <a:lnSpc>
                <a:spcPct val="105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Refers to programs, activities, and services including: </a:t>
            </a:r>
          </a:p>
          <a:p>
            <a:pPr marL="365760" lvl="1">
              <a:lnSpc>
                <a:spcPct val="105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adult education (reading, writing, mathematics, science, social studies, </a:t>
            </a:r>
            <a:r>
              <a:rPr lang="en-US" dirty="0" err="1">
                <a:latin typeface="Calibri" panose="020F0502020204030204" pitchFamily="34" charset="0"/>
                <a:ea typeface="Calibri" panose="020F0502020204030204" pitchFamily="34" charset="0"/>
                <a:cs typeface="Times New Roman" panose="02020603050405020304" pitchFamily="18" charset="0"/>
              </a:rPr>
              <a:t>etc</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365760" lvl="1">
              <a:lnSpc>
                <a:spcPct val="105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workplace adult education and literacy activities; </a:t>
            </a:r>
          </a:p>
          <a:p>
            <a:pPr marL="365760" lvl="1">
              <a:lnSpc>
                <a:spcPct val="105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family literacy activities;</a:t>
            </a:r>
          </a:p>
          <a:p>
            <a:pPr marL="365760" lvl="1">
              <a:lnSpc>
                <a:spcPct val="105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English language acquisition activities;</a:t>
            </a:r>
          </a:p>
          <a:p>
            <a:pPr marL="365760" lvl="1">
              <a:lnSpc>
                <a:spcPct val="105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integrated English literacy and civics education; </a:t>
            </a:r>
          </a:p>
          <a:p>
            <a:pPr marL="365760" lvl="1">
              <a:lnSpc>
                <a:spcPct val="105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workforce preparation activities; or </a:t>
            </a:r>
          </a:p>
          <a:p>
            <a:pPr marL="365760" lvl="1">
              <a:lnSpc>
                <a:spcPct val="105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integrated education and training.</a:t>
            </a:r>
          </a:p>
          <a:p>
            <a:endParaRPr lang="en-US" dirty="0"/>
          </a:p>
        </p:txBody>
      </p:sp>
    </p:spTree>
    <p:extLst>
      <p:ext uri="{BB962C8B-B14F-4D97-AF65-F5344CB8AC3E}">
        <p14:creationId xmlns:p14="http://schemas.microsoft.com/office/powerpoint/2010/main" val="2015729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&amp; Career Readiness</a:t>
            </a:r>
          </a:p>
        </p:txBody>
      </p:sp>
      <p:sp>
        <p:nvSpPr>
          <p:cNvPr id="3" name="Content Placeholder 2"/>
          <p:cNvSpPr>
            <a:spLocks noGrp="1"/>
          </p:cNvSpPr>
          <p:nvPr>
            <p:ph idx="1"/>
          </p:nvPr>
        </p:nvSpPr>
        <p:spPr/>
        <p:txBody>
          <a:bodyPr>
            <a:normAutofit lnSpcReduction="10000"/>
          </a:bodyPr>
          <a:lstStyle/>
          <a:p>
            <a:pPr>
              <a:buFontTx/>
              <a:buChar char="›"/>
            </a:pPr>
            <a:r>
              <a:rPr lang="en-US" sz="2000" dirty="0"/>
              <a:t>Basic Skills &amp; Pre-Secondary Education</a:t>
            </a:r>
          </a:p>
          <a:p>
            <a:pPr lvl="1">
              <a:buFontTx/>
              <a:buChar char="–"/>
            </a:pPr>
            <a:r>
              <a:rPr lang="en-US" sz="1600" dirty="0"/>
              <a:t>Instruction comparable to educational levels first through eighth grade </a:t>
            </a:r>
          </a:p>
          <a:p>
            <a:pPr lvl="1">
              <a:buFontTx/>
              <a:buChar char="–"/>
            </a:pPr>
            <a:r>
              <a:rPr lang="en-US" sz="1600" dirty="0"/>
              <a:t>Curricula includes, but is not limited to reading, writing, mathematics, science, and social studies</a:t>
            </a:r>
          </a:p>
          <a:p>
            <a:pPr>
              <a:buFontTx/>
              <a:buChar char="›"/>
            </a:pPr>
            <a:r>
              <a:rPr lang="en-US" sz="2000" dirty="0"/>
              <a:t>Secondary Education &amp; High School Equivalency Preparation</a:t>
            </a:r>
          </a:p>
          <a:p>
            <a:pPr lvl="1">
              <a:buFontTx/>
              <a:buChar char="–"/>
            </a:pPr>
            <a:r>
              <a:rPr lang="en-US" sz="1600" dirty="0"/>
              <a:t>Curricula is rigorously aligned with the functional level of high school ninth through twelfth grade students</a:t>
            </a:r>
          </a:p>
          <a:p>
            <a:pPr lvl="1">
              <a:buFontTx/>
              <a:buChar char="–"/>
            </a:pPr>
            <a:r>
              <a:rPr lang="en-US" sz="1600" dirty="0"/>
              <a:t>Subjects taught included, but are not limited to, reading, writing, mathematics, science, and social studies</a:t>
            </a:r>
          </a:p>
          <a:p>
            <a:pPr>
              <a:buFontTx/>
              <a:buChar char="›"/>
            </a:pPr>
            <a:r>
              <a:rPr lang="en-US" sz="2000" dirty="0"/>
              <a:t>English as a Second Language (ESL) Instruction </a:t>
            </a:r>
          </a:p>
          <a:p>
            <a:pPr lvl="1">
              <a:buFontTx/>
              <a:buChar char="–"/>
            </a:pPr>
            <a:r>
              <a:rPr lang="en-US" sz="1600" dirty="0"/>
              <a:t>Provide instruction to students whose first language is not English</a:t>
            </a:r>
          </a:p>
          <a:p>
            <a:pPr lvl="1">
              <a:buFontTx/>
              <a:buChar char="–"/>
            </a:pPr>
            <a:r>
              <a:rPr lang="en-US" sz="1600" dirty="0"/>
              <a:t>Assists with reading, writing, speaking, and comprehension of the English language</a:t>
            </a:r>
          </a:p>
          <a:p>
            <a:pPr>
              <a:buFontTx/>
              <a:buChar char="›"/>
            </a:pPr>
            <a:r>
              <a:rPr lang="en-US" sz="2000" dirty="0"/>
              <a:t>Integrated English Literacy and Civics Education (IELCE) </a:t>
            </a:r>
          </a:p>
          <a:p>
            <a:pPr lvl="1">
              <a:buFontTx/>
              <a:buChar char="–"/>
            </a:pPr>
            <a:r>
              <a:rPr lang="en-US" sz="1600" dirty="0"/>
              <a:t>Assists English language learners, including professionals with degrees and credentials in their native countries, to achieve competency in the English language </a:t>
            </a:r>
          </a:p>
          <a:p>
            <a:pPr lvl="1">
              <a:buFontTx/>
              <a:buChar char="–"/>
            </a:pPr>
            <a:r>
              <a:rPr lang="en-US" sz="1600" dirty="0"/>
              <a:t>Includes instruction in literacy, the rights and responsibilities of citizenship, and civic participation</a:t>
            </a:r>
          </a:p>
        </p:txBody>
      </p:sp>
    </p:spTree>
    <p:extLst>
      <p:ext uri="{BB962C8B-B14F-4D97-AF65-F5344CB8AC3E}">
        <p14:creationId xmlns:p14="http://schemas.microsoft.com/office/powerpoint/2010/main" val="2138534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235A88-66B7-47FC-A61F-F11A63AA2462}"/>
              </a:ext>
            </a:extLst>
          </p:cNvPr>
          <p:cNvSpPr>
            <a:spLocks noGrp="1"/>
          </p:cNvSpPr>
          <p:nvPr>
            <p:ph type="title"/>
          </p:nvPr>
        </p:nvSpPr>
        <p:spPr/>
        <p:txBody>
          <a:bodyPr/>
          <a:lstStyle/>
          <a:p>
            <a:r>
              <a:rPr lang="en-US" dirty="0"/>
              <a:t>Adult Education &amp; WIOA Youth Overlap</a:t>
            </a:r>
          </a:p>
        </p:txBody>
      </p:sp>
      <p:sp>
        <p:nvSpPr>
          <p:cNvPr id="6" name="Content Placeholder 5">
            <a:extLst>
              <a:ext uri="{FF2B5EF4-FFF2-40B4-BE49-F238E27FC236}">
                <a16:creationId xmlns:a16="http://schemas.microsoft.com/office/drawing/2014/main" id="{9BF4ED80-B170-4F18-9F14-538668A21A92}"/>
              </a:ext>
            </a:extLst>
          </p:cNvPr>
          <p:cNvSpPr>
            <a:spLocks noGrp="1"/>
          </p:cNvSpPr>
          <p:nvPr>
            <p:ph idx="1"/>
          </p:nvPr>
        </p:nvSpPr>
        <p:spPr/>
        <p:txBody>
          <a:bodyPr/>
          <a:lstStyle/>
          <a:p>
            <a:pPr fontAlgn="base"/>
            <a:r>
              <a:rPr lang="en-US" b="1" dirty="0"/>
              <a:t>14 Elements:</a:t>
            </a:r>
          </a:p>
          <a:p>
            <a:pPr lvl="1" fontAlgn="base"/>
            <a:r>
              <a:rPr lang="en-US" b="1" dirty="0"/>
              <a:t>Alternative high school services</a:t>
            </a:r>
            <a:r>
              <a:rPr lang="en-US" dirty="0"/>
              <a:t> which offer specialized, structured curriculum inside or outside of the public school system.  </a:t>
            </a:r>
          </a:p>
          <a:p>
            <a:r>
              <a:rPr lang="en-US" b="1" dirty="0"/>
              <a:t>English language learner, low literacy level, cultural barriers</a:t>
            </a:r>
          </a:p>
          <a:p>
            <a:pPr lvl="1"/>
            <a:r>
              <a:rPr lang="en-US" b="1" i="1" dirty="0">
                <a:solidFill>
                  <a:srgbClr val="FF0000"/>
                </a:solidFill>
              </a:rPr>
              <a:t>All title II participants included in this category</a:t>
            </a:r>
            <a:r>
              <a:rPr lang="en-US" dirty="0">
                <a:solidFill>
                  <a:srgbClr val="FF0000"/>
                </a:solidFill>
              </a:rPr>
              <a:t>	</a:t>
            </a:r>
          </a:p>
          <a:p>
            <a:r>
              <a:rPr lang="en-US" b="1" dirty="0"/>
              <a:t>Credential Attainment</a:t>
            </a:r>
            <a:endParaRPr lang="en-US" dirty="0">
              <a:solidFill>
                <a:srgbClr val="FF0000"/>
              </a:solidFill>
            </a:endParaRPr>
          </a:p>
        </p:txBody>
      </p:sp>
    </p:spTree>
    <p:extLst>
      <p:ext uri="{BB962C8B-B14F-4D97-AF65-F5344CB8AC3E}">
        <p14:creationId xmlns:p14="http://schemas.microsoft.com/office/powerpoint/2010/main" val="143610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38FCF-0AB7-4723-8ECE-26C4AC77F22C}"/>
              </a:ext>
            </a:extLst>
          </p:cNvPr>
          <p:cNvSpPr>
            <a:spLocks noGrp="1"/>
          </p:cNvSpPr>
          <p:nvPr>
            <p:ph type="ctrTitle"/>
          </p:nvPr>
        </p:nvSpPr>
        <p:spPr/>
        <p:txBody>
          <a:bodyPr/>
          <a:lstStyle/>
          <a:p>
            <a:r>
              <a:rPr lang="en-US" sz="6600" dirty="0"/>
              <a:t>Questions??</a:t>
            </a:r>
          </a:p>
        </p:txBody>
      </p:sp>
    </p:spTree>
    <p:extLst>
      <p:ext uri="{BB962C8B-B14F-4D97-AF65-F5344CB8AC3E}">
        <p14:creationId xmlns:p14="http://schemas.microsoft.com/office/powerpoint/2010/main" val="136934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III: Wagner-</a:t>
            </a:r>
            <a:r>
              <a:rPr lang="en-US" dirty="0" err="1"/>
              <a:t>Peyser</a:t>
            </a:r>
            <a:endParaRPr lang="en-US" dirty="0"/>
          </a:p>
        </p:txBody>
      </p:sp>
      <p:sp>
        <p:nvSpPr>
          <p:cNvPr id="3" name="Content Placeholder 2"/>
          <p:cNvSpPr>
            <a:spLocks noGrp="1"/>
          </p:cNvSpPr>
          <p:nvPr>
            <p:ph idx="1"/>
          </p:nvPr>
        </p:nvSpPr>
        <p:spPr/>
        <p:txBody>
          <a:bodyPr>
            <a:normAutofit/>
          </a:bodyPr>
          <a:lstStyle/>
          <a:p>
            <a:pPr algn="just" defTabSz="931774">
              <a:defRPr/>
            </a:pPr>
            <a:r>
              <a:rPr lang="en-US" sz="1600" dirty="0">
                <a:latin typeface="Candara" panose="020E0502030303020204" pitchFamily="34" charset="0"/>
              </a:rPr>
              <a:t>The basic purpose of the Employment Service is to improve the functioning of the nation’s labor markets by bringing together individuals who are seeking employment and employers who are seeking workers.</a:t>
            </a:r>
          </a:p>
          <a:p>
            <a:pPr algn="just" defTabSz="931774">
              <a:defRPr/>
            </a:pPr>
            <a:endParaRPr lang="en-US" sz="1600" b="1" dirty="0">
              <a:latin typeface="Candara" panose="020E0502030303020204" pitchFamily="34" charset="0"/>
            </a:endParaRPr>
          </a:p>
          <a:p>
            <a:pPr defTabSz="931774">
              <a:defRPr/>
            </a:pPr>
            <a:r>
              <a:rPr lang="en-US" sz="1600" b="1" dirty="0">
                <a:latin typeface="Candara" panose="020E0502030303020204" pitchFamily="34" charset="0"/>
              </a:rPr>
              <a:t>Although Wagner-</a:t>
            </a:r>
            <a:r>
              <a:rPr lang="en-US" sz="1600" b="1" dirty="0" err="1">
                <a:latin typeface="Candara" panose="020E0502030303020204" pitchFamily="34" charset="0"/>
              </a:rPr>
              <a:t>Peyser</a:t>
            </a:r>
            <a:r>
              <a:rPr lang="en-US" sz="1600" b="1" dirty="0">
                <a:latin typeface="Candara" panose="020E0502030303020204" pitchFamily="34" charset="0"/>
              </a:rPr>
              <a:t>/Employment Service focuses on providing labor exchange services, WIOA allows for a broader use of these funds that are under the umbrella of WIOA basic career services.</a:t>
            </a:r>
          </a:p>
          <a:p>
            <a:pPr algn="just" defTabSz="931774">
              <a:defRPr/>
            </a:pPr>
            <a:endParaRPr lang="en-US" sz="1600" b="1" dirty="0">
              <a:latin typeface="Candara" panose="020E0502030303020204" pitchFamily="34" charset="0"/>
            </a:endParaRPr>
          </a:p>
          <a:p>
            <a:pPr marL="742950" lvl="1" indent="-285750" algn="just" defTabSz="931774">
              <a:buFont typeface="Arial" panose="020B0604020202020204" pitchFamily="34" charset="0"/>
              <a:buChar char="•"/>
              <a:defRPr/>
            </a:pPr>
            <a:r>
              <a:rPr lang="en-US" sz="1600" b="1" dirty="0">
                <a:latin typeface="Candara" panose="020E0502030303020204" pitchFamily="34" charset="0"/>
              </a:rPr>
              <a:t>Labor exchange services</a:t>
            </a:r>
            <a:endParaRPr lang="en-US" sz="1600" dirty="0">
              <a:latin typeface="Candara" panose="020E0502030303020204" pitchFamily="34" charset="0"/>
            </a:endParaRPr>
          </a:p>
          <a:p>
            <a:pPr marL="1200150" lvl="2" indent="-285750" algn="just" defTabSz="931774">
              <a:buFont typeface="Arial" panose="020B0604020202020204" pitchFamily="34" charset="0"/>
              <a:buChar char="•"/>
              <a:defRPr/>
            </a:pPr>
            <a:r>
              <a:rPr lang="en-US" sz="1600" dirty="0">
                <a:latin typeface="Candara" panose="020E0502030303020204" pitchFamily="34" charset="0"/>
              </a:rPr>
              <a:t>Job search assistance, job referral, and placement assistance for job seekers</a:t>
            </a:r>
          </a:p>
          <a:p>
            <a:pPr marL="1200150" lvl="2" indent="-285750" algn="just" defTabSz="931774">
              <a:buFont typeface="Arial" panose="020B0604020202020204" pitchFamily="34" charset="0"/>
              <a:buChar char="•"/>
              <a:defRPr/>
            </a:pPr>
            <a:r>
              <a:rPr lang="en-US" sz="1600" dirty="0">
                <a:latin typeface="Candara" panose="020E0502030303020204" pitchFamily="34" charset="0"/>
              </a:rPr>
              <a:t>Referral information for partner programs and services</a:t>
            </a:r>
          </a:p>
          <a:p>
            <a:pPr marL="1200150" lvl="2" indent="-285750" algn="just" defTabSz="931774">
              <a:buFont typeface="Arial" panose="020B0604020202020204" pitchFamily="34" charset="0"/>
              <a:buChar char="•"/>
              <a:defRPr/>
            </a:pPr>
            <a:r>
              <a:rPr lang="en-US" sz="1600" dirty="0">
                <a:latin typeface="Candara" panose="020E0502030303020204" pitchFamily="34" charset="0"/>
              </a:rPr>
              <a:t>Recruitment services for employers with job openings</a:t>
            </a:r>
          </a:p>
          <a:p>
            <a:pPr marL="742950" lvl="1" indent="-285750" algn="just" defTabSz="931774">
              <a:buFont typeface="Arial" panose="020B0604020202020204" pitchFamily="34" charset="0"/>
              <a:buChar char="•"/>
              <a:defRPr/>
            </a:pPr>
            <a:r>
              <a:rPr lang="en-US" sz="1600" b="1" dirty="0">
                <a:latin typeface="Candara" panose="020E0502030303020204" pitchFamily="34" charset="0"/>
              </a:rPr>
              <a:t>All basic career services</a:t>
            </a:r>
            <a:r>
              <a:rPr lang="en-US" sz="1600" dirty="0">
                <a:latin typeface="Candara" panose="020E0502030303020204" pitchFamily="34" charset="0"/>
              </a:rPr>
              <a:t> (including labor exchange services)</a:t>
            </a:r>
            <a:endParaRPr lang="en-US" sz="1600" b="1" dirty="0">
              <a:latin typeface="Candara" panose="020E0502030303020204" pitchFamily="34" charset="0"/>
            </a:endParaRPr>
          </a:p>
          <a:p>
            <a:pPr marL="742950" lvl="1" indent="-285750" algn="just" defTabSz="931774">
              <a:buFont typeface="Arial" panose="020B0604020202020204" pitchFamily="34" charset="0"/>
              <a:buChar char="•"/>
              <a:defRPr/>
            </a:pPr>
            <a:r>
              <a:rPr lang="en-US" sz="1600" b="1" dirty="0">
                <a:latin typeface="Candara" panose="020E0502030303020204" pitchFamily="34" charset="0"/>
              </a:rPr>
              <a:t>Re-employment services to unemployment insurance claimants</a:t>
            </a:r>
          </a:p>
          <a:p>
            <a:endParaRPr lang="en-US" dirty="0"/>
          </a:p>
        </p:txBody>
      </p:sp>
    </p:spTree>
    <p:extLst>
      <p:ext uri="{BB962C8B-B14F-4D97-AF65-F5344CB8AC3E}">
        <p14:creationId xmlns:p14="http://schemas.microsoft.com/office/powerpoint/2010/main" val="1077708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III: Wagner-</a:t>
            </a:r>
            <a:r>
              <a:rPr lang="en-US" dirty="0" err="1"/>
              <a:t>Peyser</a:t>
            </a:r>
            <a:br>
              <a:rPr lang="en-US" dirty="0"/>
            </a:br>
            <a:r>
              <a:rPr lang="en-US" dirty="0"/>
              <a:t>Service Delivery</a:t>
            </a:r>
          </a:p>
        </p:txBody>
      </p:sp>
      <p:sp>
        <p:nvSpPr>
          <p:cNvPr id="3" name="Content Placeholder 2"/>
          <p:cNvSpPr>
            <a:spLocks noGrp="1"/>
          </p:cNvSpPr>
          <p:nvPr>
            <p:ph idx="1"/>
          </p:nvPr>
        </p:nvSpPr>
        <p:spPr/>
        <p:txBody>
          <a:bodyPr>
            <a:normAutofit/>
          </a:bodyPr>
          <a:lstStyle/>
          <a:p>
            <a:r>
              <a:rPr lang="en-US" sz="1600" dirty="0"/>
              <a:t>Alaska Labor Exchange System (</a:t>
            </a:r>
            <a:r>
              <a:rPr lang="en-US" sz="1600" dirty="0" err="1"/>
              <a:t>ALEXsys</a:t>
            </a:r>
            <a:r>
              <a:rPr lang="en-US" sz="1600" dirty="0"/>
              <a:t>)</a:t>
            </a:r>
          </a:p>
          <a:p>
            <a:pPr lvl="1"/>
            <a:r>
              <a:rPr lang="en-US" sz="1600" dirty="0"/>
              <a:t>Online presence</a:t>
            </a:r>
          </a:p>
          <a:p>
            <a:pPr lvl="2"/>
            <a:r>
              <a:rPr lang="en-US" sz="1600" dirty="0"/>
              <a:t>Job search, matching, application (job seekers)</a:t>
            </a:r>
          </a:p>
          <a:p>
            <a:pPr lvl="2"/>
            <a:r>
              <a:rPr lang="en-US" sz="1600" dirty="0"/>
              <a:t>Job Positing (employers)</a:t>
            </a:r>
          </a:p>
          <a:p>
            <a:pPr lvl="2"/>
            <a:r>
              <a:rPr lang="en-US" sz="1600" dirty="0"/>
              <a:t>Labor Market Information</a:t>
            </a:r>
          </a:p>
          <a:p>
            <a:pPr lvl="2"/>
            <a:r>
              <a:rPr lang="en-US" sz="1600" dirty="0"/>
              <a:t>Partner service information</a:t>
            </a:r>
          </a:p>
          <a:p>
            <a:r>
              <a:rPr lang="en-US" sz="1600" dirty="0"/>
              <a:t>Alaska Job Centers</a:t>
            </a:r>
          </a:p>
          <a:p>
            <a:pPr lvl="1"/>
            <a:r>
              <a:rPr lang="en-US" sz="1600" dirty="0"/>
              <a:t>14 locations</a:t>
            </a:r>
          </a:p>
          <a:p>
            <a:r>
              <a:rPr lang="en-US" sz="1600" dirty="0"/>
              <a:t>Staff assisted services</a:t>
            </a:r>
          </a:p>
          <a:p>
            <a:r>
              <a:rPr lang="en-US" sz="1600" dirty="0"/>
              <a:t>Staff outreach</a:t>
            </a:r>
          </a:p>
        </p:txBody>
      </p:sp>
    </p:spTree>
    <p:extLst>
      <p:ext uri="{BB962C8B-B14F-4D97-AF65-F5344CB8AC3E}">
        <p14:creationId xmlns:p14="http://schemas.microsoft.com/office/powerpoint/2010/main" val="207999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III: Wagner-</a:t>
            </a:r>
            <a:r>
              <a:rPr lang="en-US" dirty="0" err="1"/>
              <a:t>Peyser</a:t>
            </a:r>
            <a:br>
              <a:rPr lang="en-US" dirty="0"/>
            </a:br>
            <a:r>
              <a:rPr lang="en-US" dirty="0"/>
              <a:t>Job Seeker Services</a:t>
            </a:r>
          </a:p>
        </p:txBody>
      </p:sp>
      <p:sp>
        <p:nvSpPr>
          <p:cNvPr id="3" name="Content Placeholder 2"/>
          <p:cNvSpPr>
            <a:spLocks noGrp="1"/>
          </p:cNvSpPr>
          <p:nvPr>
            <p:ph idx="1"/>
          </p:nvPr>
        </p:nvSpPr>
        <p:spPr/>
        <p:txBody>
          <a:bodyPr>
            <a:normAutofit fontScale="85000" lnSpcReduction="10000"/>
          </a:bodyPr>
          <a:lstStyle/>
          <a:p>
            <a:pPr marL="0" indent="0">
              <a:buNone/>
            </a:pPr>
            <a:r>
              <a:rPr lang="en-US" sz="2100" dirty="0"/>
              <a:t> </a:t>
            </a:r>
          </a:p>
          <a:p>
            <a:pPr marL="0" indent="0">
              <a:buNone/>
            </a:pPr>
            <a:r>
              <a:rPr lang="en-US" sz="2100" b="1" dirty="0"/>
              <a:t>Job Seeker Services</a:t>
            </a:r>
          </a:p>
          <a:p>
            <a:r>
              <a:rPr lang="en-US" sz="2100" dirty="0"/>
              <a:t>Basic career services</a:t>
            </a:r>
          </a:p>
          <a:p>
            <a:pPr lvl="1"/>
            <a:r>
              <a:rPr lang="en-US" sz="2100" dirty="0"/>
              <a:t>Universally accessible and available to all individuals seeking employment and training services</a:t>
            </a:r>
          </a:p>
          <a:p>
            <a:pPr lvl="1"/>
            <a:r>
              <a:rPr lang="en-US" sz="2100" dirty="0"/>
              <a:t>Generally involve less staff time and involvement</a:t>
            </a:r>
          </a:p>
          <a:p>
            <a:pPr lvl="1"/>
            <a:r>
              <a:rPr lang="en-US" sz="2100" dirty="0"/>
              <a:t>Referrals to other services (not limited to WIOA partner programs)</a:t>
            </a:r>
          </a:p>
          <a:p>
            <a:pPr lvl="1"/>
            <a:r>
              <a:rPr lang="en-US" sz="2100" dirty="0"/>
              <a:t>Examples: eligibility determinations, initial skill assessments, labor exchange services, provision of light information on programs and services, and program referrals</a:t>
            </a:r>
          </a:p>
          <a:p>
            <a:r>
              <a:rPr lang="en-US" sz="2100" dirty="0"/>
              <a:t> Individualized career services</a:t>
            </a:r>
          </a:p>
          <a:p>
            <a:pPr lvl="1"/>
            <a:r>
              <a:rPr lang="en-US" sz="2100" dirty="0"/>
              <a:t>Must be provided to participants after Alaska Job Center staff determine that services are required to retain or obtain employment</a:t>
            </a:r>
          </a:p>
          <a:p>
            <a:pPr lvl="1"/>
            <a:r>
              <a:rPr lang="en-US" sz="2100" dirty="0"/>
              <a:t>Generally involve significant staff time and customization to each individual’s need</a:t>
            </a:r>
          </a:p>
          <a:p>
            <a:pPr lvl="1"/>
            <a:r>
              <a:rPr lang="en-US" sz="2100" dirty="0"/>
              <a:t>Examples: specialized assessments, developing an individual employment plan, work experiences, workshops</a:t>
            </a:r>
          </a:p>
          <a:p>
            <a:endParaRPr lang="en-US" dirty="0"/>
          </a:p>
        </p:txBody>
      </p:sp>
    </p:spTree>
    <p:extLst>
      <p:ext uri="{BB962C8B-B14F-4D97-AF65-F5344CB8AC3E}">
        <p14:creationId xmlns:p14="http://schemas.microsoft.com/office/powerpoint/2010/main" val="3139697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Center</a:t>
            </a:r>
            <a:br>
              <a:rPr lang="en-US" dirty="0"/>
            </a:br>
            <a:r>
              <a:rPr lang="en-US" dirty="0"/>
              <a:t>Resource Rooms</a:t>
            </a:r>
          </a:p>
        </p:txBody>
      </p:sp>
      <p:sp>
        <p:nvSpPr>
          <p:cNvPr id="3" name="Content Placeholder 2"/>
          <p:cNvSpPr>
            <a:spLocks noGrp="1"/>
          </p:cNvSpPr>
          <p:nvPr>
            <p:ph idx="1"/>
          </p:nvPr>
        </p:nvSpPr>
        <p:spPr/>
        <p:txBody>
          <a:bodyPr>
            <a:normAutofit fontScale="77500" lnSpcReduction="20000"/>
          </a:bodyPr>
          <a:lstStyle/>
          <a:p>
            <a:r>
              <a:rPr lang="en-US" sz="2300" dirty="0"/>
              <a:t>Job Center resource rooms provide space and equipment to access various workforce program services.</a:t>
            </a:r>
          </a:p>
          <a:p>
            <a:pPr lvl="1"/>
            <a:r>
              <a:rPr lang="en-US" sz="2300" dirty="0"/>
              <a:t>14 locations throughout the state</a:t>
            </a:r>
          </a:p>
          <a:p>
            <a:pPr lvl="1"/>
            <a:r>
              <a:rPr lang="en-US" sz="2300" dirty="0"/>
              <a:t>299 public access computer workstations</a:t>
            </a:r>
          </a:p>
          <a:p>
            <a:pPr lvl="1"/>
            <a:r>
              <a:rPr lang="en-US" sz="2300" dirty="0"/>
              <a:t>Copying, scanning, etc.</a:t>
            </a:r>
          </a:p>
          <a:p>
            <a:pPr marL="0" indent="0">
              <a:buNone/>
            </a:pPr>
            <a:endParaRPr lang="en-US" sz="2300" dirty="0"/>
          </a:p>
          <a:p>
            <a:r>
              <a:rPr lang="en-US" sz="2300" dirty="0"/>
              <a:t>Workshops</a:t>
            </a:r>
          </a:p>
          <a:p>
            <a:pPr marL="0" indent="0">
              <a:buNone/>
            </a:pPr>
            <a:r>
              <a:rPr lang="en-US" sz="2300" dirty="0"/>
              <a:t>In addition to services delivered individually, jobseekers may sign up for various workshop offerings.  Offerings are location specific.</a:t>
            </a:r>
          </a:p>
          <a:p>
            <a:pPr lvl="1"/>
            <a:r>
              <a:rPr lang="en-US" sz="2300" dirty="0"/>
              <a:t>Resume/Cover Letter Writing</a:t>
            </a:r>
          </a:p>
          <a:p>
            <a:pPr lvl="1"/>
            <a:r>
              <a:rPr lang="en-US" sz="2300" dirty="0"/>
              <a:t>Workplace Alaska</a:t>
            </a:r>
          </a:p>
          <a:p>
            <a:pPr lvl="1"/>
            <a:r>
              <a:rPr lang="en-US" sz="2300" dirty="0"/>
              <a:t>Employment After Incarceration</a:t>
            </a:r>
          </a:p>
          <a:p>
            <a:pPr lvl="1"/>
            <a:r>
              <a:rPr lang="en-US" sz="2300" dirty="0"/>
              <a:t>Federal Employment Applications</a:t>
            </a:r>
          </a:p>
          <a:p>
            <a:pPr lvl="1"/>
            <a:r>
              <a:rPr lang="en-US" sz="2300" dirty="0"/>
              <a:t>Interviewing Skills &amp; Mock Interviews</a:t>
            </a:r>
          </a:p>
          <a:p>
            <a:pPr lvl="1"/>
            <a:r>
              <a:rPr lang="en-US" sz="2300" dirty="0"/>
              <a:t>TABE Testing</a:t>
            </a:r>
          </a:p>
          <a:p>
            <a:pPr lvl="1"/>
            <a:r>
              <a:rPr lang="en-US" sz="2300" dirty="0" err="1"/>
              <a:t>WorkKeys</a:t>
            </a:r>
            <a:r>
              <a:rPr lang="en-US" sz="2300" dirty="0"/>
              <a:t> Assessments</a:t>
            </a:r>
          </a:p>
          <a:p>
            <a:endParaRPr lang="en-US" dirty="0"/>
          </a:p>
          <a:p>
            <a:pPr marL="365760" lvl="1" indent="0">
              <a:buNone/>
            </a:pPr>
            <a:endParaRPr lang="en-US" dirty="0"/>
          </a:p>
        </p:txBody>
      </p:sp>
    </p:spTree>
    <p:extLst>
      <p:ext uri="{BB962C8B-B14F-4D97-AF65-F5344CB8AC3E}">
        <p14:creationId xmlns:p14="http://schemas.microsoft.com/office/powerpoint/2010/main" val="4209351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III: Wagner-</a:t>
            </a:r>
            <a:r>
              <a:rPr lang="en-US" dirty="0" err="1"/>
              <a:t>Peyser</a:t>
            </a:r>
            <a:br>
              <a:rPr lang="en-US" dirty="0"/>
            </a:br>
            <a:r>
              <a:rPr lang="en-US" dirty="0"/>
              <a:t>Employer Services</a:t>
            </a:r>
          </a:p>
        </p:txBody>
      </p:sp>
      <p:sp>
        <p:nvSpPr>
          <p:cNvPr id="3" name="Content Placeholder 2"/>
          <p:cNvSpPr>
            <a:spLocks noGrp="1"/>
          </p:cNvSpPr>
          <p:nvPr>
            <p:ph idx="1"/>
          </p:nvPr>
        </p:nvSpPr>
        <p:spPr>
          <a:xfrm>
            <a:off x="1593436" y="1600200"/>
            <a:ext cx="9782801" cy="4953000"/>
          </a:xfrm>
        </p:spPr>
        <p:txBody>
          <a:bodyPr>
            <a:noAutofit/>
          </a:bodyPr>
          <a:lstStyle/>
          <a:p>
            <a:pPr marL="0" lvl="0" indent="0">
              <a:lnSpc>
                <a:spcPts val="2000"/>
              </a:lnSpc>
              <a:buNone/>
            </a:pPr>
            <a:r>
              <a:rPr lang="en-US" sz="1600" b="1" dirty="0"/>
              <a:t>Develop and maintain strong, long-term relationships between Job Center staff and employers.</a:t>
            </a:r>
          </a:p>
          <a:p>
            <a:r>
              <a:rPr lang="en-US" sz="1600" dirty="0"/>
              <a:t>Labor Exchange</a:t>
            </a:r>
          </a:p>
          <a:p>
            <a:pPr lvl="1"/>
            <a:r>
              <a:rPr lang="en-US" sz="1600" dirty="0"/>
              <a:t>Job posting, job matching, and referral</a:t>
            </a:r>
          </a:p>
          <a:p>
            <a:r>
              <a:rPr lang="en-US" sz="1600" dirty="0"/>
              <a:t>Recruitment sessions</a:t>
            </a:r>
          </a:p>
          <a:p>
            <a:r>
              <a:rPr lang="en-US" sz="1600" dirty="0"/>
              <a:t>Interviewing space</a:t>
            </a:r>
          </a:p>
          <a:p>
            <a:r>
              <a:rPr lang="en-US" sz="1600" dirty="0"/>
              <a:t>Job fairs</a:t>
            </a:r>
          </a:p>
          <a:p>
            <a:r>
              <a:rPr lang="en-US" sz="1600" dirty="0"/>
              <a:t>Individualized assistance</a:t>
            </a:r>
          </a:p>
          <a:p>
            <a:pPr lvl="1"/>
            <a:r>
              <a:rPr lang="en-US" sz="1600" dirty="0"/>
              <a:t>Registered Apprenticeship program development</a:t>
            </a:r>
          </a:p>
          <a:p>
            <a:pPr lvl="1"/>
            <a:r>
              <a:rPr lang="en-US" sz="1600" dirty="0"/>
              <a:t>Fidelity Bonding</a:t>
            </a:r>
          </a:p>
          <a:p>
            <a:pPr lvl="1"/>
            <a:r>
              <a:rPr lang="en-US" sz="1600" dirty="0"/>
              <a:t>Work Opportunity Tax Credit</a:t>
            </a:r>
          </a:p>
          <a:p>
            <a:pPr lvl="1"/>
            <a:r>
              <a:rPr lang="en-US" sz="1600" dirty="0"/>
              <a:t>Youth employment</a:t>
            </a:r>
          </a:p>
          <a:p>
            <a:pPr lvl="1"/>
            <a:r>
              <a:rPr lang="en-US" sz="1600" dirty="0"/>
              <a:t>Referrals to other services</a:t>
            </a:r>
          </a:p>
          <a:p>
            <a:pPr lvl="1"/>
            <a:r>
              <a:rPr lang="en-US" sz="1600" dirty="0"/>
              <a:t>Veteran employment</a:t>
            </a:r>
          </a:p>
          <a:p>
            <a:pPr lvl="2"/>
            <a:r>
              <a:rPr lang="en-US" sz="1600" dirty="0"/>
              <a:t>Referral, job development, and Alaska Veteran Employment Tax Credit</a:t>
            </a:r>
            <a:endParaRPr lang="en-US" sz="1600" b="1" dirty="0"/>
          </a:p>
          <a:p>
            <a:pPr marL="457200" lvl="1" indent="0">
              <a:lnSpc>
                <a:spcPts val="2000"/>
              </a:lnSpc>
              <a:buNone/>
            </a:pPr>
            <a:br>
              <a:rPr lang="en-US" sz="1100" dirty="0"/>
            </a:br>
            <a:endParaRPr lang="en-US" sz="1100" dirty="0"/>
          </a:p>
        </p:txBody>
      </p:sp>
    </p:spTree>
    <p:extLst>
      <p:ext uri="{BB962C8B-B14F-4D97-AF65-F5344CB8AC3E}">
        <p14:creationId xmlns:p14="http://schemas.microsoft.com/office/powerpoint/2010/main" val="923579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436" y="177800"/>
            <a:ext cx="9782801" cy="1574800"/>
          </a:xfrm>
        </p:spPr>
        <p:txBody>
          <a:bodyPr>
            <a:normAutofit fontScale="90000"/>
          </a:bodyPr>
          <a:lstStyle/>
          <a:p>
            <a:r>
              <a:rPr lang="en-US" b="1" dirty="0">
                <a:solidFill>
                  <a:schemeClr val="tx1"/>
                </a:solidFill>
                <a:cs typeface="Montserrat"/>
              </a:rPr>
              <a:t>Alaska Workforce System, who are our partners?</a:t>
            </a:r>
            <a:br>
              <a:rPr lang="en-US" b="1" dirty="0">
                <a:solidFill>
                  <a:schemeClr val="tx1"/>
                </a:solidFill>
                <a:latin typeface="Candara" panose="020E0502030303020204" pitchFamily="34" charset="0"/>
                <a:cs typeface="Montserrat"/>
              </a:rPr>
            </a:br>
            <a:r>
              <a:rPr lang="en-US" sz="1800" dirty="0">
                <a:solidFill>
                  <a:schemeClr val="tx1"/>
                </a:solidFill>
                <a:latin typeface="+mn-lt"/>
              </a:rPr>
              <a:t>There are eighteen </a:t>
            </a:r>
            <a:r>
              <a:rPr lang="en-US" sz="1800" u="sng" dirty="0">
                <a:solidFill>
                  <a:schemeClr val="tx1"/>
                </a:solidFill>
                <a:latin typeface="+mn-lt"/>
              </a:rPr>
              <a:t>required</a:t>
            </a:r>
            <a:r>
              <a:rPr lang="en-US" sz="1800" dirty="0">
                <a:solidFill>
                  <a:schemeClr val="tx1"/>
                </a:solidFill>
                <a:latin typeface="+mn-lt"/>
              </a:rPr>
              <a:t> partner programs that form the workforce system in Alaska.  The partners work collectively to leverage resources and enhance our shared customers experience. All workforce partner programs and services are made available and/or accessible through the Alaska Job Center Network.  </a:t>
            </a:r>
            <a:endParaRPr lang="en-US" dirty="0">
              <a:solidFill>
                <a:schemeClr val="tx1"/>
              </a:solidFill>
            </a:endParaRPr>
          </a:p>
        </p:txBody>
      </p:sp>
      <p:sp>
        <p:nvSpPr>
          <p:cNvPr id="3" name="Content Placeholder 2"/>
          <p:cNvSpPr>
            <a:spLocks noGrp="1"/>
          </p:cNvSpPr>
          <p:nvPr>
            <p:ph sz="half" idx="1"/>
          </p:nvPr>
        </p:nvSpPr>
        <p:spPr>
          <a:xfrm>
            <a:off x="1593436" y="1766047"/>
            <a:ext cx="4814586" cy="4572000"/>
          </a:xfrm>
        </p:spPr>
        <p:txBody>
          <a:bodyPr>
            <a:normAutofit fontScale="55000" lnSpcReduction="20000"/>
          </a:bodyPr>
          <a:lstStyle/>
          <a:p>
            <a:endParaRPr lang="en-US" b="1" dirty="0">
              <a:solidFill>
                <a:srgbClr val="00607F"/>
              </a:solidFill>
              <a:latin typeface="Candara" panose="020E0502030303020204" pitchFamily="34" charset="0"/>
              <a:cs typeface="Arial" panose="020B0604020202020204" pitchFamily="34" charset="0"/>
            </a:endParaRPr>
          </a:p>
          <a:p>
            <a:pPr marL="342900" indent="-342900">
              <a:buFont typeface="+mj-lt"/>
              <a:buAutoNum type="arabicPeriod"/>
            </a:pPr>
            <a:r>
              <a:rPr lang="en-US" b="1" dirty="0">
                <a:latin typeface="Candara" panose="020E0502030303020204" pitchFamily="34" charset="0"/>
                <a:cs typeface="Arial" panose="020B0604020202020204" pitchFamily="34" charset="0"/>
              </a:rPr>
              <a:t>WIOA Title IB: Adult </a:t>
            </a:r>
            <a:r>
              <a:rPr lang="en-US" dirty="0">
                <a:latin typeface="Candara" panose="020E0502030303020204" pitchFamily="34" charset="0"/>
                <a:cs typeface="Arial" panose="020B0604020202020204" pitchFamily="34" charset="0"/>
              </a:rPr>
              <a:t>(Alaska DOLWD) </a:t>
            </a:r>
            <a:r>
              <a:rPr lang="en-US" dirty="0">
                <a:solidFill>
                  <a:srgbClr val="FF0000"/>
                </a:solidFill>
                <a:latin typeface="Candara" panose="020E0502030303020204" pitchFamily="34" charset="0"/>
                <a:cs typeface="Arial" panose="020B0604020202020204" pitchFamily="34" charset="0"/>
              </a:rPr>
              <a:t>Core Program Partner</a:t>
            </a:r>
          </a:p>
          <a:p>
            <a:pPr marL="342900" indent="-342900">
              <a:buFont typeface="+mj-lt"/>
              <a:buAutoNum type="arabicPeriod"/>
            </a:pPr>
            <a:r>
              <a:rPr lang="en-US" b="1" dirty="0">
                <a:latin typeface="Candara" panose="020E0502030303020204" pitchFamily="34" charset="0"/>
                <a:cs typeface="Arial" panose="020B0604020202020204" pitchFamily="34" charset="0"/>
              </a:rPr>
              <a:t>WIOA Title IB: Dislocated Worker </a:t>
            </a:r>
            <a:r>
              <a:rPr lang="en-US" dirty="0">
                <a:latin typeface="Candara" panose="020E0502030303020204" pitchFamily="34" charset="0"/>
                <a:cs typeface="Arial" panose="020B0604020202020204" pitchFamily="34" charset="0"/>
              </a:rPr>
              <a:t>(Alaska DOLWD) </a:t>
            </a:r>
            <a:r>
              <a:rPr lang="en-US" dirty="0">
                <a:solidFill>
                  <a:srgbClr val="FF0000"/>
                </a:solidFill>
                <a:latin typeface="Candara" panose="020E0502030303020204" pitchFamily="34" charset="0"/>
                <a:cs typeface="Arial" panose="020B0604020202020204" pitchFamily="34" charset="0"/>
              </a:rPr>
              <a:t>Core Program Partner</a:t>
            </a:r>
            <a:endParaRPr lang="en-US" b="1" dirty="0">
              <a:latin typeface="Candara" panose="020E0502030303020204" pitchFamily="34" charset="0"/>
              <a:cs typeface="Arial" panose="020B0604020202020204" pitchFamily="34" charset="0"/>
            </a:endParaRPr>
          </a:p>
          <a:p>
            <a:pPr marL="342900" indent="-342900">
              <a:buFont typeface="+mj-lt"/>
              <a:buAutoNum type="arabicPeriod"/>
            </a:pPr>
            <a:r>
              <a:rPr lang="en-US" b="1" dirty="0">
                <a:latin typeface="Candara" panose="020E0502030303020204" pitchFamily="34" charset="0"/>
                <a:cs typeface="Arial" panose="020B0604020202020204" pitchFamily="34" charset="0"/>
              </a:rPr>
              <a:t>WIOA Title IB: Youth </a:t>
            </a:r>
            <a:r>
              <a:rPr lang="en-US" dirty="0">
                <a:latin typeface="Candara" panose="020E0502030303020204" pitchFamily="34" charset="0"/>
                <a:cs typeface="Arial" panose="020B0604020202020204" pitchFamily="34" charset="0"/>
              </a:rPr>
              <a:t>(Alaska DOLWD) </a:t>
            </a:r>
            <a:r>
              <a:rPr lang="en-US" dirty="0">
                <a:solidFill>
                  <a:srgbClr val="FF0000"/>
                </a:solidFill>
                <a:latin typeface="Candara" panose="020E0502030303020204" pitchFamily="34" charset="0"/>
                <a:cs typeface="Arial" panose="020B0604020202020204" pitchFamily="34" charset="0"/>
              </a:rPr>
              <a:t>Core Program Partner</a:t>
            </a:r>
          </a:p>
          <a:p>
            <a:pPr marL="342900" indent="-342900">
              <a:buFont typeface="+mj-lt"/>
              <a:buAutoNum type="arabicPeriod"/>
            </a:pPr>
            <a:r>
              <a:rPr lang="en-US" b="1" dirty="0">
                <a:latin typeface="Candara" panose="020E0502030303020204" pitchFamily="34" charset="0"/>
                <a:cs typeface="Arial" panose="020B0604020202020204" pitchFamily="34" charset="0"/>
              </a:rPr>
              <a:t>WIOA Title II: Adult Education </a:t>
            </a:r>
            <a:r>
              <a:rPr lang="en-US" dirty="0">
                <a:latin typeface="Candara" panose="020E0502030303020204" pitchFamily="34" charset="0"/>
                <a:cs typeface="Arial" panose="020B0604020202020204" pitchFamily="34" charset="0"/>
              </a:rPr>
              <a:t>(Alaska DOLWD) </a:t>
            </a:r>
            <a:r>
              <a:rPr lang="en-US" dirty="0">
                <a:solidFill>
                  <a:srgbClr val="FF0000"/>
                </a:solidFill>
                <a:latin typeface="Candara" panose="020E0502030303020204" pitchFamily="34" charset="0"/>
                <a:cs typeface="Arial" panose="020B0604020202020204" pitchFamily="34" charset="0"/>
              </a:rPr>
              <a:t>Core Program Partner</a:t>
            </a:r>
            <a:endParaRPr lang="en-US" dirty="0">
              <a:latin typeface="Candara" panose="020E0502030303020204" pitchFamily="34" charset="0"/>
              <a:cs typeface="Arial" panose="020B0604020202020204" pitchFamily="34" charset="0"/>
            </a:endParaRPr>
          </a:p>
          <a:p>
            <a:pPr marL="342900" indent="-342900">
              <a:buFont typeface="+mj-lt"/>
              <a:buAutoNum type="arabicPeriod"/>
            </a:pPr>
            <a:r>
              <a:rPr lang="en-US" b="1" dirty="0">
                <a:latin typeface="Candara" panose="020E0502030303020204" pitchFamily="34" charset="0"/>
                <a:cs typeface="Arial" panose="020B0604020202020204" pitchFamily="34" charset="0"/>
              </a:rPr>
              <a:t>WIOA Title III: Wagner-</a:t>
            </a:r>
            <a:r>
              <a:rPr lang="en-US" b="1" dirty="0" err="1">
                <a:latin typeface="Candara" panose="020E0502030303020204" pitchFamily="34" charset="0"/>
                <a:cs typeface="Arial" panose="020B0604020202020204" pitchFamily="34" charset="0"/>
              </a:rPr>
              <a:t>Peyser</a:t>
            </a:r>
            <a:r>
              <a:rPr lang="en-US" b="1" dirty="0">
                <a:latin typeface="Candara" panose="020E0502030303020204" pitchFamily="34" charset="0"/>
                <a:cs typeface="Arial" panose="020B0604020202020204" pitchFamily="34" charset="0"/>
              </a:rPr>
              <a:t> Employment Services </a:t>
            </a:r>
            <a:r>
              <a:rPr lang="en-US" dirty="0">
                <a:latin typeface="Candara" panose="020E0502030303020204" pitchFamily="34" charset="0"/>
                <a:cs typeface="Arial" panose="020B0604020202020204" pitchFamily="34" charset="0"/>
              </a:rPr>
              <a:t>(Alaska DOLWD) </a:t>
            </a:r>
            <a:r>
              <a:rPr lang="en-US" dirty="0">
                <a:solidFill>
                  <a:srgbClr val="FF0000"/>
                </a:solidFill>
                <a:latin typeface="Candara" panose="020E0502030303020204" pitchFamily="34" charset="0"/>
                <a:cs typeface="Arial" panose="020B0604020202020204" pitchFamily="34" charset="0"/>
              </a:rPr>
              <a:t>Core Program Partner</a:t>
            </a:r>
            <a:endParaRPr lang="en-US" dirty="0">
              <a:latin typeface="Candara" panose="020E0502030303020204" pitchFamily="34" charset="0"/>
              <a:cs typeface="Arial" panose="020B0604020202020204" pitchFamily="34" charset="0"/>
            </a:endParaRPr>
          </a:p>
          <a:p>
            <a:pPr marL="342900" indent="-342900">
              <a:buFont typeface="+mj-lt"/>
              <a:buAutoNum type="arabicPeriod"/>
            </a:pPr>
            <a:r>
              <a:rPr lang="en-US" b="1" dirty="0">
                <a:latin typeface="Candara" panose="020E0502030303020204" pitchFamily="34" charset="0"/>
                <a:cs typeface="Arial" panose="020B0604020202020204" pitchFamily="34" charset="0"/>
              </a:rPr>
              <a:t>WIOA Title IV: Vocational Rehabilitation Services </a:t>
            </a:r>
            <a:r>
              <a:rPr lang="en-US" dirty="0">
                <a:latin typeface="Candara" panose="020E0502030303020204" pitchFamily="34" charset="0"/>
                <a:cs typeface="Arial" panose="020B0604020202020204" pitchFamily="34" charset="0"/>
              </a:rPr>
              <a:t>(Alaska DOLWD)</a:t>
            </a:r>
            <a:r>
              <a:rPr lang="en-US" dirty="0">
                <a:solidFill>
                  <a:srgbClr val="FF0000"/>
                </a:solidFill>
                <a:latin typeface="Candara" panose="020E0502030303020204" pitchFamily="34" charset="0"/>
                <a:cs typeface="Arial" panose="020B0604020202020204" pitchFamily="34" charset="0"/>
              </a:rPr>
              <a:t> Core Program Partner</a:t>
            </a:r>
            <a:endParaRPr lang="en-US" dirty="0">
              <a:latin typeface="Candara" panose="020E0502030303020204" pitchFamily="34" charset="0"/>
              <a:cs typeface="Arial" panose="020B0604020202020204" pitchFamily="34" charset="0"/>
            </a:endParaRPr>
          </a:p>
          <a:p>
            <a:pPr marL="342900" indent="-342900">
              <a:buFont typeface="+mj-lt"/>
              <a:buAutoNum type="arabicPeriod"/>
            </a:pPr>
            <a:r>
              <a:rPr lang="en-US" b="1" dirty="0">
                <a:latin typeface="Candara" panose="020E0502030303020204" pitchFamily="34" charset="0"/>
                <a:cs typeface="Arial" panose="020B0604020202020204" pitchFamily="34" charset="0"/>
              </a:rPr>
              <a:t>WIOA Title ID: Migrant &amp; Seasonal Farm Workers </a:t>
            </a:r>
            <a:r>
              <a:rPr lang="en-US" dirty="0">
                <a:latin typeface="Candara" panose="020E0502030303020204" pitchFamily="34" charset="0"/>
                <a:cs typeface="Arial" panose="020B0604020202020204" pitchFamily="34" charset="0"/>
              </a:rPr>
              <a:t>(Alaska DOLWD) </a:t>
            </a:r>
          </a:p>
          <a:p>
            <a:pPr marL="342900" indent="-342900">
              <a:buFont typeface="+mj-lt"/>
              <a:buAutoNum type="arabicPeriod"/>
            </a:pPr>
            <a:r>
              <a:rPr lang="en-US" b="1" dirty="0">
                <a:latin typeface="Candara" panose="020E0502030303020204" pitchFamily="34" charset="0"/>
                <a:cs typeface="Arial" panose="020B0604020202020204" pitchFamily="34" charset="0"/>
              </a:rPr>
              <a:t>WIOA Title ID: Native American Programs </a:t>
            </a:r>
            <a:r>
              <a:rPr lang="en-US" dirty="0">
                <a:latin typeface="Candara" panose="020E0502030303020204" pitchFamily="34" charset="0"/>
                <a:cs typeface="Arial" panose="020B0604020202020204" pitchFamily="34" charset="0"/>
              </a:rPr>
              <a:t>(various – largely utilizing Alaska Native Coalition of Employment and Training) </a:t>
            </a:r>
            <a:endParaRPr lang="en-US" b="1" dirty="0">
              <a:latin typeface="Candara" panose="020E0502030303020204" pitchFamily="34" charset="0"/>
              <a:cs typeface="Arial" panose="020B0604020202020204" pitchFamily="34" charset="0"/>
            </a:endParaRPr>
          </a:p>
          <a:p>
            <a:endParaRPr lang="en-US" dirty="0"/>
          </a:p>
        </p:txBody>
      </p:sp>
      <p:sp>
        <p:nvSpPr>
          <p:cNvPr id="4" name="Content Placeholder 3"/>
          <p:cNvSpPr>
            <a:spLocks noGrp="1"/>
          </p:cNvSpPr>
          <p:nvPr>
            <p:ph sz="half" idx="2"/>
          </p:nvPr>
        </p:nvSpPr>
        <p:spPr>
          <a:xfrm>
            <a:off x="6561651" y="1752600"/>
            <a:ext cx="4814586" cy="4572000"/>
          </a:xfrm>
        </p:spPr>
        <p:txBody>
          <a:bodyPr>
            <a:normAutofit fontScale="55000" lnSpcReduction="20000"/>
          </a:bodyPr>
          <a:lstStyle/>
          <a:p>
            <a:endParaRPr lang="en-US" dirty="0"/>
          </a:p>
          <a:p>
            <a:pPr marL="514350" indent="-514350">
              <a:buFont typeface="+mj-lt"/>
              <a:buAutoNum type="arabicPeriod" startAt="9"/>
            </a:pPr>
            <a:r>
              <a:rPr lang="en-US" b="1" dirty="0">
                <a:latin typeface="Candara" panose="020E0502030303020204" pitchFamily="34" charset="0"/>
                <a:cs typeface="Arial" panose="020B0604020202020204" pitchFamily="34" charset="0"/>
              </a:rPr>
              <a:t>Unemployment Insurance </a:t>
            </a:r>
            <a:r>
              <a:rPr lang="en-US" dirty="0">
                <a:latin typeface="Candara" panose="020E0502030303020204" pitchFamily="34" charset="0"/>
                <a:cs typeface="Arial" panose="020B0604020202020204" pitchFamily="34" charset="0"/>
              </a:rPr>
              <a:t>(Alaska DOLWD) </a:t>
            </a:r>
          </a:p>
          <a:p>
            <a:pPr marL="514350" indent="-514350">
              <a:buFont typeface="+mj-lt"/>
              <a:buAutoNum type="arabicPeriod" startAt="9"/>
            </a:pPr>
            <a:r>
              <a:rPr lang="en-US" b="1" dirty="0">
                <a:latin typeface="Candara" panose="020E0502030303020204" pitchFamily="34" charset="0"/>
                <a:cs typeface="Arial" panose="020B0604020202020204" pitchFamily="34" charset="0"/>
              </a:rPr>
              <a:t>Jobs for Veterans  State Grant </a:t>
            </a:r>
            <a:r>
              <a:rPr lang="en-US" dirty="0">
                <a:latin typeface="Candara" panose="020E0502030303020204" pitchFamily="34" charset="0"/>
                <a:cs typeface="Arial" panose="020B0604020202020204" pitchFamily="34" charset="0"/>
              </a:rPr>
              <a:t>(Alaska DOLWD) </a:t>
            </a:r>
            <a:endParaRPr lang="en-US" b="1" dirty="0">
              <a:latin typeface="Candara" panose="020E0502030303020204" pitchFamily="34" charset="0"/>
              <a:cs typeface="Arial" panose="020B0604020202020204" pitchFamily="34" charset="0"/>
            </a:endParaRPr>
          </a:p>
          <a:p>
            <a:pPr marL="514350" indent="-514350">
              <a:buFont typeface="+mj-lt"/>
              <a:buAutoNum type="arabicPeriod" startAt="9"/>
            </a:pPr>
            <a:r>
              <a:rPr lang="en-US" b="1" dirty="0">
                <a:latin typeface="Candara" panose="020E0502030303020204" pitchFamily="34" charset="0"/>
                <a:cs typeface="Arial" panose="020B0604020202020204" pitchFamily="34" charset="0"/>
              </a:rPr>
              <a:t>Trade Adjustment Assistance </a:t>
            </a:r>
            <a:r>
              <a:rPr lang="en-US" dirty="0">
                <a:latin typeface="Candara" panose="020E0502030303020204" pitchFamily="34" charset="0"/>
                <a:cs typeface="Arial" panose="020B0604020202020204" pitchFamily="34" charset="0"/>
              </a:rPr>
              <a:t>(Alaska DOLWD) </a:t>
            </a:r>
            <a:endParaRPr lang="en-US" b="1" dirty="0">
              <a:latin typeface="Candara" panose="020E0502030303020204" pitchFamily="34" charset="0"/>
              <a:cs typeface="Arial" panose="020B0604020202020204" pitchFamily="34" charset="0"/>
            </a:endParaRPr>
          </a:p>
          <a:p>
            <a:pPr marL="514350" indent="-514350">
              <a:buFont typeface="+mj-lt"/>
              <a:buAutoNum type="arabicPeriod" startAt="9"/>
            </a:pPr>
            <a:r>
              <a:rPr lang="en-US" b="1" dirty="0">
                <a:latin typeface="Candara" panose="020E0502030303020204" pitchFamily="34" charset="0"/>
                <a:cs typeface="Arial" panose="020B0604020202020204" pitchFamily="34" charset="0"/>
              </a:rPr>
              <a:t>Career &amp; Technical Education (</a:t>
            </a:r>
            <a:r>
              <a:rPr lang="en-US" dirty="0">
                <a:latin typeface="Candara" panose="020E0502030303020204" pitchFamily="34" charset="0"/>
                <a:cs typeface="Arial" panose="020B0604020202020204" pitchFamily="34" charset="0"/>
              </a:rPr>
              <a:t>Alaska DEED) </a:t>
            </a:r>
            <a:endParaRPr lang="en-US" b="1" dirty="0">
              <a:latin typeface="Candara" panose="020E0502030303020204" pitchFamily="34" charset="0"/>
              <a:cs typeface="Arial" panose="020B0604020202020204" pitchFamily="34" charset="0"/>
            </a:endParaRPr>
          </a:p>
          <a:p>
            <a:pPr marL="514350" indent="-514350">
              <a:buFont typeface="+mj-lt"/>
              <a:buAutoNum type="arabicPeriod" startAt="9"/>
            </a:pPr>
            <a:r>
              <a:rPr lang="en-US" b="1" dirty="0">
                <a:latin typeface="Candara" panose="020E0502030303020204" pitchFamily="34" charset="0"/>
                <a:cs typeface="Arial" panose="020B0604020202020204" pitchFamily="34" charset="0"/>
              </a:rPr>
              <a:t>Community Service Block Grant </a:t>
            </a:r>
            <a:r>
              <a:rPr lang="en-US" dirty="0">
                <a:latin typeface="Candara" panose="020E0502030303020204" pitchFamily="34" charset="0"/>
                <a:cs typeface="Arial" panose="020B0604020202020204" pitchFamily="34" charset="0"/>
              </a:rPr>
              <a:t>(Alaska DCCED/</a:t>
            </a:r>
            <a:r>
              <a:rPr lang="en-US" dirty="0" err="1">
                <a:latin typeface="Candara" panose="020E0502030303020204" pitchFamily="34" charset="0"/>
                <a:cs typeface="Arial" panose="020B0604020202020204" pitchFamily="34" charset="0"/>
              </a:rPr>
              <a:t>RurAL</a:t>
            </a:r>
            <a:r>
              <a:rPr lang="en-US" dirty="0">
                <a:latin typeface="Candara" panose="020E0502030303020204" pitchFamily="34" charset="0"/>
                <a:cs typeface="Arial" panose="020B0604020202020204" pitchFamily="34" charset="0"/>
              </a:rPr>
              <a:t> CAP)</a:t>
            </a:r>
          </a:p>
          <a:p>
            <a:pPr marL="514350" indent="-514350">
              <a:buFont typeface="+mj-lt"/>
              <a:buAutoNum type="arabicPeriod" startAt="9"/>
            </a:pPr>
            <a:r>
              <a:rPr lang="en-US" b="1" dirty="0">
                <a:latin typeface="Candara" panose="020E0502030303020204" pitchFamily="34" charset="0"/>
                <a:cs typeface="Arial" panose="020B0604020202020204" pitchFamily="34" charset="0"/>
              </a:rPr>
              <a:t>Housing and Urban Development </a:t>
            </a:r>
            <a:r>
              <a:rPr lang="en-US" dirty="0">
                <a:latin typeface="Candara" panose="020E0502030303020204" pitchFamily="34" charset="0"/>
                <a:cs typeface="Arial" panose="020B0604020202020204" pitchFamily="34" charset="0"/>
              </a:rPr>
              <a:t>(Alaska Housing Finance Corporation)</a:t>
            </a:r>
            <a:endParaRPr lang="en-US" b="1" dirty="0">
              <a:latin typeface="Candara" panose="020E0502030303020204" pitchFamily="34" charset="0"/>
              <a:cs typeface="Arial" panose="020B0604020202020204" pitchFamily="34" charset="0"/>
            </a:endParaRPr>
          </a:p>
          <a:p>
            <a:pPr marL="514350" indent="-514350">
              <a:buFont typeface="+mj-lt"/>
              <a:buAutoNum type="arabicPeriod" startAt="9"/>
            </a:pPr>
            <a:r>
              <a:rPr lang="en-US" b="1" dirty="0">
                <a:latin typeface="Candara" panose="020E0502030303020204" pitchFamily="34" charset="0"/>
                <a:cs typeface="Arial" panose="020B0604020202020204" pitchFamily="34" charset="0"/>
              </a:rPr>
              <a:t>Job Corps </a:t>
            </a:r>
            <a:r>
              <a:rPr lang="en-US" dirty="0">
                <a:latin typeface="Candara" panose="020E0502030303020204" pitchFamily="34" charset="0"/>
                <a:cs typeface="Arial" panose="020B0604020202020204" pitchFamily="34" charset="0"/>
              </a:rPr>
              <a:t>(Alaska Job Corps) </a:t>
            </a:r>
          </a:p>
          <a:p>
            <a:pPr marL="514350" indent="-514350">
              <a:buFont typeface="+mj-lt"/>
              <a:buAutoNum type="arabicPeriod" startAt="9"/>
            </a:pPr>
            <a:r>
              <a:rPr lang="en-US" b="1" dirty="0">
                <a:latin typeface="Candara" panose="020E0502030303020204" pitchFamily="34" charset="0"/>
                <a:cs typeface="Arial" panose="020B0604020202020204" pitchFamily="34" charset="0"/>
              </a:rPr>
              <a:t>Reentry Employment Opportunities/Second Chance Act </a:t>
            </a:r>
            <a:r>
              <a:rPr lang="en-US" dirty="0">
                <a:latin typeface="Candara" panose="020E0502030303020204" pitchFamily="34" charset="0"/>
                <a:cs typeface="Arial" panose="020B0604020202020204" pitchFamily="34" charset="0"/>
              </a:rPr>
              <a:t>(AK DOC) </a:t>
            </a:r>
          </a:p>
          <a:p>
            <a:pPr marL="514350" indent="-514350">
              <a:buFont typeface="+mj-lt"/>
              <a:buAutoNum type="arabicPeriod" startAt="9"/>
            </a:pPr>
            <a:r>
              <a:rPr lang="en-US" b="1" dirty="0">
                <a:latin typeface="Candara" panose="020E0502030303020204" pitchFamily="34" charset="0"/>
                <a:cs typeface="Arial" panose="020B0604020202020204" pitchFamily="34" charset="0"/>
              </a:rPr>
              <a:t>Senior Community Services/MASST </a:t>
            </a:r>
            <a:r>
              <a:rPr lang="en-US" dirty="0">
                <a:latin typeface="Candara" panose="020E0502030303020204" pitchFamily="34" charset="0"/>
                <a:cs typeface="Arial" panose="020B0604020202020204" pitchFamily="34" charset="0"/>
              </a:rPr>
              <a:t>(Alaska DOLWD)   </a:t>
            </a:r>
          </a:p>
          <a:p>
            <a:pPr marL="514350" indent="-514350">
              <a:buFont typeface="+mj-lt"/>
              <a:buAutoNum type="arabicPeriod" startAt="9"/>
            </a:pPr>
            <a:r>
              <a:rPr lang="en-US" b="1" dirty="0">
                <a:latin typeface="Candara" panose="020E0502030303020204" pitchFamily="34" charset="0"/>
                <a:cs typeface="Arial" panose="020B0604020202020204" pitchFamily="34" charset="0"/>
              </a:rPr>
              <a:t>Temporary Assistance for Needy Families </a:t>
            </a:r>
            <a:r>
              <a:rPr lang="en-US" dirty="0">
                <a:latin typeface="Candara" panose="020E0502030303020204" pitchFamily="34" charset="0"/>
                <a:cs typeface="Arial" panose="020B0604020202020204" pitchFamily="34" charset="0"/>
              </a:rPr>
              <a:t>(Alaska DHSS)</a:t>
            </a:r>
          </a:p>
          <a:p>
            <a:endParaRPr lang="en-US" dirty="0"/>
          </a:p>
        </p:txBody>
      </p:sp>
    </p:spTree>
    <p:extLst>
      <p:ext uri="{BB962C8B-B14F-4D97-AF65-F5344CB8AC3E}">
        <p14:creationId xmlns:p14="http://schemas.microsoft.com/office/powerpoint/2010/main" val="3264509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III:  Wagner-</a:t>
            </a:r>
            <a:r>
              <a:rPr lang="en-US" dirty="0" err="1"/>
              <a:t>Peyser</a:t>
            </a:r>
            <a:br>
              <a:rPr lang="en-US" dirty="0"/>
            </a:br>
            <a:r>
              <a:rPr lang="en-US" dirty="0"/>
              <a:t>FY19</a:t>
            </a:r>
          </a:p>
        </p:txBody>
      </p:sp>
      <p:sp>
        <p:nvSpPr>
          <p:cNvPr id="3" name="Content Placeholder 2"/>
          <p:cNvSpPr>
            <a:spLocks noGrp="1"/>
          </p:cNvSpPr>
          <p:nvPr>
            <p:ph idx="1"/>
          </p:nvPr>
        </p:nvSpPr>
        <p:spPr/>
        <p:txBody>
          <a:bodyPr/>
          <a:lstStyle/>
          <a:p>
            <a:r>
              <a:rPr lang="en-US" sz="2400" dirty="0"/>
              <a:t>88,899 visits were made to an Alaska Job Center resource room.</a:t>
            </a:r>
          </a:p>
          <a:p>
            <a:r>
              <a:rPr lang="en-US" sz="2400" dirty="0"/>
              <a:t>35,788 staff assisted services were provided to 26,794 individuals in Alaska’s Job Centers</a:t>
            </a:r>
          </a:p>
          <a:p>
            <a:r>
              <a:rPr lang="en-US" sz="2400" dirty="0"/>
              <a:t>51,391 individual registrations were created in the Alaska Labor Exchange System.</a:t>
            </a:r>
          </a:p>
          <a:p>
            <a:pPr marL="0" indent="0">
              <a:buNone/>
            </a:pPr>
            <a:endParaRPr lang="en-US" dirty="0"/>
          </a:p>
        </p:txBody>
      </p:sp>
    </p:spTree>
    <p:extLst>
      <p:ext uri="{BB962C8B-B14F-4D97-AF65-F5344CB8AC3E}">
        <p14:creationId xmlns:p14="http://schemas.microsoft.com/office/powerpoint/2010/main" val="4150953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III:  Wagner-</a:t>
            </a:r>
            <a:r>
              <a:rPr lang="en-US" dirty="0" err="1"/>
              <a:t>Peyser</a:t>
            </a:r>
            <a:br>
              <a:rPr lang="en-US" dirty="0"/>
            </a:br>
            <a:r>
              <a:rPr lang="en-US" dirty="0"/>
              <a:t>Resources</a:t>
            </a:r>
          </a:p>
        </p:txBody>
      </p:sp>
      <p:sp>
        <p:nvSpPr>
          <p:cNvPr id="3" name="Content Placeholder 2"/>
          <p:cNvSpPr>
            <a:spLocks noGrp="1"/>
          </p:cNvSpPr>
          <p:nvPr>
            <p:ph idx="1"/>
          </p:nvPr>
        </p:nvSpPr>
        <p:spPr/>
        <p:txBody>
          <a:bodyPr/>
          <a:lstStyle/>
          <a:p>
            <a:r>
              <a:rPr lang="en-US" dirty="0"/>
              <a:t>Alaska Job Center Network</a:t>
            </a:r>
          </a:p>
          <a:p>
            <a:pPr lvl="1"/>
            <a:r>
              <a:rPr lang="en-US" dirty="0">
                <a:hlinkClick r:id="rId2"/>
              </a:rPr>
              <a:t>jobs.alaska.gov</a:t>
            </a:r>
            <a:endParaRPr lang="en-US" dirty="0"/>
          </a:p>
          <a:p>
            <a:r>
              <a:rPr lang="en-US" dirty="0"/>
              <a:t>Job Center locations and contact</a:t>
            </a:r>
          </a:p>
          <a:p>
            <a:pPr lvl="1"/>
            <a:r>
              <a:rPr lang="en-US" dirty="0">
                <a:hlinkClick r:id="rId3"/>
              </a:rPr>
              <a:t>jobs.alaska.gov/offices/index.html</a:t>
            </a:r>
            <a:endParaRPr lang="en-US" dirty="0"/>
          </a:p>
          <a:p>
            <a:r>
              <a:rPr lang="en-US" dirty="0"/>
              <a:t>USDOL/Employment and Training Administration</a:t>
            </a:r>
          </a:p>
          <a:p>
            <a:pPr lvl="1"/>
            <a:r>
              <a:rPr lang="en-US" dirty="0">
                <a:hlinkClick r:id="rId4"/>
              </a:rPr>
              <a:t>https://www.doleta.gov/programs/wagner_peyser.cfm</a:t>
            </a:r>
            <a:endParaRPr lang="en-US" dirty="0"/>
          </a:p>
        </p:txBody>
      </p:sp>
    </p:spTree>
    <p:extLst>
      <p:ext uri="{BB962C8B-B14F-4D97-AF65-F5344CB8AC3E}">
        <p14:creationId xmlns:p14="http://schemas.microsoft.com/office/powerpoint/2010/main" val="1981057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III:  Wagner-</a:t>
            </a:r>
            <a:r>
              <a:rPr lang="en-US" dirty="0" err="1"/>
              <a:t>Peyser</a:t>
            </a:r>
            <a:endParaRPr lang="en-US" dirty="0"/>
          </a:p>
        </p:txBody>
      </p:sp>
      <p:sp>
        <p:nvSpPr>
          <p:cNvPr id="3" name="Content Placeholder 2"/>
          <p:cNvSpPr>
            <a:spLocks noGrp="1"/>
          </p:cNvSpPr>
          <p:nvPr>
            <p:ph idx="1"/>
          </p:nvPr>
        </p:nvSpPr>
        <p:spPr/>
        <p:txBody>
          <a:bodyPr>
            <a:normAutofit/>
          </a:bodyPr>
          <a:lstStyle/>
          <a:p>
            <a:pPr marL="0" indent="0">
              <a:buNone/>
            </a:pPr>
            <a:endParaRPr lang="en-US" sz="8800" dirty="0"/>
          </a:p>
          <a:p>
            <a:pPr marL="0" indent="0">
              <a:buNone/>
            </a:pPr>
            <a:r>
              <a:rPr lang="en-US" sz="8800" dirty="0"/>
              <a:t>Questions?</a:t>
            </a:r>
          </a:p>
        </p:txBody>
      </p:sp>
    </p:spTree>
    <p:extLst>
      <p:ext uri="{BB962C8B-B14F-4D97-AF65-F5344CB8AC3E}">
        <p14:creationId xmlns:p14="http://schemas.microsoft.com/office/powerpoint/2010/main" val="1395383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2412" y="1338471"/>
            <a:ext cx="7772400" cy="947529"/>
          </a:xfrm>
        </p:spPr>
        <p:txBody>
          <a:bodyPr/>
          <a:lstStyle/>
          <a:p>
            <a:r>
              <a:rPr lang="en-US" b="1" dirty="0">
                <a:solidFill>
                  <a:srgbClr val="3F08CA"/>
                </a:solidFill>
              </a:rPr>
              <a:t>Welcome to DVR 101 Training</a:t>
            </a:r>
          </a:p>
        </p:txBody>
      </p:sp>
      <p:pic>
        <p:nvPicPr>
          <p:cNvPr id="6"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341812" y="2487234"/>
            <a:ext cx="4419600" cy="3319463"/>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12" y="0"/>
            <a:ext cx="9144000" cy="133847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361" y="5562600"/>
            <a:ext cx="2808930" cy="9874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9692" y="5207000"/>
            <a:ext cx="2727380" cy="1565362"/>
          </a:xfrm>
          <a:prstGeom prst="rect">
            <a:avLst/>
          </a:prstGeom>
        </p:spPr>
      </p:pic>
    </p:spTree>
    <p:extLst>
      <p:ext uri="{BB962C8B-B14F-4D97-AF65-F5344CB8AC3E}">
        <p14:creationId xmlns:p14="http://schemas.microsoft.com/office/powerpoint/2010/main" val="3735290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74638"/>
            <a:ext cx="8229600" cy="1020762"/>
          </a:xfrm>
        </p:spPr>
        <p:txBody>
          <a:bodyPr/>
          <a:lstStyle/>
          <a:p>
            <a:pPr algn="l"/>
            <a:r>
              <a:rPr lang="en-US" b="1" dirty="0">
                <a:solidFill>
                  <a:srgbClr val="3F08CA"/>
                </a:solidFill>
              </a:rPr>
              <a:t>Overview</a:t>
            </a:r>
          </a:p>
        </p:txBody>
      </p:sp>
      <p:sp>
        <p:nvSpPr>
          <p:cNvPr id="5" name="Content Placeholder 4"/>
          <p:cNvSpPr>
            <a:spLocks noGrp="1"/>
          </p:cNvSpPr>
          <p:nvPr>
            <p:ph idx="1"/>
          </p:nvPr>
        </p:nvSpPr>
        <p:spPr>
          <a:xfrm>
            <a:off x="1827212" y="1905000"/>
            <a:ext cx="8534400" cy="4724400"/>
          </a:xfrm>
        </p:spPr>
        <p:txBody>
          <a:bodyPr>
            <a:normAutofit fontScale="92500" lnSpcReduction="10000"/>
          </a:bodyPr>
          <a:lstStyle/>
          <a:p>
            <a:r>
              <a:rPr lang="en-US" sz="3900" dirty="0"/>
              <a:t>How does ADVR carry out our Mission &amp; Principles?</a:t>
            </a:r>
          </a:p>
          <a:p>
            <a:r>
              <a:rPr lang="en-US" sz="3900" dirty="0"/>
              <a:t>Who are eligible for ADVR Services?</a:t>
            </a:r>
          </a:p>
          <a:p>
            <a:r>
              <a:rPr lang="en-US" sz="3900" dirty="0"/>
              <a:t>What are the VR Processes?</a:t>
            </a:r>
          </a:p>
          <a:p>
            <a:r>
              <a:rPr lang="en-US" sz="3900" dirty="0"/>
              <a:t>What services are available at ADVR?</a:t>
            </a:r>
          </a:p>
          <a:p>
            <a:r>
              <a:rPr lang="en-US" sz="3900" dirty="0"/>
              <a:t>What the new bill (WIOA) means for People with Disabilities? </a:t>
            </a:r>
            <a:br>
              <a:rPr lang="en-US" sz="3900" dirty="0"/>
            </a:br>
            <a:endParaRPr lang="en-US" sz="3900" dirty="0"/>
          </a:p>
          <a:p>
            <a:endParaRPr lang="en-US" dirty="0"/>
          </a:p>
          <a:p>
            <a:endParaRPr lang="en-US" dirty="0"/>
          </a:p>
        </p:txBody>
      </p:sp>
    </p:spTree>
    <p:extLst>
      <p:ext uri="{BB962C8B-B14F-4D97-AF65-F5344CB8AC3E}">
        <p14:creationId xmlns:p14="http://schemas.microsoft.com/office/powerpoint/2010/main" val="4104742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74638"/>
            <a:ext cx="8229600" cy="792162"/>
          </a:xfrm>
        </p:spPr>
        <p:txBody>
          <a:bodyPr/>
          <a:lstStyle/>
          <a:p>
            <a:r>
              <a:rPr lang="en-US" b="1" dirty="0">
                <a:solidFill>
                  <a:srgbClr val="3F08CA"/>
                </a:solidFill>
              </a:rPr>
              <a:t>Who Are We? </a:t>
            </a:r>
          </a:p>
        </p:txBody>
      </p:sp>
      <p:sp>
        <p:nvSpPr>
          <p:cNvPr id="3" name="Content Placeholder 2"/>
          <p:cNvSpPr>
            <a:spLocks noGrp="1"/>
          </p:cNvSpPr>
          <p:nvPr>
            <p:ph idx="1"/>
          </p:nvPr>
        </p:nvSpPr>
        <p:spPr>
          <a:xfrm>
            <a:off x="1751012" y="1219200"/>
            <a:ext cx="8686800" cy="5334000"/>
          </a:xfrm>
        </p:spPr>
        <p:txBody>
          <a:bodyPr/>
          <a:lstStyle/>
          <a:p>
            <a:r>
              <a:rPr lang="en-US" dirty="0">
                <a:latin typeface="Arial"/>
              </a:rPr>
              <a:t>ADVR helps Alaskans with disabilities get and keep good jobs</a:t>
            </a:r>
          </a:p>
          <a:p>
            <a:r>
              <a:rPr lang="en-US" dirty="0">
                <a:latin typeface="Arial"/>
              </a:rPr>
              <a:t>State Agency - part of the Alaska Dept. of Labor &amp; Workforce Development</a:t>
            </a:r>
          </a:p>
          <a:p>
            <a:r>
              <a:rPr lang="en-US" dirty="0">
                <a:latin typeface="Arial"/>
              </a:rPr>
              <a:t>Provides services throughout Alaska from five regions</a:t>
            </a:r>
          </a:p>
          <a:p>
            <a:pPr lvl="1"/>
            <a:r>
              <a:rPr lang="en-US" dirty="0" err="1">
                <a:latin typeface="Arial"/>
              </a:rPr>
              <a:t>Anc</a:t>
            </a:r>
            <a:r>
              <a:rPr lang="en-US" dirty="0">
                <a:latin typeface="Arial"/>
              </a:rPr>
              <a:t>-W; </a:t>
            </a:r>
            <a:r>
              <a:rPr lang="en-US" dirty="0" err="1">
                <a:latin typeface="Arial"/>
              </a:rPr>
              <a:t>Anc</a:t>
            </a:r>
            <a:r>
              <a:rPr lang="en-US" dirty="0">
                <a:latin typeface="Arial"/>
              </a:rPr>
              <a:t>-ER; </a:t>
            </a:r>
            <a:r>
              <a:rPr lang="en-US" dirty="0" err="1">
                <a:latin typeface="Arial"/>
              </a:rPr>
              <a:t>MatSu</a:t>
            </a:r>
            <a:r>
              <a:rPr lang="en-US" dirty="0">
                <a:latin typeface="Arial"/>
              </a:rPr>
              <a:t>-Kenai; Northern; SE</a:t>
            </a:r>
          </a:p>
          <a:p>
            <a:pPr lvl="1"/>
            <a:r>
              <a:rPr lang="en-US" dirty="0">
                <a:latin typeface="Arial"/>
              </a:rPr>
              <a:t>Find the DVR office that serves your area:</a:t>
            </a:r>
          </a:p>
          <a:p>
            <a:pPr lvl="2"/>
            <a:r>
              <a:rPr lang="en-US" dirty="0">
                <a:hlinkClick r:id="rId2"/>
              </a:rPr>
              <a:t>http://www.labor.state.ak.us/dvr/contact.htm</a:t>
            </a:r>
            <a:endParaRPr lang="en-US" dirty="0"/>
          </a:p>
          <a:p>
            <a:pPr lvl="2"/>
            <a:endParaRPr lang="en-US" dirty="0"/>
          </a:p>
        </p:txBody>
      </p:sp>
    </p:spTree>
    <p:extLst>
      <p:ext uri="{BB962C8B-B14F-4D97-AF65-F5344CB8AC3E}">
        <p14:creationId xmlns:p14="http://schemas.microsoft.com/office/powerpoint/2010/main" val="3152500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674812" y="228600"/>
          <a:ext cx="89154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2050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B1CC4E2B-0ECA-4E69-B485-450150AE0100}"/>
                                            </p:graphicEl>
                                          </p:spTgt>
                                        </p:tgtEl>
                                        <p:attrNameLst>
                                          <p:attrName>style.visibility</p:attrName>
                                        </p:attrNameLst>
                                      </p:cBhvr>
                                      <p:to>
                                        <p:strVal val="visible"/>
                                      </p:to>
                                    </p:set>
                                    <p:animEffect transition="in" filter="fade">
                                      <p:cBhvr>
                                        <p:cTn id="7" dur="1000"/>
                                        <p:tgtEl>
                                          <p:spTgt spid="4">
                                            <p:graphicEl>
                                              <a:dgm id="{B1CC4E2B-0ECA-4E69-B485-450150AE0100}"/>
                                            </p:graphicEl>
                                          </p:spTgt>
                                        </p:tgtEl>
                                      </p:cBhvr>
                                    </p:animEffect>
                                    <p:anim calcmode="lin" valueType="num">
                                      <p:cBhvr>
                                        <p:cTn id="8" dur="1000" fill="hold"/>
                                        <p:tgtEl>
                                          <p:spTgt spid="4">
                                            <p:graphicEl>
                                              <a:dgm id="{B1CC4E2B-0ECA-4E69-B485-450150AE0100}"/>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B1CC4E2B-0ECA-4E69-B485-450150AE010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D8D139B7-6302-42BF-A4AD-E713E6E15E5F}"/>
                                            </p:graphicEl>
                                          </p:spTgt>
                                        </p:tgtEl>
                                        <p:attrNameLst>
                                          <p:attrName>style.visibility</p:attrName>
                                        </p:attrNameLst>
                                      </p:cBhvr>
                                      <p:to>
                                        <p:strVal val="visible"/>
                                      </p:to>
                                    </p:set>
                                    <p:animEffect transition="in" filter="fade">
                                      <p:cBhvr>
                                        <p:cTn id="14" dur="1000"/>
                                        <p:tgtEl>
                                          <p:spTgt spid="4">
                                            <p:graphicEl>
                                              <a:dgm id="{D8D139B7-6302-42BF-A4AD-E713E6E15E5F}"/>
                                            </p:graphicEl>
                                          </p:spTgt>
                                        </p:tgtEl>
                                      </p:cBhvr>
                                    </p:animEffect>
                                    <p:anim calcmode="lin" valueType="num">
                                      <p:cBhvr>
                                        <p:cTn id="15" dur="1000" fill="hold"/>
                                        <p:tgtEl>
                                          <p:spTgt spid="4">
                                            <p:graphicEl>
                                              <a:dgm id="{D8D139B7-6302-42BF-A4AD-E713E6E15E5F}"/>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D8D139B7-6302-42BF-A4AD-E713E6E15E5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787B9143-8187-4D87-B704-FD4F2895688A}"/>
                                            </p:graphicEl>
                                          </p:spTgt>
                                        </p:tgtEl>
                                        <p:attrNameLst>
                                          <p:attrName>style.visibility</p:attrName>
                                        </p:attrNameLst>
                                      </p:cBhvr>
                                      <p:to>
                                        <p:strVal val="visible"/>
                                      </p:to>
                                    </p:set>
                                    <p:animEffect transition="in" filter="fade">
                                      <p:cBhvr>
                                        <p:cTn id="21" dur="1000"/>
                                        <p:tgtEl>
                                          <p:spTgt spid="4">
                                            <p:graphicEl>
                                              <a:dgm id="{787B9143-8187-4D87-B704-FD4F2895688A}"/>
                                            </p:graphicEl>
                                          </p:spTgt>
                                        </p:tgtEl>
                                      </p:cBhvr>
                                    </p:animEffect>
                                    <p:anim calcmode="lin" valueType="num">
                                      <p:cBhvr>
                                        <p:cTn id="22" dur="1000" fill="hold"/>
                                        <p:tgtEl>
                                          <p:spTgt spid="4">
                                            <p:graphicEl>
                                              <a:dgm id="{787B9143-8187-4D87-B704-FD4F2895688A}"/>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787B9143-8187-4D87-B704-FD4F2895688A}"/>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058BC968-3F5B-441B-BD63-D51C4690A32C}"/>
                                            </p:graphicEl>
                                          </p:spTgt>
                                        </p:tgtEl>
                                        <p:attrNameLst>
                                          <p:attrName>style.visibility</p:attrName>
                                        </p:attrNameLst>
                                      </p:cBhvr>
                                      <p:to>
                                        <p:strVal val="visible"/>
                                      </p:to>
                                    </p:set>
                                    <p:animEffect transition="in" filter="fade">
                                      <p:cBhvr>
                                        <p:cTn id="28" dur="1000"/>
                                        <p:tgtEl>
                                          <p:spTgt spid="4">
                                            <p:graphicEl>
                                              <a:dgm id="{058BC968-3F5B-441B-BD63-D51C4690A32C}"/>
                                            </p:graphicEl>
                                          </p:spTgt>
                                        </p:tgtEl>
                                      </p:cBhvr>
                                    </p:animEffect>
                                    <p:anim calcmode="lin" valueType="num">
                                      <p:cBhvr>
                                        <p:cTn id="29" dur="1000" fill="hold"/>
                                        <p:tgtEl>
                                          <p:spTgt spid="4">
                                            <p:graphicEl>
                                              <a:dgm id="{058BC968-3F5B-441B-BD63-D51C4690A32C}"/>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058BC968-3F5B-441B-BD63-D51C4690A32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74638"/>
            <a:ext cx="8229600" cy="1096962"/>
          </a:xfrm>
        </p:spPr>
        <p:txBody>
          <a:bodyPr>
            <a:normAutofit/>
          </a:bodyPr>
          <a:lstStyle/>
          <a:p>
            <a:r>
              <a:rPr lang="en-US" b="1" dirty="0">
                <a:solidFill>
                  <a:srgbClr val="0923E7"/>
                </a:solidFill>
              </a:rPr>
              <a:t>How does ADVR carry out </a:t>
            </a:r>
            <a:br>
              <a:rPr lang="en-US" b="1" dirty="0">
                <a:solidFill>
                  <a:srgbClr val="0923E7"/>
                </a:solidFill>
              </a:rPr>
            </a:br>
            <a:r>
              <a:rPr lang="en-US" b="1" dirty="0">
                <a:solidFill>
                  <a:srgbClr val="0923E7"/>
                </a:solidFill>
              </a:rPr>
              <a:t>our mission &amp; principles?</a:t>
            </a:r>
          </a:p>
        </p:txBody>
      </p:sp>
      <p:sp>
        <p:nvSpPr>
          <p:cNvPr id="3" name="Content Placeholder 2"/>
          <p:cNvSpPr>
            <a:spLocks noGrp="1"/>
          </p:cNvSpPr>
          <p:nvPr>
            <p:ph idx="1"/>
          </p:nvPr>
        </p:nvSpPr>
        <p:spPr>
          <a:xfrm>
            <a:off x="1751012" y="1676400"/>
            <a:ext cx="8686800" cy="4876800"/>
          </a:xfrm>
        </p:spPr>
        <p:txBody>
          <a:bodyPr/>
          <a:lstStyle/>
          <a:p>
            <a:r>
              <a:rPr lang="en-US" dirty="0"/>
              <a:t>Intended to assist individuals with disabilities to successfully achieve, LONG-TERM, INTEGRATED COMPETATIVE EMPLOYMENT including SELF-EMPLOYMENT based on their abilities, strengths, interests, resources, priorities, concerns, abilities, capabilities, and interests,  through an “</a:t>
            </a:r>
            <a:r>
              <a:rPr lang="en-US" b="1" dirty="0"/>
              <a:t>informed choice</a:t>
            </a:r>
            <a:r>
              <a:rPr lang="en-US" dirty="0"/>
              <a:t>” model. </a:t>
            </a:r>
          </a:p>
          <a:p>
            <a:endParaRPr lang="en-US" dirty="0"/>
          </a:p>
          <a:p>
            <a:pPr lvl="1"/>
            <a:endParaRPr lang="en-US" dirty="0"/>
          </a:p>
        </p:txBody>
      </p:sp>
    </p:spTree>
    <p:extLst>
      <p:ext uri="{BB962C8B-B14F-4D97-AF65-F5344CB8AC3E}">
        <p14:creationId xmlns:p14="http://schemas.microsoft.com/office/powerpoint/2010/main" val="402775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674812" y="152400"/>
          <a:ext cx="89154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1674812" y="5257800"/>
            <a:ext cx="3505200" cy="1219200"/>
          </a:xfrm>
          <a:prstGeom prst="roundRect">
            <a:avLst/>
          </a:prstGeom>
          <a:solidFill>
            <a:srgbClr val="FFC000"/>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3F08CA"/>
              </a:solidFill>
            </a:endParaRPr>
          </a:p>
          <a:p>
            <a:r>
              <a:rPr lang="en-US" sz="2000" b="1" dirty="0">
                <a:solidFill>
                  <a:srgbClr val="3F08CA"/>
                </a:solidFill>
              </a:rPr>
              <a:t>Must meet ALL 3 criteria</a:t>
            </a:r>
          </a:p>
          <a:p>
            <a:r>
              <a:rPr lang="en-US" sz="2000" b="1" dirty="0">
                <a:solidFill>
                  <a:srgbClr val="3F08CA"/>
                </a:solidFill>
              </a:rPr>
              <a:t>(Determined by a DVR CRC)</a:t>
            </a:r>
          </a:p>
          <a:p>
            <a:endParaRPr lang="en-US" b="1" dirty="0">
              <a:solidFill>
                <a:srgbClr val="3F08CA"/>
              </a:solidFill>
            </a:endParaRPr>
          </a:p>
        </p:txBody>
      </p:sp>
    </p:spTree>
    <p:extLst>
      <p:ext uri="{BB962C8B-B14F-4D97-AF65-F5344CB8AC3E}">
        <p14:creationId xmlns:p14="http://schemas.microsoft.com/office/powerpoint/2010/main" val="3685589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D9001BD5-3D26-4AA9-A8DD-79BB338AB25C}"/>
                                            </p:graphicEl>
                                          </p:spTgt>
                                        </p:tgtEl>
                                        <p:attrNameLst>
                                          <p:attrName>style.visibility</p:attrName>
                                        </p:attrNameLst>
                                      </p:cBhvr>
                                      <p:to>
                                        <p:strVal val="visible"/>
                                      </p:to>
                                    </p:set>
                                    <p:animEffect transition="in" filter="fade">
                                      <p:cBhvr>
                                        <p:cTn id="7" dur="1000"/>
                                        <p:tgtEl>
                                          <p:spTgt spid="4">
                                            <p:graphicEl>
                                              <a:dgm id="{D9001BD5-3D26-4AA9-A8DD-79BB338AB25C}"/>
                                            </p:graphicEl>
                                          </p:spTgt>
                                        </p:tgtEl>
                                      </p:cBhvr>
                                    </p:animEffect>
                                    <p:anim calcmode="lin" valueType="num">
                                      <p:cBhvr>
                                        <p:cTn id="8" dur="1000" fill="hold"/>
                                        <p:tgtEl>
                                          <p:spTgt spid="4">
                                            <p:graphicEl>
                                              <a:dgm id="{D9001BD5-3D26-4AA9-A8DD-79BB338AB25C}"/>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D9001BD5-3D26-4AA9-A8DD-79BB338AB25C}"/>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E7BB690A-16CD-46FC-BD75-AA78E09FBCAA}"/>
                                            </p:graphicEl>
                                          </p:spTgt>
                                        </p:tgtEl>
                                        <p:attrNameLst>
                                          <p:attrName>style.visibility</p:attrName>
                                        </p:attrNameLst>
                                      </p:cBhvr>
                                      <p:to>
                                        <p:strVal val="visible"/>
                                      </p:to>
                                    </p:set>
                                    <p:animEffect transition="in" filter="fade">
                                      <p:cBhvr>
                                        <p:cTn id="14" dur="1000"/>
                                        <p:tgtEl>
                                          <p:spTgt spid="4">
                                            <p:graphicEl>
                                              <a:dgm id="{E7BB690A-16CD-46FC-BD75-AA78E09FBCAA}"/>
                                            </p:graphicEl>
                                          </p:spTgt>
                                        </p:tgtEl>
                                      </p:cBhvr>
                                    </p:animEffect>
                                    <p:anim calcmode="lin" valueType="num">
                                      <p:cBhvr>
                                        <p:cTn id="15" dur="1000" fill="hold"/>
                                        <p:tgtEl>
                                          <p:spTgt spid="4">
                                            <p:graphicEl>
                                              <a:dgm id="{E7BB690A-16CD-46FC-BD75-AA78E09FBCAA}"/>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E7BB690A-16CD-46FC-BD75-AA78E09FBCAA}"/>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35C3CB9D-F9B8-41C7-A9CC-D32DDA6330F2}"/>
                                            </p:graphicEl>
                                          </p:spTgt>
                                        </p:tgtEl>
                                        <p:attrNameLst>
                                          <p:attrName>style.visibility</p:attrName>
                                        </p:attrNameLst>
                                      </p:cBhvr>
                                      <p:to>
                                        <p:strVal val="visible"/>
                                      </p:to>
                                    </p:set>
                                    <p:animEffect transition="in" filter="fade">
                                      <p:cBhvr>
                                        <p:cTn id="19" dur="1000"/>
                                        <p:tgtEl>
                                          <p:spTgt spid="4">
                                            <p:graphicEl>
                                              <a:dgm id="{35C3CB9D-F9B8-41C7-A9CC-D32DDA6330F2}"/>
                                            </p:graphicEl>
                                          </p:spTgt>
                                        </p:tgtEl>
                                      </p:cBhvr>
                                    </p:animEffect>
                                    <p:anim calcmode="lin" valueType="num">
                                      <p:cBhvr>
                                        <p:cTn id="20" dur="1000" fill="hold"/>
                                        <p:tgtEl>
                                          <p:spTgt spid="4">
                                            <p:graphicEl>
                                              <a:dgm id="{35C3CB9D-F9B8-41C7-A9CC-D32DDA6330F2}"/>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35C3CB9D-F9B8-41C7-A9CC-D32DDA6330F2}"/>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B1740EE4-049A-4904-B570-D039F0012EE3}"/>
                                            </p:graphicEl>
                                          </p:spTgt>
                                        </p:tgtEl>
                                        <p:attrNameLst>
                                          <p:attrName>style.visibility</p:attrName>
                                        </p:attrNameLst>
                                      </p:cBhvr>
                                      <p:to>
                                        <p:strVal val="visible"/>
                                      </p:to>
                                    </p:set>
                                    <p:animEffect transition="in" filter="fade">
                                      <p:cBhvr>
                                        <p:cTn id="26" dur="1000"/>
                                        <p:tgtEl>
                                          <p:spTgt spid="4">
                                            <p:graphicEl>
                                              <a:dgm id="{B1740EE4-049A-4904-B570-D039F0012EE3}"/>
                                            </p:graphicEl>
                                          </p:spTgt>
                                        </p:tgtEl>
                                      </p:cBhvr>
                                    </p:animEffect>
                                    <p:anim calcmode="lin" valueType="num">
                                      <p:cBhvr>
                                        <p:cTn id="27" dur="1000" fill="hold"/>
                                        <p:tgtEl>
                                          <p:spTgt spid="4">
                                            <p:graphicEl>
                                              <a:dgm id="{B1740EE4-049A-4904-B570-D039F0012EE3}"/>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B1740EE4-049A-4904-B570-D039F0012EE3}"/>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graphicEl>
                                              <a:dgm id="{5494CE6F-3FE9-4B8D-A24F-348329123B84}"/>
                                            </p:graphicEl>
                                          </p:spTgt>
                                        </p:tgtEl>
                                        <p:attrNameLst>
                                          <p:attrName>style.visibility</p:attrName>
                                        </p:attrNameLst>
                                      </p:cBhvr>
                                      <p:to>
                                        <p:strVal val="visible"/>
                                      </p:to>
                                    </p:set>
                                    <p:animEffect transition="in" filter="fade">
                                      <p:cBhvr>
                                        <p:cTn id="33" dur="1000"/>
                                        <p:tgtEl>
                                          <p:spTgt spid="4">
                                            <p:graphicEl>
                                              <a:dgm id="{5494CE6F-3FE9-4B8D-A24F-348329123B84}"/>
                                            </p:graphicEl>
                                          </p:spTgt>
                                        </p:tgtEl>
                                      </p:cBhvr>
                                    </p:animEffect>
                                    <p:anim calcmode="lin" valueType="num">
                                      <p:cBhvr>
                                        <p:cTn id="34" dur="1000" fill="hold"/>
                                        <p:tgtEl>
                                          <p:spTgt spid="4">
                                            <p:graphicEl>
                                              <a:dgm id="{5494CE6F-3FE9-4B8D-A24F-348329123B84}"/>
                                            </p:graphicEl>
                                          </p:spTgt>
                                        </p:tgtEl>
                                        <p:attrNameLst>
                                          <p:attrName>ppt_x</p:attrName>
                                        </p:attrNameLst>
                                      </p:cBhvr>
                                      <p:tavLst>
                                        <p:tav tm="0">
                                          <p:val>
                                            <p:strVal val="#ppt_x"/>
                                          </p:val>
                                        </p:tav>
                                        <p:tav tm="100000">
                                          <p:val>
                                            <p:strVal val="#ppt_x"/>
                                          </p:val>
                                        </p:tav>
                                      </p:tavLst>
                                    </p:anim>
                                    <p:anim calcmode="lin" valueType="num">
                                      <p:cBhvr>
                                        <p:cTn id="35" dur="1000" fill="hold"/>
                                        <p:tgtEl>
                                          <p:spTgt spid="4">
                                            <p:graphicEl>
                                              <a:dgm id="{5494CE6F-3FE9-4B8D-A24F-348329123B84}"/>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graphicEl>
                                              <a:dgm id="{4B26C241-A14F-4AA2-81E5-D0A2CDEA5636}"/>
                                            </p:graphicEl>
                                          </p:spTgt>
                                        </p:tgtEl>
                                        <p:attrNameLst>
                                          <p:attrName>style.visibility</p:attrName>
                                        </p:attrNameLst>
                                      </p:cBhvr>
                                      <p:to>
                                        <p:strVal val="visible"/>
                                      </p:to>
                                    </p:set>
                                    <p:animEffect transition="in" filter="fade">
                                      <p:cBhvr>
                                        <p:cTn id="38" dur="1000"/>
                                        <p:tgtEl>
                                          <p:spTgt spid="4">
                                            <p:graphicEl>
                                              <a:dgm id="{4B26C241-A14F-4AA2-81E5-D0A2CDEA5636}"/>
                                            </p:graphicEl>
                                          </p:spTgt>
                                        </p:tgtEl>
                                      </p:cBhvr>
                                    </p:animEffect>
                                    <p:anim calcmode="lin" valueType="num">
                                      <p:cBhvr>
                                        <p:cTn id="39" dur="1000" fill="hold"/>
                                        <p:tgtEl>
                                          <p:spTgt spid="4">
                                            <p:graphicEl>
                                              <a:dgm id="{4B26C241-A14F-4AA2-81E5-D0A2CDEA5636}"/>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4B26C241-A14F-4AA2-81E5-D0A2CDEA5636}"/>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graphicEl>
                                              <a:dgm id="{53958D13-F18E-4842-8710-FA1BA8033875}"/>
                                            </p:graphicEl>
                                          </p:spTgt>
                                        </p:tgtEl>
                                        <p:attrNameLst>
                                          <p:attrName>style.visibility</p:attrName>
                                        </p:attrNameLst>
                                      </p:cBhvr>
                                      <p:to>
                                        <p:strVal val="visible"/>
                                      </p:to>
                                    </p:set>
                                    <p:animEffect transition="in" filter="fade">
                                      <p:cBhvr>
                                        <p:cTn id="45" dur="1000"/>
                                        <p:tgtEl>
                                          <p:spTgt spid="4">
                                            <p:graphicEl>
                                              <a:dgm id="{53958D13-F18E-4842-8710-FA1BA8033875}"/>
                                            </p:graphicEl>
                                          </p:spTgt>
                                        </p:tgtEl>
                                      </p:cBhvr>
                                    </p:animEffect>
                                    <p:anim calcmode="lin" valueType="num">
                                      <p:cBhvr>
                                        <p:cTn id="46" dur="1000" fill="hold"/>
                                        <p:tgtEl>
                                          <p:spTgt spid="4">
                                            <p:graphicEl>
                                              <a:dgm id="{53958D13-F18E-4842-8710-FA1BA8033875}"/>
                                            </p:graphicEl>
                                          </p:spTgt>
                                        </p:tgtEl>
                                        <p:attrNameLst>
                                          <p:attrName>ppt_x</p:attrName>
                                        </p:attrNameLst>
                                      </p:cBhvr>
                                      <p:tavLst>
                                        <p:tav tm="0">
                                          <p:val>
                                            <p:strVal val="#ppt_x"/>
                                          </p:val>
                                        </p:tav>
                                        <p:tav tm="100000">
                                          <p:val>
                                            <p:strVal val="#ppt_x"/>
                                          </p:val>
                                        </p:tav>
                                      </p:tavLst>
                                    </p:anim>
                                    <p:anim calcmode="lin" valueType="num">
                                      <p:cBhvr>
                                        <p:cTn id="47" dur="1000" fill="hold"/>
                                        <p:tgtEl>
                                          <p:spTgt spid="4">
                                            <p:graphicEl>
                                              <a:dgm id="{53958D13-F18E-4842-8710-FA1BA8033875}"/>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
                                            <p:graphicEl>
                                              <a:dgm id="{FDAEE323-C282-4E10-9814-B128036EA3CF}"/>
                                            </p:graphicEl>
                                          </p:spTgt>
                                        </p:tgtEl>
                                        <p:attrNameLst>
                                          <p:attrName>style.visibility</p:attrName>
                                        </p:attrNameLst>
                                      </p:cBhvr>
                                      <p:to>
                                        <p:strVal val="visible"/>
                                      </p:to>
                                    </p:set>
                                    <p:animEffect transition="in" filter="fade">
                                      <p:cBhvr>
                                        <p:cTn id="52" dur="1000"/>
                                        <p:tgtEl>
                                          <p:spTgt spid="4">
                                            <p:graphicEl>
                                              <a:dgm id="{FDAEE323-C282-4E10-9814-B128036EA3CF}"/>
                                            </p:graphicEl>
                                          </p:spTgt>
                                        </p:tgtEl>
                                      </p:cBhvr>
                                    </p:animEffect>
                                    <p:anim calcmode="lin" valueType="num">
                                      <p:cBhvr>
                                        <p:cTn id="53" dur="1000" fill="hold"/>
                                        <p:tgtEl>
                                          <p:spTgt spid="4">
                                            <p:graphicEl>
                                              <a:dgm id="{FDAEE323-C282-4E10-9814-B128036EA3CF}"/>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FDAEE323-C282-4E10-9814-B128036EA3CF}"/>
                                            </p:graphic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
                                            <p:graphicEl>
                                              <a:dgm id="{C01D3D34-63B7-4BDC-B60E-7C45757B0CFA}"/>
                                            </p:graphicEl>
                                          </p:spTgt>
                                        </p:tgtEl>
                                        <p:attrNameLst>
                                          <p:attrName>style.visibility</p:attrName>
                                        </p:attrNameLst>
                                      </p:cBhvr>
                                      <p:to>
                                        <p:strVal val="visible"/>
                                      </p:to>
                                    </p:set>
                                    <p:animEffect transition="in" filter="fade">
                                      <p:cBhvr>
                                        <p:cTn id="57" dur="1000"/>
                                        <p:tgtEl>
                                          <p:spTgt spid="4">
                                            <p:graphicEl>
                                              <a:dgm id="{C01D3D34-63B7-4BDC-B60E-7C45757B0CFA}"/>
                                            </p:graphicEl>
                                          </p:spTgt>
                                        </p:tgtEl>
                                      </p:cBhvr>
                                    </p:animEffect>
                                    <p:anim calcmode="lin" valueType="num">
                                      <p:cBhvr>
                                        <p:cTn id="58" dur="1000" fill="hold"/>
                                        <p:tgtEl>
                                          <p:spTgt spid="4">
                                            <p:graphicEl>
                                              <a:dgm id="{C01D3D34-63B7-4BDC-B60E-7C45757B0CFA}"/>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C01D3D34-63B7-4BDC-B60E-7C45757B0CFA}"/>
                                            </p:graphic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4">
                                            <p:graphicEl>
                                              <a:dgm id="{395409F3-556A-4C0D-BD92-97E79B5A85BB}"/>
                                            </p:graphicEl>
                                          </p:spTgt>
                                        </p:tgtEl>
                                        <p:attrNameLst>
                                          <p:attrName>style.visibility</p:attrName>
                                        </p:attrNameLst>
                                      </p:cBhvr>
                                      <p:to>
                                        <p:strVal val="visible"/>
                                      </p:to>
                                    </p:set>
                                    <p:animEffect transition="in" filter="fade">
                                      <p:cBhvr>
                                        <p:cTn id="64" dur="1000"/>
                                        <p:tgtEl>
                                          <p:spTgt spid="4">
                                            <p:graphicEl>
                                              <a:dgm id="{395409F3-556A-4C0D-BD92-97E79B5A85BB}"/>
                                            </p:graphicEl>
                                          </p:spTgt>
                                        </p:tgtEl>
                                      </p:cBhvr>
                                    </p:animEffect>
                                    <p:anim calcmode="lin" valueType="num">
                                      <p:cBhvr>
                                        <p:cTn id="65" dur="1000" fill="hold"/>
                                        <p:tgtEl>
                                          <p:spTgt spid="4">
                                            <p:graphicEl>
                                              <a:dgm id="{395409F3-556A-4C0D-BD92-97E79B5A85BB}"/>
                                            </p:graphicEl>
                                          </p:spTgt>
                                        </p:tgtEl>
                                        <p:attrNameLst>
                                          <p:attrName>ppt_x</p:attrName>
                                        </p:attrNameLst>
                                      </p:cBhvr>
                                      <p:tavLst>
                                        <p:tav tm="0">
                                          <p:val>
                                            <p:strVal val="#ppt_x"/>
                                          </p:val>
                                        </p:tav>
                                        <p:tav tm="100000">
                                          <p:val>
                                            <p:strVal val="#ppt_x"/>
                                          </p:val>
                                        </p:tav>
                                      </p:tavLst>
                                    </p:anim>
                                    <p:anim calcmode="lin" valueType="num">
                                      <p:cBhvr>
                                        <p:cTn id="66" dur="1000" fill="hold"/>
                                        <p:tgtEl>
                                          <p:spTgt spid="4">
                                            <p:graphicEl>
                                              <a:dgm id="{395409F3-556A-4C0D-BD92-97E79B5A85BB}"/>
                                            </p:graphic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barn(inVertical)">
                                      <p:cBhvr>
                                        <p:cTn id="7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923E7"/>
                </a:solidFill>
              </a:rPr>
              <a:t>What about people who are receiving SSI or SSDI?</a:t>
            </a:r>
          </a:p>
        </p:txBody>
      </p:sp>
      <p:sp>
        <p:nvSpPr>
          <p:cNvPr id="3" name="Content Placeholder 2"/>
          <p:cNvSpPr>
            <a:spLocks noGrp="1"/>
          </p:cNvSpPr>
          <p:nvPr>
            <p:ph idx="1"/>
          </p:nvPr>
        </p:nvSpPr>
        <p:spPr>
          <a:xfrm>
            <a:off x="1674812" y="1676401"/>
            <a:ext cx="8229600" cy="4525963"/>
          </a:xfrm>
        </p:spPr>
        <p:txBody>
          <a:bodyPr/>
          <a:lstStyle/>
          <a:p>
            <a:r>
              <a:rPr lang="en-US" dirty="0"/>
              <a:t>The first two criteria</a:t>
            </a:r>
          </a:p>
          <a:p>
            <a:pPr marL="457200" lvl="1" indent="0">
              <a:buNone/>
            </a:pPr>
            <a:r>
              <a:rPr lang="en-US" dirty="0"/>
              <a:t>- are satisfied as long as the DVR counselor receives documentation of these benefits.  </a:t>
            </a:r>
          </a:p>
          <a:p>
            <a:pPr marL="457200" lvl="1" indent="0">
              <a:buNone/>
            </a:pPr>
            <a:endParaRPr lang="en-US" dirty="0"/>
          </a:p>
          <a:p>
            <a:pPr lvl="1"/>
            <a:endParaRPr lang="en-US" dirty="0"/>
          </a:p>
        </p:txBody>
      </p:sp>
      <p:sp>
        <p:nvSpPr>
          <p:cNvPr id="4" name="Rounded Rectangle 3"/>
          <p:cNvSpPr/>
          <p:nvPr/>
        </p:nvSpPr>
        <p:spPr>
          <a:xfrm>
            <a:off x="2132012" y="3352800"/>
            <a:ext cx="8229600" cy="3048000"/>
          </a:xfrm>
          <a:prstGeom prst="roundRect">
            <a:avLst/>
          </a:prstGeom>
          <a:solidFill>
            <a:schemeClr val="accent5">
              <a:lumMod val="40000"/>
              <a:lumOff val="6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US" sz="3200" b="1" dirty="0">
                <a:solidFill>
                  <a:srgbClr val="C00000"/>
                </a:solidFill>
              </a:rPr>
              <a:t>the 3</a:t>
            </a:r>
            <a:r>
              <a:rPr lang="en-US" sz="3200" b="1" baseline="30000" dirty="0">
                <a:solidFill>
                  <a:srgbClr val="C00000"/>
                </a:solidFill>
              </a:rPr>
              <a:t>rd</a:t>
            </a:r>
            <a:r>
              <a:rPr lang="en-US" sz="3200" b="1" dirty="0">
                <a:solidFill>
                  <a:srgbClr val="C00000"/>
                </a:solidFill>
              </a:rPr>
              <a:t> criterion (VR Services are required) </a:t>
            </a:r>
            <a:r>
              <a:rPr lang="en-US" sz="3200" b="1" u="sng" dirty="0">
                <a:solidFill>
                  <a:srgbClr val="C00000"/>
                </a:solidFill>
              </a:rPr>
              <a:t>must</a:t>
            </a:r>
            <a:r>
              <a:rPr lang="en-US" sz="3200" b="1" dirty="0">
                <a:solidFill>
                  <a:srgbClr val="C00000"/>
                </a:solidFill>
              </a:rPr>
              <a:t> still be addressed. </a:t>
            </a:r>
          </a:p>
          <a:p>
            <a:pPr marL="914400" lvl="1" indent="-457200">
              <a:buFont typeface="Wingdings" panose="05000000000000000000" pitchFamily="2" charset="2"/>
              <a:buChar char="§"/>
            </a:pPr>
            <a:r>
              <a:rPr lang="en-US" sz="3200" b="1" dirty="0">
                <a:solidFill>
                  <a:srgbClr val="C00000"/>
                </a:solidFill>
              </a:rPr>
              <a:t>Employment goal, justification, person-centeredness plan</a:t>
            </a:r>
          </a:p>
        </p:txBody>
      </p:sp>
    </p:spTree>
    <p:extLst>
      <p:ext uri="{BB962C8B-B14F-4D97-AF65-F5344CB8AC3E}">
        <p14:creationId xmlns:p14="http://schemas.microsoft.com/office/powerpoint/2010/main" val="3842263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cs typeface="Montserrat"/>
              </a:rPr>
              <a:t>The One-Stop Delivery System</a:t>
            </a:r>
            <a:endParaRPr lang="en-US" dirty="0">
              <a:solidFill>
                <a:schemeClr val="tx1"/>
              </a:solidFill>
            </a:endParaRPr>
          </a:p>
        </p:txBody>
      </p:sp>
      <p:sp>
        <p:nvSpPr>
          <p:cNvPr id="3" name="Content Placeholder 2"/>
          <p:cNvSpPr>
            <a:spLocks noGrp="1"/>
          </p:cNvSpPr>
          <p:nvPr>
            <p:ph idx="1"/>
          </p:nvPr>
        </p:nvSpPr>
        <p:spPr/>
        <p:txBody>
          <a:bodyPr>
            <a:normAutofit/>
          </a:bodyPr>
          <a:lstStyle/>
          <a:p>
            <a:pPr marL="342900" indent="-342900">
              <a:buClr>
                <a:schemeClr val="accent4">
                  <a:lumMod val="75000"/>
                </a:schemeClr>
              </a:buClr>
              <a:buFont typeface="Wingdings" panose="05000000000000000000" pitchFamily="2" charset="2"/>
              <a:buChar char="Ø"/>
            </a:pPr>
            <a:r>
              <a:rPr lang="en-US" sz="1600" dirty="0">
                <a:cs typeface="Times New Roman" panose="02020603050405020304" pitchFamily="18" charset="0"/>
              </a:rPr>
              <a:t>One-Stop = American Job Center = Alaska Job Center.  Its all in the name and the branding!</a:t>
            </a:r>
          </a:p>
          <a:p>
            <a:pPr marL="342900" indent="-342900">
              <a:buClr>
                <a:schemeClr val="accent4">
                  <a:lumMod val="75000"/>
                </a:schemeClr>
              </a:buClr>
              <a:buFont typeface="Wingdings" panose="05000000000000000000" pitchFamily="2" charset="2"/>
              <a:buChar char="Ø"/>
            </a:pPr>
            <a:endParaRPr lang="en-US" sz="1600" dirty="0">
              <a:cs typeface="Times New Roman" panose="02020603050405020304" pitchFamily="18" charset="0"/>
            </a:endParaRPr>
          </a:p>
          <a:p>
            <a:pPr marL="342900" indent="-342900">
              <a:buClr>
                <a:schemeClr val="accent4">
                  <a:lumMod val="75000"/>
                </a:schemeClr>
              </a:buClr>
              <a:buFont typeface="Wingdings" panose="05000000000000000000" pitchFamily="2" charset="2"/>
              <a:buChar char="Ø"/>
            </a:pPr>
            <a:r>
              <a:rPr lang="en-US" sz="1600" dirty="0">
                <a:cs typeface="Times New Roman" panose="02020603050405020304" pitchFamily="18" charset="0"/>
              </a:rPr>
              <a:t>In general, the one-stop delivery system is a system under which entities responsible for administering separate workforce investment, educational, and other human resource programs and funding streams (referred to as one-stop partners) collaborate to create a seamless system of services and improve long-term employment outcomes for individuals receiving assistance. </a:t>
            </a:r>
            <a:br>
              <a:rPr lang="en-US" sz="1600" dirty="0">
                <a:cs typeface="Times New Roman" panose="02020603050405020304" pitchFamily="18" charset="0"/>
              </a:rPr>
            </a:br>
            <a:endParaRPr lang="en-US" sz="1600" dirty="0">
              <a:cs typeface="Times New Roman" panose="02020603050405020304" pitchFamily="18" charset="0"/>
            </a:endParaRPr>
          </a:p>
          <a:p>
            <a:pPr marL="342900" indent="-342900">
              <a:buClr>
                <a:schemeClr val="accent4">
                  <a:lumMod val="75000"/>
                </a:schemeClr>
              </a:buClr>
              <a:buFont typeface="Wingdings" panose="05000000000000000000" pitchFamily="2" charset="2"/>
              <a:buChar char="Ø"/>
            </a:pPr>
            <a:r>
              <a:rPr lang="en-US" sz="1600" dirty="0">
                <a:cs typeface="Times New Roman" panose="02020603050405020304" pitchFamily="18" charset="0"/>
              </a:rPr>
              <a:t>Title I of WIOA assigns responsibilities at the local, State and Federal level to ensure the creation and maintenance of a one-stop top delivery system that enhances the range and quality of workforce development services that are accessible to individuals seeking assistance. </a:t>
            </a:r>
          </a:p>
          <a:p>
            <a:pPr marL="800100" lvl="1" indent="-342900">
              <a:buClr>
                <a:schemeClr val="accent4">
                  <a:lumMod val="75000"/>
                </a:schemeClr>
              </a:buClr>
              <a:buFont typeface="Wingdings" panose="05000000000000000000" pitchFamily="2" charset="2"/>
              <a:buChar char="Ø"/>
            </a:pPr>
            <a:endParaRPr lang="en-US" sz="1600" dirty="0">
              <a:cs typeface="Times New Roman" panose="02020603050405020304" pitchFamily="18" charset="0"/>
            </a:endParaRPr>
          </a:p>
          <a:p>
            <a:pPr marL="342900" indent="-342900">
              <a:buClr>
                <a:schemeClr val="accent4">
                  <a:lumMod val="75000"/>
                </a:schemeClr>
              </a:buClr>
              <a:buFont typeface="Wingdings" panose="05000000000000000000" pitchFamily="2" charset="2"/>
              <a:buChar char="Ø"/>
            </a:pPr>
            <a:r>
              <a:rPr lang="en-US" sz="1600" dirty="0">
                <a:cs typeface="Bangla MN"/>
              </a:rPr>
              <a:t>The system must include at least one comprehensive physical center in each local area.</a:t>
            </a:r>
            <a:endParaRPr lang="en-US" sz="1600" b="1" dirty="0">
              <a:ea typeface="Adobe Fan Heiti Std B" pitchFamily="34" charset="-128"/>
              <a:cs typeface="Bangla MN"/>
            </a:endParaRPr>
          </a:p>
        </p:txBody>
      </p:sp>
    </p:spTree>
    <p:extLst>
      <p:ext uri="{BB962C8B-B14F-4D97-AF65-F5344CB8AC3E}">
        <p14:creationId xmlns:p14="http://schemas.microsoft.com/office/powerpoint/2010/main" val="3627615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28600"/>
            <a:ext cx="8229600" cy="762000"/>
          </a:xfrm>
        </p:spPr>
        <p:txBody>
          <a:bodyPr>
            <a:normAutofit/>
          </a:bodyPr>
          <a:lstStyle/>
          <a:p>
            <a:pPr algn="l"/>
            <a:r>
              <a:rPr lang="en-US" b="1" dirty="0">
                <a:solidFill>
                  <a:srgbClr val="0923E7"/>
                </a:solidFill>
              </a:rPr>
              <a:t>ADVR Process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77993943"/>
              </p:ext>
            </p:extLst>
          </p:nvPr>
        </p:nvGraphicFramePr>
        <p:xfrm>
          <a:off x="1293812" y="1066800"/>
          <a:ext cx="10210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1434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40325943-934B-4736-A344-DB8A800E0399}"/>
                                            </p:graphicEl>
                                          </p:spTgt>
                                        </p:tgtEl>
                                        <p:attrNameLst>
                                          <p:attrName>style.visibility</p:attrName>
                                        </p:attrNameLst>
                                      </p:cBhvr>
                                      <p:to>
                                        <p:strVal val="visible"/>
                                      </p:to>
                                    </p:set>
                                    <p:animEffect transition="in" filter="barn(inVertical)">
                                      <p:cBhvr>
                                        <p:cTn id="7" dur="500"/>
                                        <p:tgtEl>
                                          <p:spTgt spid="5">
                                            <p:graphicEl>
                                              <a:dgm id="{40325943-934B-4736-A344-DB8A800E039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graphicEl>
                                              <a:dgm id="{A0BAE356-32CC-4ACE-AD53-323508CD5EA3}"/>
                                            </p:graphicEl>
                                          </p:spTgt>
                                        </p:tgtEl>
                                        <p:attrNameLst>
                                          <p:attrName>style.visibility</p:attrName>
                                        </p:attrNameLst>
                                      </p:cBhvr>
                                      <p:to>
                                        <p:strVal val="visible"/>
                                      </p:to>
                                    </p:set>
                                    <p:animEffect transition="in" filter="barn(inVertical)">
                                      <p:cBhvr>
                                        <p:cTn id="12" dur="500"/>
                                        <p:tgtEl>
                                          <p:spTgt spid="5">
                                            <p:graphicEl>
                                              <a:dgm id="{A0BAE356-32CC-4ACE-AD53-323508CD5EA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graphicEl>
                                              <a:dgm id="{18025B7A-E644-40A0-A430-FA70B961A9FD}"/>
                                            </p:graphicEl>
                                          </p:spTgt>
                                        </p:tgtEl>
                                        <p:attrNameLst>
                                          <p:attrName>style.visibility</p:attrName>
                                        </p:attrNameLst>
                                      </p:cBhvr>
                                      <p:to>
                                        <p:strVal val="visible"/>
                                      </p:to>
                                    </p:set>
                                    <p:animEffect transition="in" filter="barn(inVertical)">
                                      <p:cBhvr>
                                        <p:cTn id="17" dur="500"/>
                                        <p:tgtEl>
                                          <p:spTgt spid="5">
                                            <p:graphicEl>
                                              <a:dgm id="{18025B7A-E644-40A0-A430-FA70B961A9F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graphicEl>
                                              <a:dgm id="{0808ADE6-C4FB-4739-9CD6-94617CF88B44}"/>
                                            </p:graphicEl>
                                          </p:spTgt>
                                        </p:tgtEl>
                                        <p:attrNameLst>
                                          <p:attrName>style.visibility</p:attrName>
                                        </p:attrNameLst>
                                      </p:cBhvr>
                                      <p:to>
                                        <p:strVal val="visible"/>
                                      </p:to>
                                    </p:set>
                                    <p:animEffect transition="in" filter="barn(inVertical)">
                                      <p:cBhvr>
                                        <p:cTn id="22" dur="500"/>
                                        <p:tgtEl>
                                          <p:spTgt spid="5">
                                            <p:graphicEl>
                                              <a:dgm id="{0808ADE6-C4FB-4739-9CD6-94617CF88B4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graphicEl>
                                              <a:dgm id="{15018B5D-3068-4958-84C7-5FB12159DAF7}"/>
                                            </p:graphicEl>
                                          </p:spTgt>
                                        </p:tgtEl>
                                        <p:attrNameLst>
                                          <p:attrName>style.visibility</p:attrName>
                                        </p:attrNameLst>
                                      </p:cBhvr>
                                      <p:to>
                                        <p:strVal val="visible"/>
                                      </p:to>
                                    </p:set>
                                    <p:animEffect transition="in" filter="barn(inVertical)">
                                      <p:cBhvr>
                                        <p:cTn id="27" dur="500"/>
                                        <p:tgtEl>
                                          <p:spTgt spid="5">
                                            <p:graphicEl>
                                              <a:dgm id="{15018B5D-3068-4958-84C7-5FB12159DAF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graphicEl>
                                              <a:dgm id="{4B6F5FD1-5F05-4CA4-84EE-F62BEB268167}"/>
                                            </p:graphicEl>
                                          </p:spTgt>
                                        </p:tgtEl>
                                        <p:attrNameLst>
                                          <p:attrName>style.visibility</p:attrName>
                                        </p:attrNameLst>
                                      </p:cBhvr>
                                      <p:to>
                                        <p:strVal val="visible"/>
                                      </p:to>
                                    </p:set>
                                    <p:animEffect transition="in" filter="barn(inVertical)">
                                      <p:cBhvr>
                                        <p:cTn id="32" dur="500"/>
                                        <p:tgtEl>
                                          <p:spTgt spid="5">
                                            <p:graphicEl>
                                              <a:dgm id="{4B6F5FD1-5F05-4CA4-84EE-F62BEB26816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graphicEl>
                                              <a:dgm id="{17B60DF4-34C5-4678-943C-79E3074A2E24}"/>
                                            </p:graphicEl>
                                          </p:spTgt>
                                        </p:tgtEl>
                                        <p:attrNameLst>
                                          <p:attrName>style.visibility</p:attrName>
                                        </p:attrNameLst>
                                      </p:cBhvr>
                                      <p:to>
                                        <p:strVal val="visible"/>
                                      </p:to>
                                    </p:set>
                                    <p:animEffect transition="in" filter="barn(inVertical)">
                                      <p:cBhvr>
                                        <p:cTn id="37" dur="500"/>
                                        <p:tgtEl>
                                          <p:spTgt spid="5">
                                            <p:graphicEl>
                                              <a:dgm id="{17B60DF4-34C5-4678-943C-79E3074A2E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if the significance of the person’s disability becomes an obstacle to receive employment?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7908181"/>
              </p:ext>
            </p:extLst>
          </p:nvPr>
        </p:nvGraphicFramePr>
        <p:xfrm>
          <a:off x="1827212" y="1417636"/>
          <a:ext cx="8305800" cy="4449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8151812" y="3886200"/>
            <a:ext cx="2895600" cy="2743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Help VRCs to better determine DVR services</a:t>
            </a:r>
          </a:p>
        </p:txBody>
      </p:sp>
    </p:spTree>
    <p:extLst>
      <p:ext uri="{BB962C8B-B14F-4D97-AF65-F5344CB8AC3E}">
        <p14:creationId xmlns:p14="http://schemas.microsoft.com/office/powerpoint/2010/main" val="245918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D2CCA239-BD45-44A5-9D6A-5CDA05601A03}"/>
                                            </p:graphicEl>
                                          </p:spTgt>
                                        </p:tgtEl>
                                        <p:attrNameLst>
                                          <p:attrName>style.visibility</p:attrName>
                                        </p:attrNameLst>
                                      </p:cBhvr>
                                      <p:to>
                                        <p:strVal val="visible"/>
                                      </p:to>
                                    </p:set>
                                    <p:animEffect transition="in" filter="barn(inVertical)">
                                      <p:cBhvr>
                                        <p:cTn id="7" dur="500"/>
                                        <p:tgtEl>
                                          <p:spTgt spid="4">
                                            <p:graphicEl>
                                              <a:dgm id="{D2CCA239-BD45-44A5-9D6A-5CDA05601A0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graphicEl>
                                              <a:dgm id="{1E0DA4E4-0AF5-46BD-9024-0AED48F24FBC}"/>
                                            </p:graphicEl>
                                          </p:spTgt>
                                        </p:tgtEl>
                                        <p:attrNameLst>
                                          <p:attrName>style.visibility</p:attrName>
                                        </p:attrNameLst>
                                      </p:cBhvr>
                                      <p:to>
                                        <p:strVal val="visible"/>
                                      </p:to>
                                    </p:set>
                                    <p:animEffect transition="in" filter="barn(inVertical)">
                                      <p:cBhvr>
                                        <p:cTn id="12" dur="500"/>
                                        <p:tgtEl>
                                          <p:spTgt spid="4">
                                            <p:graphicEl>
                                              <a:dgm id="{1E0DA4E4-0AF5-46BD-9024-0AED48F24FB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948" y="4495800"/>
            <a:ext cx="3233989" cy="2385204"/>
          </a:xfrm>
          <a:prstGeom prst="rect">
            <a:avLst/>
          </a:prstGeom>
        </p:spPr>
      </p:pic>
      <p:sp>
        <p:nvSpPr>
          <p:cNvPr id="2" name="Title 1"/>
          <p:cNvSpPr>
            <a:spLocks noGrp="1"/>
          </p:cNvSpPr>
          <p:nvPr>
            <p:ph type="title"/>
          </p:nvPr>
        </p:nvSpPr>
        <p:spPr>
          <a:xfrm>
            <a:off x="1751012" y="173211"/>
            <a:ext cx="8229600" cy="792162"/>
          </a:xfrm>
        </p:spPr>
        <p:txBody>
          <a:bodyPr/>
          <a:lstStyle/>
          <a:p>
            <a:pPr algn="l"/>
            <a:r>
              <a:rPr lang="en-US" b="1" dirty="0">
                <a:solidFill>
                  <a:srgbClr val="0923E7"/>
                </a:solidFill>
              </a:rPr>
              <a:t>Free Services</a:t>
            </a:r>
          </a:p>
        </p:txBody>
      </p:sp>
      <p:sp>
        <p:nvSpPr>
          <p:cNvPr id="3" name="Content Placeholder 2"/>
          <p:cNvSpPr>
            <a:spLocks noGrp="1"/>
          </p:cNvSpPr>
          <p:nvPr>
            <p:ph idx="1"/>
          </p:nvPr>
        </p:nvSpPr>
        <p:spPr>
          <a:xfrm>
            <a:off x="1751012" y="1066800"/>
            <a:ext cx="8763000" cy="5638800"/>
          </a:xfrm>
        </p:spPr>
        <p:txBody>
          <a:bodyPr>
            <a:normAutofit fontScale="32500" lnSpcReduction="20000"/>
          </a:bodyPr>
          <a:lstStyle/>
          <a:p>
            <a:r>
              <a:rPr lang="en-US" sz="6200" dirty="0"/>
              <a:t>Counseling - especially about disability issues that affect you.</a:t>
            </a:r>
          </a:p>
          <a:p>
            <a:r>
              <a:rPr lang="en-US" sz="6200" dirty="0"/>
              <a:t>Guidance - help choosing the job goal that’s right for you.</a:t>
            </a:r>
          </a:p>
          <a:p>
            <a:r>
              <a:rPr lang="en-US" sz="6200" dirty="0"/>
              <a:t>Referral -  to other agencies that can help you.</a:t>
            </a:r>
          </a:p>
          <a:p>
            <a:r>
              <a:rPr lang="en-US" sz="6200" dirty="0"/>
              <a:t>Medical Exam - to see if you qualify &amp; to help plan your career.</a:t>
            </a:r>
          </a:p>
          <a:p>
            <a:r>
              <a:rPr lang="en-US" sz="6200" dirty="0"/>
              <a:t>Tests and other tools to better understand your talents, etc.</a:t>
            </a:r>
          </a:p>
          <a:p>
            <a:r>
              <a:rPr lang="en-US" sz="6200" dirty="0"/>
              <a:t>On-the-job training with a real employer while you work.</a:t>
            </a:r>
          </a:p>
          <a:p>
            <a:r>
              <a:rPr lang="en-US" sz="6200" dirty="0"/>
              <a:t>A short-term job try-out called a “Community Assessment.”</a:t>
            </a:r>
          </a:p>
          <a:p>
            <a:r>
              <a:rPr lang="en-US" sz="6200" dirty="0"/>
              <a:t>Training designed for you, to help you adjust to working.</a:t>
            </a:r>
          </a:p>
          <a:p>
            <a:r>
              <a:rPr lang="en-US" sz="6200" dirty="0"/>
              <a:t>Job search and placement services.</a:t>
            </a:r>
          </a:p>
          <a:p>
            <a:r>
              <a:rPr lang="en-US" sz="6200" dirty="0"/>
              <a:t>Interpreter, reader, and tutoring services.</a:t>
            </a:r>
          </a:p>
          <a:p>
            <a:pPr lvl="0"/>
            <a:r>
              <a:rPr lang="en-US" sz="6200" dirty="0"/>
              <a:t>Post-employment assistance </a:t>
            </a:r>
          </a:p>
          <a:p>
            <a:endParaRPr lang="en-US" dirty="0"/>
          </a:p>
          <a:p>
            <a:pPr marL="0" indent="0">
              <a:buNone/>
            </a:pPr>
            <a:endParaRPr lang="en-US" dirty="0"/>
          </a:p>
        </p:txBody>
      </p:sp>
    </p:spTree>
    <p:extLst>
      <p:ext uri="{BB962C8B-B14F-4D97-AF65-F5344CB8AC3E}">
        <p14:creationId xmlns:p14="http://schemas.microsoft.com/office/powerpoint/2010/main" val="1626705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74638"/>
            <a:ext cx="8229600" cy="715962"/>
          </a:xfrm>
        </p:spPr>
        <p:txBody>
          <a:bodyPr>
            <a:normAutofit/>
          </a:bodyPr>
          <a:lstStyle/>
          <a:p>
            <a:r>
              <a:rPr lang="en-US" b="1" dirty="0">
                <a:solidFill>
                  <a:srgbClr val="3F08CA"/>
                </a:solidFill>
              </a:rPr>
              <a:t>Services Clients May Help Pay For</a:t>
            </a:r>
          </a:p>
        </p:txBody>
      </p:sp>
      <p:sp>
        <p:nvSpPr>
          <p:cNvPr id="3" name="Content Placeholder 2"/>
          <p:cNvSpPr>
            <a:spLocks noGrp="1"/>
          </p:cNvSpPr>
          <p:nvPr>
            <p:ph idx="1"/>
          </p:nvPr>
        </p:nvSpPr>
        <p:spPr>
          <a:xfrm>
            <a:off x="1674812" y="1066800"/>
            <a:ext cx="8839200" cy="5715000"/>
          </a:xfrm>
        </p:spPr>
        <p:txBody>
          <a:bodyPr>
            <a:normAutofit lnSpcReduction="10000"/>
          </a:bodyPr>
          <a:lstStyle/>
          <a:p>
            <a:r>
              <a:rPr lang="en-US" dirty="0"/>
              <a:t>All training (except on-the-job training)</a:t>
            </a:r>
          </a:p>
          <a:p>
            <a:r>
              <a:rPr lang="en-US" dirty="0"/>
              <a:t>Books, training supplies, tools, equipment (including computers), and other supplies.</a:t>
            </a:r>
          </a:p>
          <a:p>
            <a:r>
              <a:rPr lang="en-US" dirty="0"/>
              <a:t>Living expenses, see your counselor for details.</a:t>
            </a:r>
          </a:p>
          <a:p>
            <a:r>
              <a:rPr lang="en-US" dirty="0"/>
              <a:t>Transportation (getting from place to place).</a:t>
            </a:r>
          </a:p>
          <a:p>
            <a:r>
              <a:rPr lang="en-US" dirty="0"/>
              <a:t>Medical care and therapy</a:t>
            </a:r>
          </a:p>
          <a:p>
            <a:r>
              <a:rPr lang="en-US" dirty="0"/>
              <a:t>Self-employment.</a:t>
            </a:r>
          </a:p>
          <a:p>
            <a:r>
              <a:rPr lang="en-US" dirty="0"/>
              <a:t>Devices that help with your disability.</a:t>
            </a:r>
          </a:p>
          <a:p>
            <a:r>
              <a:rPr lang="en-US" dirty="0"/>
              <a:t>Services to family members</a:t>
            </a:r>
          </a:p>
          <a:p>
            <a:r>
              <a:rPr lang="en-US" dirty="0"/>
              <a:t>Work licenses.</a:t>
            </a:r>
          </a:p>
          <a:p>
            <a:r>
              <a:rPr lang="en-US" dirty="0"/>
              <a:t>Any other goods or services.</a:t>
            </a:r>
          </a:p>
          <a:p>
            <a:endParaRPr lang="en-US" dirty="0"/>
          </a:p>
        </p:txBody>
      </p:sp>
      <p:sp>
        <p:nvSpPr>
          <p:cNvPr id="5" name="Rounded Rectangle 4"/>
          <p:cNvSpPr/>
          <p:nvPr/>
        </p:nvSpPr>
        <p:spPr>
          <a:xfrm>
            <a:off x="7466012" y="4876800"/>
            <a:ext cx="4267200" cy="1905000"/>
          </a:xfrm>
          <a:prstGeom prst="roundRect">
            <a:avLst/>
          </a:prstGeom>
          <a:solidFill>
            <a:srgbClr val="FFC000"/>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3F08CA"/>
                </a:solidFill>
              </a:rPr>
              <a:t>Clients and counselors will decide together for the service costs.</a:t>
            </a:r>
          </a:p>
        </p:txBody>
      </p:sp>
    </p:spTree>
    <p:extLst>
      <p:ext uri="{BB962C8B-B14F-4D97-AF65-F5344CB8AC3E}">
        <p14:creationId xmlns:p14="http://schemas.microsoft.com/office/powerpoint/2010/main" val="1635637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74638"/>
            <a:ext cx="8229600" cy="792162"/>
          </a:xfrm>
        </p:spPr>
        <p:txBody>
          <a:bodyPr/>
          <a:lstStyle/>
          <a:p>
            <a:r>
              <a:rPr lang="en-US" b="1" dirty="0">
                <a:solidFill>
                  <a:srgbClr val="0923E7"/>
                </a:solidFill>
              </a:rPr>
              <a:t>Let’s talk about WIOA…..</a:t>
            </a:r>
          </a:p>
        </p:txBody>
      </p:sp>
      <p:sp>
        <p:nvSpPr>
          <p:cNvPr id="3" name="Content Placeholder 2"/>
          <p:cNvSpPr>
            <a:spLocks noGrp="1"/>
          </p:cNvSpPr>
          <p:nvPr>
            <p:ph idx="1"/>
          </p:nvPr>
        </p:nvSpPr>
        <p:spPr>
          <a:xfrm>
            <a:off x="1751012" y="1447800"/>
            <a:ext cx="8686800" cy="5036820"/>
          </a:xfrm>
        </p:spPr>
        <p:txBody>
          <a:bodyPr/>
          <a:lstStyle/>
          <a:p>
            <a:r>
              <a:rPr lang="en-US" b="1" dirty="0"/>
              <a:t>What WIOA means for People with Disabilities</a:t>
            </a:r>
            <a:r>
              <a:rPr lang="en-US" dirty="0"/>
              <a:t> </a:t>
            </a:r>
          </a:p>
          <a:p>
            <a:pPr lvl="1"/>
            <a:r>
              <a:rPr lang="en-US" dirty="0"/>
              <a:t>Passed in July 2014</a:t>
            </a:r>
          </a:p>
          <a:p>
            <a:pPr lvl="1"/>
            <a:r>
              <a:rPr lang="en-US" dirty="0"/>
              <a:t>Includes the Rehabilitation Act of 1973 as amended</a:t>
            </a:r>
          </a:p>
          <a:p>
            <a:pPr lvl="1"/>
            <a:r>
              <a:rPr lang="en-US" dirty="0"/>
              <a:t>Changes core performance measures </a:t>
            </a:r>
          </a:p>
          <a:p>
            <a:pPr lvl="1"/>
            <a:endParaRPr lang="en-US" dirty="0"/>
          </a:p>
        </p:txBody>
      </p:sp>
      <p:pic>
        <p:nvPicPr>
          <p:cNvPr id="1028" name="Picture 4" descr="Image result for what's 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013" y="3733801"/>
            <a:ext cx="3197225" cy="238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33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51012" y="457200"/>
          <a:ext cx="8686800" cy="5675030"/>
        </p:xfrm>
        <a:graphic>
          <a:graphicData uri="http://schemas.openxmlformats.org/drawingml/2006/table">
            <a:tbl>
              <a:tblPr firstRow="1" bandRow="1">
                <a:tableStyleId>{93296810-A885-4BE3-A3E7-6D5BEEA58F35}</a:tableStyleId>
              </a:tblPr>
              <a:tblGrid>
                <a:gridCol w="8686800">
                  <a:extLst>
                    <a:ext uri="{9D8B030D-6E8A-4147-A177-3AD203B41FA5}">
                      <a16:colId xmlns:a16="http://schemas.microsoft.com/office/drawing/2014/main" val="20000"/>
                    </a:ext>
                  </a:extLst>
                </a:gridCol>
              </a:tblGrid>
              <a:tr h="706790">
                <a:tc>
                  <a:txBody>
                    <a:bodyPr/>
                    <a:lstStyle/>
                    <a:p>
                      <a:pPr algn="ctr"/>
                      <a:r>
                        <a:rPr lang="en-US" sz="3200" dirty="0"/>
                        <a:t>Supported </a:t>
                      </a:r>
                      <a:r>
                        <a:rPr lang="en-US" sz="3200" baseline="0" dirty="0"/>
                        <a:t>Employment (SE)</a:t>
                      </a:r>
                      <a:endParaRPr lang="en-US" sz="3200" dirty="0"/>
                    </a:p>
                  </a:txBody>
                  <a:tcPr marL="86627" marR="86627">
                    <a:solidFill>
                      <a:schemeClr val="tx2">
                        <a:lumMod val="60000"/>
                        <a:lumOff val="40000"/>
                      </a:schemeClr>
                    </a:solidFill>
                  </a:tcPr>
                </a:tc>
                <a:extLst>
                  <a:ext uri="{0D108BD9-81ED-4DB2-BD59-A6C34878D82A}">
                    <a16:rowId xmlns:a16="http://schemas.microsoft.com/office/drawing/2014/main" val="10000"/>
                  </a:ext>
                </a:extLst>
              </a:tr>
              <a:tr h="4474810">
                <a:tc>
                  <a:txBody>
                    <a:bodyPr/>
                    <a:lstStyle/>
                    <a:p>
                      <a:r>
                        <a:rPr lang="en-US" sz="3200" dirty="0"/>
                        <a:t>SE is integrated competitive</a:t>
                      </a:r>
                      <a:r>
                        <a:rPr lang="en-US" sz="3200" baseline="0" dirty="0"/>
                        <a:t> employment, or an individual working on a short-term basis in an integrated employment setting towards integrated competitive employment. </a:t>
                      </a:r>
                    </a:p>
                    <a:p>
                      <a:endParaRPr lang="en-US" sz="3200" baseline="0" dirty="0"/>
                    </a:p>
                    <a:p>
                      <a:r>
                        <a:rPr lang="en-US" sz="3200" baseline="0" dirty="0"/>
                        <a:t>Customized Employment is now included within the definition of SE. Also, the standard post-employment support services under SE has been extended from 18 to 24 months. </a:t>
                      </a:r>
                    </a:p>
                    <a:p>
                      <a:endParaRPr lang="en-US" sz="3200" dirty="0"/>
                    </a:p>
                  </a:txBody>
                  <a:tcPr marL="86627" marR="86627">
                    <a:solidFill>
                      <a:schemeClr val="tx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43685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51012" y="304800"/>
          <a:ext cx="8686800" cy="6162710"/>
        </p:xfrm>
        <a:graphic>
          <a:graphicData uri="http://schemas.openxmlformats.org/drawingml/2006/table">
            <a:tbl>
              <a:tblPr firstRow="1" bandRow="1">
                <a:tableStyleId>{93296810-A885-4BE3-A3E7-6D5BEEA58F35}</a:tableStyleId>
              </a:tblPr>
              <a:tblGrid>
                <a:gridCol w="8686800">
                  <a:extLst>
                    <a:ext uri="{9D8B030D-6E8A-4147-A177-3AD203B41FA5}">
                      <a16:colId xmlns:a16="http://schemas.microsoft.com/office/drawing/2014/main" val="20000"/>
                    </a:ext>
                  </a:extLst>
                </a:gridCol>
              </a:tblGrid>
              <a:tr h="706790">
                <a:tc>
                  <a:txBody>
                    <a:bodyPr/>
                    <a:lstStyle/>
                    <a:p>
                      <a:pPr algn="ctr"/>
                      <a:r>
                        <a:rPr lang="en-US" sz="3200" dirty="0"/>
                        <a:t>Who is eligible for SE Services?</a:t>
                      </a:r>
                    </a:p>
                  </a:txBody>
                  <a:tcPr marL="86627" marR="86627"/>
                </a:tc>
                <a:extLst>
                  <a:ext uri="{0D108BD9-81ED-4DB2-BD59-A6C34878D82A}">
                    <a16:rowId xmlns:a16="http://schemas.microsoft.com/office/drawing/2014/main" val="10000"/>
                  </a:ext>
                </a:extLst>
              </a:tr>
              <a:tr h="4474810">
                <a:tc>
                  <a:txBody>
                    <a:bodyPr/>
                    <a:lstStyle/>
                    <a:p>
                      <a:pPr marL="0" indent="0">
                        <a:buNone/>
                      </a:pPr>
                      <a:r>
                        <a:rPr lang="en-US" sz="3200" dirty="0"/>
                        <a:t>ADVR provides SE to any individual, including a </a:t>
                      </a:r>
                      <a:r>
                        <a:rPr lang="en-US" sz="3200" u="sng" dirty="0"/>
                        <a:t>youth with a disability</a:t>
                      </a:r>
                      <a:r>
                        <a:rPr lang="en-US" sz="3200" dirty="0"/>
                        <a:t>, if:</a:t>
                      </a:r>
                    </a:p>
                    <a:p>
                      <a:pPr marL="0" indent="0">
                        <a:buNone/>
                      </a:pPr>
                      <a:endParaRPr lang="en-US" sz="3200" dirty="0"/>
                    </a:p>
                    <a:p>
                      <a:pPr marL="457200" indent="-457200">
                        <a:buFont typeface="Wingdings" panose="05000000000000000000" pitchFamily="2" charset="2"/>
                        <a:buChar char="q"/>
                      </a:pPr>
                      <a:r>
                        <a:rPr lang="en-US" sz="3200" dirty="0"/>
                        <a:t>The individual has been determined eligible with a most significant disability;</a:t>
                      </a:r>
                    </a:p>
                    <a:p>
                      <a:pPr marL="0" indent="0">
                        <a:buNone/>
                      </a:pPr>
                      <a:endParaRPr lang="en-US" sz="3200" dirty="0"/>
                    </a:p>
                    <a:p>
                      <a:pPr marL="457200" indent="-457200">
                        <a:buFont typeface="Wingdings" panose="05000000000000000000" pitchFamily="2" charset="2"/>
                        <a:buChar char="q"/>
                      </a:pPr>
                      <a:r>
                        <a:rPr lang="en-US" sz="3200" dirty="0"/>
                        <a:t>SE has been identified as the appropriate employment outcome for the individual on the basis of a comprehensive assessment of rehabilitation needs, including an evaluation of rehabilitation, career, and job needs. </a:t>
                      </a:r>
                    </a:p>
                  </a:txBody>
                  <a:tcPr marL="86627" marR="86627"/>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09090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816326" y="381000"/>
          <a:ext cx="8610600" cy="5324510"/>
        </p:xfrm>
        <a:graphic>
          <a:graphicData uri="http://schemas.openxmlformats.org/drawingml/2006/table">
            <a:tbl>
              <a:tblPr firstRow="1" bandRow="1">
                <a:tableStyleId>{F5AB1C69-6EDB-4FF4-983F-18BD219EF322}</a:tableStyleId>
              </a:tblPr>
              <a:tblGrid>
                <a:gridCol w="8610600">
                  <a:extLst>
                    <a:ext uri="{9D8B030D-6E8A-4147-A177-3AD203B41FA5}">
                      <a16:colId xmlns:a16="http://schemas.microsoft.com/office/drawing/2014/main" val="20000"/>
                    </a:ext>
                  </a:extLst>
                </a:gridCol>
              </a:tblGrid>
              <a:tr h="838200">
                <a:tc>
                  <a:txBody>
                    <a:bodyPr/>
                    <a:lstStyle/>
                    <a:p>
                      <a:pPr algn="ctr"/>
                      <a:r>
                        <a:rPr lang="en-US" sz="3200" dirty="0"/>
                        <a:t>Supported</a:t>
                      </a:r>
                      <a:r>
                        <a:rPr lang="en-US" sz="3200" baseline="0" dirty="0"/>
                        <a:t> Employment State Grants</a:t>
                      </a:r>
                      <a:endParaRPr lang="en-US" sz="3200" dirty="0"/>
                    </a:p>
                  </a:txBody>
                  <a:tcPr>
                    <a:solidFill>
                      <a:schemeClr val="accent3">
                        <a:lumMod val="75000"/>
                      </a:schemeClr>
                    </a:solidFill>
                  </a:tcPr>
                </a:tc>
                <a:extLst>
                  <a:ext uri="{0D108BD9-81ED-4DB2-BD59-A6C34878D82A}">
                    <a16:rowId xmlns:a16="http://schemas.microsoft.com/office/drawing/2014/main" val="10000"/>
                  </a:ext>
                </a:extLst>
              </a:tr>
              <a:tr h="4486310">
                <a:tc>
                  <a:txBody>
                    <a:bodyPr/>
                    <a:lstStyle/>
                    <a:p>
                      <a:pPr marL="457200" indent="-457200">
                        <a:buFont typeface="Wingdings" panose="05000000000000000000" pitchFamily="2" charset="2"/>
                        <a:buChar char="q"/>
                      </a:pPr>
                      <a:r>
                        <a:rPr lang="en-US" sz="3200" dirty="0"/>
                        <a:t>50% of the funds received</a:t>
                      </a:r>
                      <a:r>
                        <a:rPr lang="en-US" sz="3200" baseline="0" dirty="0"/>
                        <a:t> under the SE Grants are used to support youth with the most significant disabilities (MSD) </a:t>
                      </a:r>
                    </a:p>
                    <a:p>
                      <a:pPr marL="457200" indent="-457200">
                        <a:buFont typeface="Wingdings" panose="05000000000000000000" pitchFamily="2" charset="2"/>
                        <a:buChar char="q"/>
                      </a:pPr>
                      <a:r>
                        <a:rPr lang="en-US" sz="3200" baseline="0" dirty="0"/>
                        <a:t>Youth may receive extended services for up to </a:t>
                      </a:r>
                      <a:r>
                        <a:rPr lang="en-US" sz="3200" u="sng" baseline="0" dirty="0"/>
                        <a:t>four years</a:t>
                      </a:r>
                      <a:r>
                        <a:rPr lang="en-US" sz="3200" baseline="0" dirty="0"/>
                        <a:t>. </a:t>
                      </a:r>
                      <a:endParaRPr lang="en-US" sz="32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41654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1903412" y="533401"/>
          <a:ext cx="8534400" cy="5397587"/>
        </p:xfrm>
        <a:graphic>
          <a:graphicData uri="http://schemas.openxmlformats.org/drawingml/2006/table">
            <a:tbl>
              <a:tblPr firstRow="1" bandRow="1">
                <a:tableStyleId>{00A15C55-8517-42AA-B614-E9B94910E393}</a:tableStyleId>
              </a:tblPr>
              <a:tblGrid>
                <a:gridCol w="8534400">
                  <a:extLst>
                    <a:ext uri="{9D8B030D-6E8A-4147-A177-3AD203B41FA5}">
                      <a16:colId xmlns:a16="http://schemas.microsoft.com/office/drawing/2014/main" val="20000"/>
                    </a:ext>
                  </a:extLst>
                </a:gridCol>
              </a:tblGrid>
              <a:tr h="838200">
                <a:tc>
                  <a:txBody>
                    <a:bodyPr/>
                    <a:lstStyle/>
                    <a:p>
                      <a:pPr algn="ctr"/>
                      <a:r>
                        <a:rPr lang="en-US" sz="3200" dirty="0"/>
                        <a:t>Competitive</a:t>
                      </a:r>
                      <a:r>
                        <a:rPr lang="en-US" sz="3200" baseline="0" dirty="0"/>
                        <a:t> Integrated Employment</a:t>
                      </a:r>
                      <a:endParaRPr lang="en-US" sz="3200" dirty="0"/>
                    </a:p>
                  </a:txBody>
                  <a:tcPr/>
                </a:tc>
                <a:extLst>
                  <a:ext uri="{0D108BD9-81ED-4DB2-BD59-A6C34878D82A}">
                    <a16:rowId xmlns:a16="http://schemas.microsoft.com/office/drawing/2014/main" val="10000"/>
                  </a:ext>
                </a:extLst>
              </a:tr>
              <a:tr h="4559387">
                <a:tc>
                  <a:txBody>
                    <a:bodyPr/>
                    <a:lstStyle/>
                    <a:p>
                      <a:r>
                        <a:rPr lang="en-US" sz="3200" baseline="0" dirty="0"/>
                        <a:t>Full-time or part-time work at minimum wage or higher, with wages and benefits similar to those without disabilities performing the same work, and fully integrated with co-workers without disabilities. </a:t>
                      </a:r>
                    </a:p>
                    <a:p>
                      <a:endParaRPr lang="en-US" sz="3200" baseline="0" dirty="0"/>
                    </a:p>
                    <a:p>
                      <a:r>
                        <a:rPr lang="en-US" sz="3200" baseline="0" dirty="0"/>
                        <a:t>This is the ultimate goal of VR. </a:t>
                      </a:r>
                      <a:endParaRPr lang="en-US" sz="32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57447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827212" y="152401"/>
          <a:ext cx="8610600" cy="5679530"/>
        </p:xfrm>
        <a:graphic>
          <a:graphicData uri="http://schemas.openxmlformats.org/drawingml/2006/table">
            <a:tbl>
              <a:tblPr firstRow="1" bandRow="1">
                <a:tableStyleId>{00A15C55-8517-42AA-B614-E9B94910E393}</a:tableStyleId>
              </a:tblPr>
              <a:tblGrid>
                <a:gridCol w="8610600">
                  <a:extLst>
                    <a:ext uri="{9D8B030D-6E8A-4147-A177-3AD203B41FA5}">
                      <a16:colId xmlns:a16="http://schemas.microsoft.com/office/drawing/2014/main" val="20000"/>
                    </a:ext>
                  </a:extLst>
                </a:gridCol>
              </a:tblGrid>
              <a:tr h="711290">
                <a:tc>
                  <a:txBody>
                    <a:bodyPr/>
                    <a:lstStyle/>
                    <a:p>
                      <a:pPr algn="ctr"/>
                      <a:r>
                        <a:rPr lang="en-US" sz="3200" dirty="0"/>
                        <a:t>Increased VR Role in Transition</a:t>
                      </a:r>
                    </a:p>
                  </a:txBody>
                  <a:tcPr>
                    <a:solidFill>
                      <a:schemeClr val="tx2">
                        <a:lumMod val="75000"/>
                      </a:schemeClr>
                    </a:solidFill>
                  </a:tcPr>
                </a:tc>
                <a:extLst>
                  <a:ext uri="{0D108BD9-81ED-4DB2-BD59-A6C34878D82A}">
                    <a16:rowId xmlns:a16="http://schemas.microsoft.com/office/drawing/2014/main" val="10000"/>
                  </a:ext>
                </a:extLst>
              </a:tr>
              <a:tr h="4698910">
                <a:tc>
                  <a:txBody>
                    <a:bodyPr/>
                    <a:lstStyle/>
                    <a:p>
                      <a:pPr marL="0" indent="0">
                        <a:buFont typeface="Arial" panose="020B0604020202020204" pitchFamily="34" charset="0"/>
                        <a:buNone/>
                      </a:pPr>
                      <a:r>
                        <a:rPr lang="en-US" sz="3200" b="0" i="0" u="none" strike="noStrike" kern="1200" baseline="0" dirty="0">
                          <a:solidFill>
                            <a:schemeClr val="dk1"/>
                          </a:solidFill>
                          <a:latin typeface="+mn-lt"/>
                          <a:ea typeface="+mn-ea"/>
                          <a:cs typeface="+mn-cs"/>
                        </a:rPr>
                        <a:t>15% of federal VR funds are to be used for pre-employment transition services (Pre-ETS)</a:t>
                      </a:r>
                    </a:p>
                    <a:p>
                      <a:pPr marL="0" indent="0">
                        <a:buFont typeface="Arial" panose="020B0604020202020204" pitchFamily="34" charset="0"/>
                        <a:buNone/>
                      </a:pPr>
                      <a:endParaRPr lang="en-US" sz="3200" b="0" i="0" u="none" strike="noStrike" kern="1200" baseline="0" dirty="0">
                        <a:solidFill>
                          <a:schemeClr val="dk1"/>
                        </a:solidFill>
                        <a:latin typeface="+mn-lt"/>
                        <a:ea typeface="+mn-ea"/>
                        <a:cs typeface="+mn-cs"/>
                      </a:endParaRPr>
                    </a:p>
                    <a:p>
                      <a:r>
                        <a:rPr lang="en-US" sz="3200" b="0" i="0" u="none" strike="noStrike" kern="1200" baseline="0" dirty="0">
                          <a:solidFill>
                            <a:schemeClr val="dk1"/>
                          </a:solidFill>
                          <a:latin typeface="+mn-lt"/>
                          <a:ea typeface="+mn-ea"/>
                          <a:cs typeface="+mn-cs"/>
                        </a:rPr>
                        <a:t>Services include:</a:t>
                      </a:r>
                    </a:p>
                    <a:p>
                      <a:pPr marL="457200" indent="-457200">
                        <a:buFont typeface="Arial" panose="020B0604020202020204" pitchFamily="34" charset="0"/>
                        <a:buChar char="•"/>
                      </a:pPr>
                      <a:r>
                        <a:rPr lang="en-US" sz="3200" b="0" i="0" u="none" strike="noStrike" kern="1200" baseline="0" dirty="0">
                          <a:solidFill>
                            <a:schemeClr val="dk1"/>
                          </a:solidFill>
                          <a:latin typeface="+mn-lt"/>
                          <a:ea typeface="+mn-ea"/>
                          <a:cs typeface="+mn-cs"/>
                        </a:rPr>
                        <a:t>Cob exploration counseling </a:t>
                      </a:r>
                    </a:p>
                    <a:p>
                      <a:pPr marL="457200" indent="-457200">
                        <a:buFont typeface="Arial" panose="020B0604020202020204" pitchFamily="34" charset="0"/>
                        <a:buChar char="•"/>
                      </a:pPr>
                      <a:r>
                        <a:rPr lang="en-US" sz="3200" b="0" i="0" u="none" strike="noStrike" kern="1200" baseline="0" dirty="0">
                          <a:solidFill>
                            <a:schemeClr val="dk1"/>
                          </a:solidFill>
                          <a:latin typeface="+mn-lt"/>
                          <a:ea typeface="+mn-ea"/>
                          <a:cs typeface="+mn-cs"/>
                        </a:rPr>
                        <a:t>Work-based learning experiences </a:t>
                      </a:r>
                    </a:p>
                    <a:p>
                      <a:pPr marL="457200" indent="-457200">
                        <a:buFont typeface="Arial" panose="020B0604020202020204" pitchFamily="34" charset="0"/>
                        <a:buChar char="•"/>
                      </a:pPr>
                      <a:r>
                        <a:rPr lang="en-US" sz="3200" b="0" i="0" u="none" strike="noStrike" kern="1200" baseline="0" dirty="0">
                          <a:solidFill>
                            <a:schemeClr val="dk1"/>
                          </a:solidFill>
                          <a:latin typeface="+mn-lt"/>
                          <a:ea typeface="+mn-ea"/>
                          <a:cs typeface="+mn-cs"/>
                        </a:rPr>
                        <a:t>Counseling on post-secondary opportunities</a:t>
                      </a:r>
                    </a:p>
                    <a:p>
                      <a:pPr marL="457200" indent="-457200">
                        <a:buFont typeface="Arial" panose="020B0604020202020204" pitchFamily="34" charset="0"/>
                        <a:buChar char="•"/>
                      </a:pPr>
                      <a:r>
                        <a:rPr lang="en-US" sz="3200" b="0" i="0" u="none" strike="noStrike" kern="1200" baseline="0" dirty="0">
                          <a:solidFill>
                            <a:schemeClr val="dk1"/>
                          </a:solidFill>
                          <a:latin typeface="+mn-lt"/>
                          <a:ea typeface="+mn-ea"/>
                          <a:cs typeface="+mn-cs"/>
                        </a:rPr>
                        <a:t>Workplace readiness training and independent living</a:t>
                      </a:r>
                    </a:p>
                    <a:p>
                      <a:pPr marL="457200" indent="-457200">
                        <a:buFont typeface="Arial" panose="020B0604020202020204" pitchFamily="34" charset="0"/>
                        <a:buChar char="•"/>
                      </a:pPr>
                      <a:r>
                        <a:rPr lang="en-US" sz="3200" b="0" i="0" u="none" strike="noStrike" kern="1200" baseline="0" dirty="0">
                          <a:solidFill>
                            <a:schemeClr val="dk1"/>
                          </a:solidFill>
                          <a:latin typeface="+mn-lt"/>
                          <a:ea typeface="+mn-ea"/>
                          <a:cs typeface="+mn-cs"/>
                        </a:rPr>
                        <a:t>Instruction in self-advocacy</a:t>
                      </a:r>
                      <a:endParaRPr lang="en-US" sz="3200" dirty="0"/>
                    </a:p>
                  </a:txBody>
                  <a:tcPr>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
        <p:nvSpPr>
          <p:cNvPr id="5" name="Rounded Rectangle 4"/>
          <p:cNvSpPr/>
          <p:nvPr/>
        </p:nvSpPr>
        <p:spPr>
          <a:xfrm>
            <a:off x="1903412" y="5943600"/>
            <a:ext cx="8534400" cy="609600"/>
          </a:xfrm>
          <a:prstGeom prst="roundRect">
            <a:avLst/>
          </a:prstGeom>
          <a:solidFill>
            <a:schemeClr val="bg1"/>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Source: WIA is now WIOA: What the new bill means for people with disabilities, David Hoff, Institute for Community Inclusion, UMass Boston, August 2014 </a:t>
            </a:r>
          </a:p>
          <a:p>
            <a:r>
              <a:rPr lang="en-US" sz="1400" dirty="0">
                <a:solidFill>
                  <a:schemeClr val="tx1"/>
                </a:solidFill>
                <a:hlinkClick r:id="rId2"/>
              </a:rPr>
              <a:t>http://www.communityinclusion.org/pdf/IB31_F.pdf</a:t>
            </a:r>
            <a:endParaRPr lang="en-US" sz="1400" dirty="0">
              <a:solidFill>
                <a:schemeClr val="tx1"/>
              </a:solidFill>
            </a:endParaRPr>
          </a:p>
          <a:p>
            <a:endParaRPr lang="en-US" sz="1400" dirty="0">
              <a:solidFill>
                <a:schemeClr val="tx1"/>
              </a:solidFill>
            </a:endParaRPr>
          </a:p>
        </p:txBody>
      </p:sp>
    </p:spTree>
    <p:extLst>
      <p:ext uri="{BB962C8B-B14F-4D97-AF65-F5344CB8AC3E}">
        <p14:creationId xmlns:p14="http://schemas.microsoft.com/office/powerpoint/2010/main" val="1665944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cs typeface="Montserrat"/>
              </a:rPr>
              <a:t>The One-Stop Delivery System </a:t>
            </a:r>
            <a:r>
              <a:rPr lang="en-US" sz="3200" b="1" dirty="0">
                <a:solidFill>
                  <a:schemeClr val="tx1"/>
                </a:solidFill>
                <a:cs typeface="Montserrat"/>
              </a:rPr>
              <a:t>(continued)</a:t>
            </a:r>
            <a:endParaRPr lang="en-US" dirty="0">
              <a:solidFill>
                <a:schemeClr val="tx1"/>
              </a:solidFill>
            </a:endParaRPr>
          </a:p>
        </p:txBody>
      </p:sp>
      <p:sp>
        <p:nvSpPr>
          <p:cNvPr id="3" name="Content Placeholder 2"/>
          <p:cNvSpPr>
            <a:spLocks noGrp="1"/>
          </p:cNvSpPr>
          <p:nvPr>
            <p:ph idx="1"/>
          </p:nvPr>
        </p:nvSpPr>
        <p:spPr/>
        <p:txBody>
          <a:bodyPr>
            <a:normAutofit fontScale="92500" lnSpcReduction="20000"/>
          </a:bodyPr>
          <a:lstStyle/>
          <a:p>
            <a:pPr marL="285750" indent="-285750" algn="just">
              <a:buClr>
                <a:schemeClr val="accent4">
                  <a:lumMod val="75000"/>
                </a:schemeClr>
              </a:buClr>
              <a:buFont typeface="Wingdings" panose="05000000000000000000" pitchFamily="2" charset="2"/>
              <a:buChar char="Ø"/>
            </a:pPr>
            <a:r>
              <a:rPr lang="en-US" sz="1600" dirty="0"/>
              <a:t>A comprehensive one-stop center is a physical location where job seeker and employer customers can access the programs, services, and activities of all required one-stop partners. A comprehensive one-stop center </a:t>
            </a:r>
            <a:r>
              <a:rPr lang="en-US" sz="1600" u="sng" dirty="0"/>
              <a:t>must have at least one title I staff person physically present (intent is the direct delivery of Individual Training Accounts).</a:t>
            </a:r>
          </a:p>
          <a:p>
            <a:pPr marL="285750" indent="-285750" algn="just">
              <a:buClr>
                <a:schemeClr val="accent4">
                  <a:lumMod val="75000"/>
                </a:schemeClr>
              </a:buClr>
              <a:buFont typeface="Wingdings" panose="05000000000000000000" pitchFamily="2" charset="2"/>
              <a:buChar char="Ø"/>
            </a:pPr>
            <a:endParaRPr lang="en-US" sz="1600" u="sng" dirty="0"/>
          </a:p>
          <a:p>
            <a:pPr marL="285750" indent="-285750" algn="just">
              <a:buClr>
                <a:schemeClr val="accent4">
                  <a:lumMod val="75000"/>
                </a:schemeClr>
              </a:buClr>
              <a:buFont typeface="Wingdings" panose="05000000000000000000" pitchFamily="2" charset="2"/>
              <a:buChar char="Ø"/>
            </a:pPr>
            <a:r>
              <a:rPr lang="en-US" sz="1600" u="sng" dirty="0"/>
              <a:t>The comprehensive center must provide:</a:t>
            </a:r>
            <a:endParaRPr lang="en-US" sz="1600" dirty="0">
              <a:cs typeface="Times New Roman" panose="02020603050405020304" pitchFamily="18" charset="0"/>
            </a:endParaRPr>
          </a:p>
          <a:p>
            <a:pPr marL="1257300" lvl="2" indent="-342900" algn="just">
              <a:buClr>
                <a:schemeClr val="accent4">
                  <a:lumMod val="75000"/>
                </a:schemeClr>
              </a:buClr>
              <a:buFont typeface="Wingdings" panose="05000000000000000000" pitchFamily="2" charset="2"/>
              <a:buChar char="ü"/>
            </a:pPr>
            <a:r>
              <a:rPr lang="en-US" sz="1600" dirty="0">
                <a:cs typeface="Times New Roman" panose="02020603050405020304" pitchFamily="18" charset="0"/>
              </a:rPr>
              <a:t>Career services</a:t>
            </a:r>
          </a:p>
          <a:p>
            <a:pPr marL="1257300" lvl="2" indent="-342900" algn="just">
              <a:buClr>
                <a:schemeClr val="accent4">
                  <a:lumMod val="75000"/>
                </a:schemeClr>
              </a:buClr>
              <a:buFont typeface="Wingdings" panose="05000000000000000000" pitchFamily="2" charset="2"/>
              <a:buChar char="ü"/>
            </a:pPr>
            <a:r>
              <a:rPr lang="en-US" sz="1600" dirty="0">
                <a:cs typeface="Times New Roman" panose="02020603050405020304" pitchFamily="18" charset="0"/>
              </a:rPr>
              <a:t>Access to training services</a:t>
            </a:r>
          </a:p>
          <a:p>
            <a:pPr marL="1257300" lvl="2" indent="-342900" algn="just">
              <a:buClr>
                <a:schemeClr val="accent4">
                  <a:lumMod val="75000"/>
                </a:schemeClr>
              </a:buClr>
              <a:buFont typeface="Wingdings" panose="05000000000000000000" pitchFamily="2" charset="2"/>
              <a:buChar char="ü"/>
            </a:pPr>
            <a:r>
              <a:rPr lang="en-US" sz="1600" dirty="0">
                <a:cs typeface="Times New Roman" panose="02020603050405020304" pitchFamily="18" charset="0"/>
              </a:rPr>
              <a:t>Access to employment and training activities under 134(d) of WIOA</a:t>
            </a:r>
          </a:p>
          <a:p>
            <a:pPr marL="1257300" lvl="2" indent="-342900" algn="just">
              <a:buClr>
                <a:schemeClr val="accent4">
                  <a:lumMod val="75000"/>
                </a:schemeClr>
              </a:buClr>
              <a:buFont typeface="Wingdings" panose="05000000000000000000" pitchFamily="2" charset="2"/>
              <a:buChar char="ü"/>
            </a:pPr>
            <a:r>
              <a:rPr lang="en-US" sz="1600" dirty="0">
                <a:cs typeface="Times New Roman" panose="02020603050405020304" pitchFamily="18" charset="0"/>
              </a:rPr>
              <a:t>Access to one-stop partner programs and activities</a:t>
            </a:r>
          </a:p>
          <a:p>
            <a:pPr marL="1257300" lvl="2" indent="-342900" algn="just">
              <a:buClr>
                <a:schemeClr val="accent4">
                  <a:lumMod val="75000"/>
                </a:schemeClr>
              </a:buClr>
              <a:buFont typeface="Wingdings" panose="05000000000000000000" pitchFamily="2" charset="2"/>
              <a:buChar char="ü"/>
            </a:pPr>
            <a:r>
              <a:rPr lang="en-US" sz="1600" dirty="0">
                <a:cs typeface="Times New Roman" panose="02020603050405020304" pitchFamily="18" charset="0"/>
              </a:rPr>
              <a:t>Workforce and Labor Market Information</a:t>
            </a:r>
          </a:p>
          <a:p>
            <a:pPr lvl="2" algn="just">
              <a:buClr>
                <a:schemeClr val="accent4">
                  <a:lumMod val="75000"/>
                </a:schemeClr>
              </a:buClr>
            </a:pPr>
            <a:endParaRPr lang="en-US" sz="1600" dirty="0">
              <a:cs typeface="Times New Roman" panose="02020603050405020304" pitchFamily="18" charset="0"/>
            </a:endParaRPr>
          </a:p>
          <a:p>
            <a:pPr marL="0" indent="0">
              <a:buClr>
                <a:schemeClr val="accent4">
                  <a:lumMod val="75000"/>
                </a:schemeClr>
              </a:buClr>
              <a:buNone/>
            </a:pPr>
            <a:r>
              <a:rPr lang="en-US" sz="1600" dirty="0">
                <a:cs typeface="Times New Roman" panose="02020603050405020304" pitchFamily="18" charset="0"/>
              </a:rPr>
              <a:t>“Access” is defined as:</a:t>
            </a:r>
          </a:p>
          <a:p>
            <a:pPr marL="1657350" lvl="3" indent="-285750">
              <a:buClr>
                <a:schemeClr val="accent4">
                  <a:lumMod val="75000"/>
                </a:schemeClr>
              </a:buClr>
              <a:buFont typeface="Arial" panose="020B0604020202020204" pitchFamily="34" charset="0"/>
              <a:buChar char="•"/>
            </a:pPr>
            <a:r>
              <a:rPr lang="en-US" sz="1600" dirty="0">
                <a:ea typeface="Adobe Fan Heiti Std B" pitchFamily="34" charset="-128"/>
                <a:cs typeface="Times New Roman" panose="02020603050405020304" pitchFamily="18" charset="0"/>
              </a:rPr>
              <a:t>Program staff physically present</a:t>
            </a:r>
          </a:p>
          <a:p>
            <a:pPr marL="1657350" lvl="3" indent="-285750">
              <a:buClr>
                <a:schemeClr val="accent4">
                  <a:lumMod val="75000"/>
                </a:schemeClr>
              </a:buClr>
              <a:buFont typeface="Arial" panose="020B0604020202020204" pitchFamily="34" charset="0"/>
              <a:buChar char="•"/>
            </a:pPr>
            <a:r>
              <a:rPr lang="en-US" sz="1600" dirty="0">
                <a:ea typeface="Adobe Fan Heiti Std B" pitchFamily="34" charset="-128"/>
                <a:cs typeface="Times New Roman" panose="02020603050405020304" pitchFamily="18" charset="0"/>
              </a:rPr>
              <a:t>Having a staff from a different partner physically present and appropriately trained to provide information to the customers about the programs, services, and activities available through the partner programs; or</a:t>
            </a:r>
          </a:p>
          <a:p>
            <a:pPr marL="1657350" lvl="3" indent="-285750">
              <a:buClr>
                <a:schemeClr val="accent4">
                  <a:lumMod val="75000"/>
                </a:schemeClr>
              </a:buClr>
              <a:buFont typeface="Arial" panose="020B0604020202020204" pitchFamily="34" charset="0"/>
              <a:buChar char="•"/>
            </a:pPr>
            <a:r>
              <a:rPr lang="en-US" sz="1600" dirty="0">
                <a:ea typeface="Adobe Fan Heiti Std B" pitchFamily="34" charset="-128"/>
                <a:cs typeface="Times New Roman" panose="02020603050405020304" pitchFamily="18" charset="0"/>
              </a:rPr>
              <a:t>Making available a direct linkage through technology to program staff that can provide meaningful information or services</a:t>
            </a:r>
          </a:p>
          <a:p>
            <a:endParaRPr lang="en-US" dirty="0"/>
          </a:p>
        </p:txBody>
      </p:sp>
    </p:spTree>
    <p:extLst>
      <p:ext uri="{BB962C8B-B14F-4D97-AF65-F5344CB8AC3E}">
        <p14:creationId xmlns:p14="http://schemas.microsoft.com/office/powerpoint/2010/main" val="2588919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74638"/>
            <a:ext cx="8229600" cy="487362"/>
          </a:xfrm>
        </p:spPr>
        <p:txBody>
          <a:bodyPr>
            <a:normAutofit fontScale="90000"/>
          </a:bodyPr>
          <a:lstStyle/>
          <a:p>
            <a:r>
              <a:rPr lang="en-US" b="1" dirty="0"/>
              <a:t>Pre-Employment Transition Students</a:t>
            </a:r>
            <a:endParaRPr lang="en-US" dirty="0"/>
          </a:p>
        </p:txBody>
      </p:sp>
      <p:graphicFrame>
        <p:nvGraphicFramePr>
          <p:cNvPr id="4" name="Content Placeholder 3"/>
          <p:cNvGraphicFramePr>
            <a:graphicFrameLocks noGrp="1"/>
          </p:cNvGraphicFramePr>
          <p:nvPr>
            <p:ph idx="1"/>
          </p:nvPr>
        </p:nvGraphicFramePr>
        <p:xfrm>
          <a:off x="1674812" y="914400"/>
          <a:ext cx="8839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1606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CCDD9C1A-1F20-4AE7-A46E-DB9C37BE4522}"/>
                                            </p:graphicEl>
                                          </p:spTgt>
                                        </p:tgtEl>
                                        <p:attrNameLst>
                                          <p:attrName>style.visibility</p:attrName>
                                        </p:attrNameLst>
                                      </p:cBhvr>
                                      <p:to>
                                        <p:strVal val="visible"/>
                                      </p:to>
                                    </p:set>
                                    <p:animEffect transition="in" filter="fade">
                                      <p:cBhvr>
                                        <p:cTn id="7" dur="1000"/>
                                        <p:tgtEl>
                                          <p:spTgt spid="4">
                                            <p:graphicEl>
                                              <a:dgm id="{CCDD9C1A-1F20-4AE7-A46E-DB9C37BE4522}"/>
                                            </p:graphicEl>
                                          </p:spTgt>
                                        </p:tgtEl>
                                      </p:cBhvr>
                                    </p:animEffect>
                                    <p:anim calcmode="lin" valueType="num">
                                      <p:cBhvr>
                                        <p:cTn id="8" dur="1000" fill="hold"/>
                                        <p:tgtEl>
                                          <p:spTgt spid="4">
                                            <p:graphicEl>
                                              <a:dgm id="{CCDD9C1A-1F20-4AE7-A46E-DB9C37BE4522}"/>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CCDD9C1A-1F20-4AE7-A46E-DB9C37BE4522}"/>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BBF87723-7313-4AA8-A10E-A8B9AF0A388E}"/>
                                            </p:graphicEl>
                                          </p:spTgt>
                                        </p:tgtEl>
                                        <p:attrNameLst>
                                          <p:attrName>style.visibility</p:attrName>
                                        </p:attrNameLst>
                                      </p:cBhvr>
                                      <p:to>
                                        <p:strVal val="visible"/>
                                      </p:to>
                                    </p:set>
                                    <p:animEffect transition="in" filter="fade">
                                      <p:cBhvr>
                                        <p:cTn id="14" dur="1000"/>
                                        <p:tgtEl>
                                          <p:spTgt spid="4">
                                            <p:graphicEl>
                                              <a:dgm id="{BBF87723-7313-4AA8-A10E-A8B9AF0A388E}"/>
                                            </p:graphicEl>
                                          </p:spTgt>
                                        </p:tgtEl>
                                      </p:cBhvr>
                                    </p:animEffect>
                                    <p:anim calcmode="lin" valueType="num">
                                      <p:cBhvr>
                                        <p:cTn id="15" dur="1000" fill="hold"/>
                                        <p:tgtEl>
                                          <p:spTgt spid="4">
                                            <p:graphicEl>
                                              <a:dgm id="{BBF87723-7313-4AA8-A10E-A8B9AF0A388E}"/>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BBF87723-7313-4AA8-A10E-A8B9AF0A388E}"/>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1D1B43CA-5ED8-44DC-9FA9-7AEA1623DC08}"/>
                                            </p:graphicEl>
                                          </p:spTgt>
                                        </p:tgtEl>
                                        <p:attrNameLst>
                                          <p:attrName>style.visibility</p:attrName>
                                        </p:attrNameLst>
                                      </p:cBhvr>
                                      <p:to>
                                        <p:strVal val="visible"/>
                                      </p:to>
                                    </p:set>
                                    <p:animEffect transition="in" filter="fade">
                                      <p:cBhvr>
                                        <p:cTn id="21" dur="1000"/>
                                        <p:tgtEl>
                                          <p:spTgt spid="4">
                                            <p:graphicEl>
                                              <a:dgm id="{1D1B43CA-5ED8-44DC-9FA9-7AEA1623DC08}"/>
                                            </p:graphicEl>
                                          </p:spTgt>
                                        </p:tgtEl>
                                      </p:cBhvr>
                                    </p:animEffect>
                                    <p:anim calcmode="lin" valueType="num">
                                      <p:cBhvr>
                                        <p:cTn id="22" dur="1000" fill="hold"/>
                                        <p:tgtEl>
                                          <p:spTgt spid="4">
                                            <p:graphicEl>
                                              <a:dgm id="{1D1B43CA-5ED8-44DC-9FA9-7AEA1623DC08}"/>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1D1B43CA-5ED8-44DC-9FA9-7AEA1623DC08}"/>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55F77166-680F-48AD-BA21-2E605523EE91}"/>
                                            </p:graphicEl>
                                          </p:spTgt>
                                        </p:tgtEl>
                                        <p:attrNameLst>
                                          <p:attrName>style.visibility</p:attrName>
                                        </p:attrNameLst>
                                      </p:cBhvr>
                                      <p:to>
                                        <p:strVal val="visible"/>
                                      </p:to>
                                    </p:set>
                                    <p:animEffect transition="in" filter="fade">
                                      <p:cBhvr>
                                        <p:cTn id="28" dur="1000"/>
                                        <p:tgtEl>
                                          <p:spTgt spid="4">
                                            <p:graphicEl>
                                              <a:dgm id="{55F77166-680F-48AD-BA21-2E605523EE91}"/>
                                            </p:graphicEl>
                                          </p:spTgt>
                                        </p:tgtEl>
                                      </p:cBhvr>
                                    </p:animEffect>
                                    <p:anim calcmode="lin" valueType="num">
                                      <p:cBhvr>
                                        <p:cTn id="29" dur="1000" fill="hold"/>
                                        <p:tgtEl>
                                          <p:spTgt spid="4">
                                            <p:graphicEl>
                                              <a:dgm id="{55F77166-680F-48AD-BA21-2E605523EE91}"/>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55F77166-680F-48AD-BA21-2E605523EE91}"/>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689E7336-935C-4232-85CC-9923CF61B9EB}"/>
                                            </p:graphicEl>
                                          </p:spTgt>
                                        </p:tgtEl>
                                        <p:attrNameLst>
                                          <p:attrName>style.visibility</p:attrName>
                                        </p:attrNameLst>
                                      </p:cBhvr>
                                      <p:to>
                                        <p:strVal val="visible"/>
                                      </p:to>
                                    </p:set>
                                    <p:animEffect transition="in" filter="fade">
                                      <p:cBhvr>
                                        <p:cTn id="35" dur="1000"/>
                                        <p:tgtEl>
                                          <p:spTgt spid="4">
                                            <p:graphicEl>
                                              <a:dgm id="{689E7336-935C-4232-85CC-9923CF61B9EB}"/>
                                            </p:graphicEl>
                                          </p:spTgt>
                                        </p:tgtEl>
                                      </p:cBhvr>
                                    </p:animEffect>
                                    <p:anim calcmode="lin" valueType="num">
                                      <p:cBhvr>
                                        <p:cTn id="36" dur="1000" fill="hold"/>
                                        <p:tgtEl>
                                          <p:spTgt spid="4">
                                            <p:graphicEl>
                                              <a:dgm id="{689E7336-935C-4232-85CC-9923CF61B9EB}"/>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689E7336-935C-4232-85CC-9923CF61B9EB}"/>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BD82CF4F-CAC3-4598-B21E-FEBC23C22FB5}"/>
                                            </p:graphicEl>
                                          </p:spTgt>
                                        </p:tgtEl>
                                        <p:attrNameLst>
                                          <p:attrName>style.visibility</p:attrName>
                                        </p:attrNameLst>
                                      </p:cBhvr>
                                      <p:to>
                                        <p:strVal val="visible"/>
                                      </p:to>
                                    </p:set>
                                    <p:animEffect transition="in" filter="fade">
                                      <p:cBhvr>
                                        <p:cTn id="42" dur="1000"/>
                                        <p:tgtEl>
                                          <p:spTgt spid="4">
                                            <p:graphicEl>
                                              <a:dgm id="{BD82CF4F-CAC3-4598-B21E-FEBC23C22FB5}"/>
                                            </p:graphicEl>
                                          </p:spTgt>
                                        </p:tgtEl>
                                      </p:cBhvr>
                                    </p:animEffect>
                                    <p:anim calcmode="lin" valueType="num">
                                      <p:cBhvr>
                                        <p:cTn id="43" dur="1000" fill="hold"/>
                                        <p:tgtEl>
                                          <p:spTgt spid="4">
                                            <p:graphicEl>
                                              <a:dgm id="{BD82CF4F-CAC3-4598-B21E-FEBC23C22FB5}"/>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BD82CF4F-CAC3-4598-B21E-FEBC23C22FB5}"/>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graphicEl>
                                              <a:dgm id="{B6E3EBEE-C098-436F-AE48-58176CB549F3}"/>
                                            </p:graphicEl>
                                          </p:spTgt>
                                        </p:tgtEl>
                                        <p:attrNameLst>
                                          <p:attrName>style.visibility</p:attrName>
                                        </p:attrNameLst>
                                      </p:cBhvr>
                                      <p:to>
                                        <p:strVal val="visible"/>
                                      </p:to>
                                    </p:set>
                                    <p:animEffect transition="in" filter="fade">
                                      <p:cBhvr>
                                        <p:cTn id="49" dur="1000"/>
                                        <p:tgtEl>
                                          <p:spTgt spid="4">
                                            <p:graphicEl>
                                              <a:dgm id="{B6E3EBEE-C098-436F-AE48-58176CB549F3}"/>
                                            </p:graphicEl>
                                          </p:spTgt>
                                        </p:tgtEl>
                                      </p:cBhvr>
                                    </p:animEffect>
                                    <p:anim calcmode="lin" valueType="num">
                                      <p:cBhvr>
                                        <p:cTn id="50" dur="1000" fill="hold"/>
                                        <p:tgtEl>
                                          <p:spTgt spid="4">
                                            <p:graphicEl>
                                              <a:dgm id="{B6E3EBEE-C098-436F-AE48-58176CB549F3}"/>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B6E3EBEE-C098-436F-AE48-58176CB549F3}"/>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graphicEl>
                                              <a:dgm id="{6C84F849-8F37-4651-94A6-18794E0A7144}"/>
                                            </p:graphicEl>
                                          </p:spTgt>
                                        </p:tgtEl>
                                        <p:attrNameLst>
                                          <p:attrName>style.visibility</p:attrName>
                                        </p:attrNameLst>
                                      </p:cBhvr>
                                      <p:to>
                                        <p:strVal val="visible"/>
                                      </p:to>
                                    </p:set>
                                    <p:animEffect transition="in" filter="fade">
                                      <p:cBhvr>
                                        <p:cTn id="56" dur="1000"/>
                                        <p:tgtEl>
                                          <p:spTgt spid="4">
                                            <p:graphicEl>
                                              <a:dgm id="{6C84F849-8F37-4651-94A6-18794E0A7144}"/>
                                            </p:graphicEl>
                                          </p:spTgt>
                                        </p:tgtEl>
                                      </p:cBhvr>
                                    </p:animEffect>
                                    <p:anim calcmode="lin" valueType="num">
                                      <p:cBhvr>
                                        <p:cTn id="57" dur="1000" fill="hold"/>
                                        <p:tgtEl>
                                          <p:spTgt spid="4">
                                            <p:graphicEl>
                                              <a:dgm id="{6C84F849-8F37-4651-94A6-18794E0A7144}"/>
                                            </p:graphicEl>
                                          </p:spTgt>
                                        </p:tgtEl>
                                        <p:attrNameLst>
                                          <p:attrName>ppt_x</p:attrName>
                                        </p:attrNameLst>
                                      </p:cBhvr>
                                      <p:tavLst>
                                        <p:tav tm="0">
                                          <p:val>
                                            <p:strVal val="#ppt_x"/>
                                          </p:val>
                                        </p:tav>
                                        <p:tav tm="100000">
                                          <p:val>
                                            <p:strVal val="#ppt_x"/>
                                          </p:val>
                                        </p:tav>
                                      </p:tavLst>
                                    </p:anim>
                                    <p:anim calcmode="lin" valueType="num">
                                      <p:cBhvr>
                                        <p:cTn id="58" dur="1000" fill="hold"/>
                                        <p:tgtEl>
                                          <p:spTgt spid="4">
                                            <p:graphicEl>
                                              <a:dgm id="{6C84F849-8F37-4651-94A6-18794E0A7144}"/>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graphicEl>
                                              <a:dgm id="{8ADB23D9-AC9D-4D0F-884C-5D9DCDEAAC3D}"/>
                                            </p:graphicEl>
                                          </p:spTgt>
                                        </p:tgtEl>
                                        <p:attrNameLst>
                                          <p:attrName>style.visibility</p:attrName>
                                        </p:attrNameLst>
                                      </p:cBhvr>
                                      <p:to>
                                        <p:strVal val="visible"/>
                                      </p:to>
                                    </p:set>
                                    <p:animEffect transition="in" filter="fade">
                                      <p:cBhvr>
                                        <p:cTn id="63" dur="1000"/>
                                        <p:tgtEl>
                                          <p:spTgt spid="4">
                                            <p:graphicEl>
                                              <a:dgm id="{8ADB23D9-AC9D-4D0F-884C-5D9DCDEAAC3D}"/>
                                            </p:graphicEl>
                                          </p:spTgt>
                                        </p:tgtEl>
                                      </p:cBhvr>
                                    </p:animEffect>
                                    <p:anim calcmode="lin" valueType="num">
                                      <p:cBhvr>
                                        <p:cTn id="64" dur="1000" fill="hold"/>
                                        <p:tgtEl>
                                          <p:spTgt spid="4">
                                            <p:graphicEl>
                                              <a:dgm id="{8ADB23D9-AC9D-4D0F-884C-5D9DCDEAAC3D}"/>
                                            </p:graphicEl>
                                          </p:spTgt>
                                        </p:tgtEl>
                                        <p:attrNameLst>
                                          <p:attrName>ppt_x</p:attrName>
                                        </p:attrNameLst>
                                      </p:cBhvr>
                                      <p:tavLst>
                                        <p:tav tm="0">
                                          <p:val>
                                            <p:strVal val="#ppt_x"/>
                                          </p:val>
                                        </p:tav>
                                        <p:tav tm="100000">
                                          <p:val>
                                            <p:strVal val="#ppt_x"/>
                                          </p:val>
                                        </p:tav>
                                      </p:tavLst>
                                    </p:anim>
                                    <p:anim calcmode="lin" valueType="num">
                                      <p:cBhvr>
                                        <p:cTn id="65" dur="1000" fill="hold"/>
                                        <p:tgtEl>
                                          <p:spTgt spid="4">
                                            <p:graphicEl>
                                              <a:dgm id="{8ADB23D9-AC9D-4D0F-884C-5D9DCDEAAC3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636" y="173599"/>
            <a:ext cx="8229600" cy="639762"/>
          </a:xfrm>
        </p:spPr>
        <p:txBody>
          <a:bodyPr>
            <a:normAutofit/>
          </a:bodyPr>
          <a:lstStyle/>
          <a:p>
            <a:r>
              <a:rPr lang="en-US" b="1" dirty="0"/>
              <a:t>ADVR FY19 Achievements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7979309"/>
              </p:ext>
            </p:extLst>
          </p:nvPr>
        </p:nvGraphicFramePr>
        <p:xfrm>
          <a:off x="1674812" y="914400"/>
          <a:ext cx="8915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2253036" y="6324601"/>
            <a:ext cx="7924800" cy="3508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Source: </a:t>
            </a:r>
            <a:r>
              <a:rPr lang="en-US" dirty="0">
                <a:hlinkClick r:id="rId7"/>
              </a:rPr>
              <a:t>ADVR State FY2019 Program Highlights</a:t>
            </a:r>
            <a:endParaRPr lang="en-US" dirty="0"/>
          </a:p>
        </p:txBody>
      </p:sp>
    </p:spTree>
    <p:extLst>
      <p:ext uri="{BB962C8B-B14F-4D97-AF65-F5344CB8AC3E}">
        <p14:creationId xmlns:p14="http://schemas.microsoft.com/office/powerpoint/2010/main" val="2139879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9E99190C-1D2B-4ECE-A4EC-2CBEA4FAFCF4}"/>
                                            </p:graphicEl>
                                          </p:spTgt>
                                        </p:tgtEl>
                                        <p:attrNameLst>
                                          <p:attrName>style.visibility</p:attrName>
                                        </p:attrNameLst>
                                      </p:cBhvr>
                                      <p:to>
                                        <p:strVal val="visible"/>
                                      </p:to>
                                    </p:set>
                                    <p:animEffect transition="in" filter="fade">
                                      <p:cBhvr>
                                        <p:cTn id="7" dur="1000"/>
                                        <p:tgtEl>
                                          <p:spTgt spid="4">
                                            <p:graphicEl>
                                              <a:dgm id="{9E99190C-1D2B-4ECE-A4EC-2CBEA4FAFCF4}"/>
                                            </p:graphicEl>
                                          </p:spTgt>
                                        </p:tgtEl>
                                      </p:cBhvr>
                                    </p:animEffect>
                                    <p:anim calcmode="lin" valueType="num">
                                      <p:cBhvr>
                                        <p:cTn id="8" dur="1000" fill="hold"/>
                                        <p:tgtEl>
                                          <p:spTgt spid="4">
                                            <p:graphicEl>
                                              <a:dgm id="{9E99190C-1D2B-4ECE-A4EC-2CBEA4FAFCF4}"/>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9E99190C-1D2B-4ECE-A4EC-2CBEA4FAFCF4}"/>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45831B2A-4800-41F6-9EB1-3213E2502010}"/>
                                            </p:graphicEl>
                                          </p:spTgt>
                                        </p:tgtEl>
                                        <p:attrNameLst>
                                          <p:attrName>style.visibility</p:attrName>
                                        </p:attrNameLst>
                                      </p:cBhvr>
                                      <p:to>
                                        <p:strVal val="visible"/>
                                      </p:to>
                                    </p:set>
                                    <p:animEffect transition="in" filter="fade">
                                      <p:cBhvr>
                                        <p:cTn id="14" dur="1000"/>
                                        <p:tgtEl>
                                          <p:spTgt spid="4">
                                            <p:graphicEl>
                                              <a:dgm id="{45831B2A-4800-41F6-9EB1-3213E2502010}"/>
                                            </p:graphicEl>
                                          </p:spTgt>
                                        </p:tgtEl>
                                      </p:cBhvr>
                                    </p:animEffect>
                                    <p:anim calcmode="lin" valueType="num">
                                      <p:cBhvr>
                                        <p:cTn id="15" dur="1000" fill="hold"/>
                                        <p:tgtEl>
                                          <p:spTgt spid="4">
                                            <p:graphicEl>
                                              <a:dgm id="{45831B2A-4800-41F6-9EB1-3213E2502010}"/>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45831B2A-4800-41F6-9EB1-3213E2502010}"/>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8CDBB2D8-B2D8-46DF-B3A2-9936EA66F291}"/>
                                            </p:graphicEl>
                                          </p:spTgt>
                                        </p:tgtEl>
                                        <p:attrNameLst>
                                          <p:attrName>style.visibility</p:attrName>
                                        </p:attrNameLst>
                                      </p:cBhvr>
                                      <p:to>
                                        <p:strVal val="visible"/>
                                      </p:to>
                                    </p:set>
                                    <p:animEffect transition="in" filter="fade">
                                      <p:cBhvr>
                                        <p:cTn id="21" dur="1000"/>
                                        <p:tgtEl>
                                          <p:spTgt spid="4">
                                            <p:graphicEl>
                                              <a:dgm id="{8CDBB2D8-B2D8-46DF-B3A2-9936EA66F291}"/>
                                            </p:graphicEl>
                                          </p:spTgt>
                                        </p:tgtEl>
                                      </p:cBhvr>
                                    </p:animEffect>
                                    <p:anim calcmode="lin" valueType="num">
                                      <p:cBhvr>
                                        <p:cTn id="22" dur="1000" fill="hold"/>
                                        <p:tgtEl>
                                          <p:spTgt spid="4">
                                            <p:graphicEl>
                                              <a:dgm id="{8CDBB2D8-B2D8-46DF-B3A2-9936EA66F291}"/>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8CDBB2D8-B2D8-46DF-B3A2-9936EA66F291}"/>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45FA08E9-7605-48DA-A3AF-61F2D4E1CC53}"/>
                                            </p:graphicEl>
                                          </p:spTgt>
                                        </p:tgtEl>
                                        <p:attrNameLst>
                                          <p:attrName>style.visibility</p:attrName>
                                        </p:attrNameLst>
                                      </p:cBhvr>
                                      <p:to>
                                        <p:strVal val="visible"/>
                                      </p:to>
                                    </p:set>
                                    <p:animEffect transition="in" filter="fade">
                                      <p:cBhvr>
                                        <p:cTn id="28" dur="1000"/>
                                        <p:tgtEl>
                                          <p:spTgt spid="4">
                                            <p:graphicEl>
                                              <a:dgm id="{45FA08E9-7605-48DA-A3AF-61F2D4E1CC53}"/>
                                            </p:graphicEl>
                                          </p:spTgt>
                                        </p:tgtEl>
                                      </p:cBhvr>
                                    </p:animEffect>
                                    <p:anim calcmode="lin" valueType="num">
                                      <p:cBhvr>
                                        <p:cTn id="29" dur="1000" fill="hold"/>
                                        <p:tgtEl>
                                          <p:spTgt spid="4">
                                            <p:graphicEl>
                                              <a:dgm id="{45FA08E9-7605-48DA-A3AF-61F2D4E1CC53}"/>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45FA08E9-7605-48DA-A3AF-61F2D4E1CC53}"/>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304800"/>
            <a:ext cx="8229600" cy="715962"/>
          </a:xfrm>
        </p:spPr>
        <p:txBody>
          <a:bodyPr>
            <a:normAutofit/>
          </a:bodyPr>
          <a:lstStyle/>
          <a:p>
            <a:pPr algn="l"/>
            <a:r>
              <a:rPr lang="en-US" b="1" dirty="0">
                <a:solidFill>
                  <a:srgbClr val="0923E7"/>
                </a:solidFill>
              </a:rPr>
              <a:t>Resources</a:t>
            </a:r>
          </a:p>
        </p:txBody>
      </p:sp>
      <p:sp>
        <p:nvSpPr>
          <p:cNvPr id="3" name="Content Placeholder 2"/>
          <p:cNvSpPr>
            <a:spLocks noGrp="1"/>
          </p:cNvSpPr>
          <p:nvPr>
            <p:ph idx="1"/>
          </p:nvPr>
        </p:nvSpPr>
        <p:spPr>
          <a:xfrm>
            <a:off x="1751012" y="1905000"/>
            <a:ext cx="8686800" cy="4572000"/>
          </a:xfrm>
        </p:spPr>
        <p:txBody>
          <a:bodyPr>
            <a:normAutofit/>
          </a:bodyPr>
          <a:lstStyle/>
          <a:p>
            <a:pPr marL="0" indent="0">
              <a:buNone/>
            </a:pPr>
            <a:r>
              <a:rPr lang="en-US" sz="2400" dirty="0"/>
              <a:t>ADVR Website: </a:t>
            </a:r>
            <a:r>
              <a:rPr lang="en-US" sz="2400" dirty="0">
                <a:hlinkClick r:id="rId2"/>
              </a:rPr>
              <a:t>http://www.labor.state.ak.us/dvr/home.htm</a:t>
            </a:r>
            <a:endParaRPr lang="en-US" sz="2400" dirty="0"/>
          </a:p>
          <a:p>
            <a:pPr marL="0" indent="0">
              <a:buNone/>
            </a:pPr>
            <a:endParaRPr lang="en-US" sz="2400" dirty="0"/>
          </a:p>
          <a:p>
            <a:pPr marL="0" indent="0">
              <a:buNone/>
            </a:pPr>
            <a:r>
              <a:rPr lang="en-US" sz="2400" dirty="0"/>
              <a:t>ADVR Offices: </a:t>
            </a:r>
            <a:r>
              <a:rPr lang="en-US" sz="2400" dirty="0">
                <a:hlinkClick r:id="rId3"/>
              </a:rPr>
              <a:t>http://www.labor.state.ak.us/dvr/contact.htm</a:t>
            </a:r>
            <a:endParaRPr lang="en-US" sz="2400" dirty="0"/>
          </a:p>
          <a:p>
            <a:pPr marL="0" indent="0">
              <a:buNone/>
            </a:pPr>
            <a:endParaRPr lang="en-US" sz="2400" u="sng" dirty="0"/>
          </a:p>
          <a:p>
            <a:pPr marL="0" indent="0">
              <a:buNone/>
            </a:pPr>
            <a:r>
              <a:rPr lang="en-US" sz="2400" dirty="0"/>
              <a:t>34 CFR 361 Regulations on State VR Services Program:</a:t>
            </a:r>
          </a:p>
          <a:p>
            <a:pPr marL="0" indent="0">
              <a:buNone/>
            </a:pPr>
            <a:r>
              <a:rPr lang="en-US" sz="2400" dirty="0">
                <a:hlinkClick r:id="rId4"/>
              </a:rPr>
              <a:t>https://www.ecfr.gov/cgi-bin/text-idx?SID=b1ef6bf2d4756a591cee7c4ded6d432d&amp;mc=true&amp;node=pt34.2.361&amp;rgn=div5</a:t>
            </a:r>
            <a:endParaRPr lang="en-US" sz="2400" dirty="0"/>
          </a:p>
          <a:p>
            <a:pPr marL="0" indent="0">
              <a:buNone/>
            </a:pPr>
            <a:endParaRPr lang="en-US" sz="24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0413" y="304801"/>
            <a:ext cx="5253037" cy="1303673"/>
          </a:xfrm>
          <a:prstGeom prst="rect">
            <a:avLst/>
          </a:prstGeom>
          <a:effectLst>
            <a:softEdge rad="63500"/>
          </a:effectLst>
        </p:spPr>
      </p:pic>
    </p:spTree>
    <p:extLst>
      <p:ext uri="{BB962C8B-B14F-4D97-AF65-F5344CB8AC3E}">
        <p14:creationId xmlns:p14="http://schemas.microsoft.com/office/powerpoint/2010/main" val="705417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4812" y="1371600"/>
            <a:ext cx="8229600" cy="792162"/>
          </a:xfrm>
        </p:spPr>
        <p:txBody>
          <a:bodyPr>
            <a:normAutofit/>
          </a:bodyPr>
          <a:lstStyle/>
          <a:p>
            <a:r>
              <a:rPr lang="en-US" dirty="0"/>
              <a:t>Questions?</a:t>
            </a:r>
          </a:p>
        </p:txBody>
      </p:sp>
      <p:sp>
        <p:nvSpPr>
          <p:cNvPr id="2" name="Rounded Rectangle 1"/>
          <p:cNvSpPr/>
          <p:nvPr/>
        </p:nvSpPr>
        <p:spPr>
          <a:xfrm>
            <a:off x="1827212" y="2667000"/>
            <a:ext cx="8686800" cy="2209800"/>
          </a:xfrm>
          <a:prstGeom prst="roundRect">
            <a:avLst/>
          </a:prstGeom>
          <a:solidFill>
            <a:srgbClr val="FFC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923E7"/>
                </a:solidFill>
              </a:rPr>
              <a:t>Call your local DVR office to talk with a Vocational Rehabilitation Counselor or Regional Manager to help get your questions answered.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9812" y="662781"/>
            <a:ext cx="1752600" cy="1752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4412" y="5380038"/>
            <a:ext cx="3048000" cy="107150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3112" y="5128419"/>
            <a:ext cx="2781300" cy="1596310"/>
          </a:xfrm>
          <a:prstGeom prst="rect">
            <a:avLst/>
          </a:prstGeom>
        </p:spPr>
      </p:pic>
    </p:spTree>
    <p:extLst>
      <p:ext uri="{BB962C8B-B14F-4D97-AF65-F5344CB8AC3E}">
        <p14:creationId xmlns:p14="http://schemas.microsoft.com/office/powerpoint/2010/main" val="722880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cs typeface="Montserrat"/>
              </a:rPr>
              <a:t>The One-Stop Delivery System </a:t>
            </a:r>
            <a:r>
              <a:rPr lang="en-US" sz="3200" b="1" dirty="0">
                <a:solidFill>
                  <a:schemeClr val="tx1"/>
                </a:solidFill>
                <a:cs typeface="Montserrat"/>
              </a:rPr>
              <a:t>(continued)</a:t>
            </a:r>
            <a:endParaRPr lang="en-US" dirty="0">
              <a:solidFill>
                <a:schemeClr val="tx1"/>
              </a:solidFill>
            </a:endParaRPr>
          </a:p>
        </p:txBody>
      </p:sp>
      <p:sp>
        <p:nvSpPr>
          <p:cNvPr id="3" name="Content Placeholder 2"/>
          <p:cNvSpPr>
            <a:spLocks noGrp="1"/>
          </p:cNvSpPr>
          <p:nvPr>
            <p:ph idx="1"/>
          </p:nvPr>
        </p:nvSpPr>
        <p:spPr/>
        <p:txBody>
          <a:bodyPr/>
          <a:lstStyle/>
          <a:p>
            <a:pPr marL="285750" indent="-285750">
              <a:buClr>
                <a:schemeClr val="accent4">
                  <a:lumMod val="75000"/>
                </a:schemeClr>
              </a:buClr>
              <a:buFont typeface="Wingdings" panose="05000000000000000000" pitchFamily="2" charset="2"/>
              <a:buChar char="Ø"/>
            </a:pPr>
            <a:r>
              <a:rPr lang="en-US" sz="1600" dirty="0">
                <a:latin typeface="Candara" panose="020E0502030303020204" pitchFamily="34" charset="0"/>
                <a:cs typeface="Times New Roman" panose="02020603050405020304" pitchFamily="18" charset="0"/>
              </a:rPr>
              <a:t>While each local area must have at least one comprehensive center, WIOA section allows for arrangements that may include: </a:t>
            </a:r>
          </a:p>
          <a:p>
            <a:pPr marL="800100" lvl="1" indent="-342900">
              <a:buClr>
                <a:schemeClr val="accent4">
                  <a:lumMod val="75000"/>
                </a:schemeClr>
              </a:buClr>
              <a:buFont typeface="Wingdings" panose="05000000000000000000" pitchFamily="2" charset="2"/>
              <a:buChar char="Ø"/>
            </a:pPr>
            <a:endParaRPr lang="en-US" sz="1600" dirty="0">
              <a:latin typeface="Candara" panose="020E0502030303020204" pitchFamily="34" charset="0"/>
              <a:cs typeface="Times New Roman" panose="02020603050405020304" pitchFamily="18" charset="0"/>
            </a:endParaRPr>
          </a:p>
          <a:p>
            <a:pPr marL="1257300" lvl="2" indent="-342900">
              <a:buClr>
                <a:schemeClr val="accent4">
                  <a:lumMod val="75000"/>
                </a:schemeClr>
              </a:buClr>
              <a:buFont typeface="Wingdings" panose="05000000000000000000" pitchFamily="2" charset="2"/>
              <a:buChar char="Ø"/>
            </a:pPr>
            <a:r>
              <a:rPr lang="en-US" sz="1600" dirty="0">
                <a:latin typeface="Candara" panose="020E0502030303020204" pitchFamily="34" charset="0"/>
                <a:cs typeface="Times New Roman" panose="02020603050405020304" pitchFamily="18" charset="0"/>
              </a:rPr>
              <a:t>A network of affiliated sites that can provide one or more partners’ programs, services and activities at each site.</a:t>
            </a:r>
          </a:p>
          <a:p>
            <a:pPr marL="1257300" lvl="2" indent="-342900">
              <a:buClr>
                <a:schemeClr val="accent4">
                  <a:lumMod val="75000"/>
                </a:schemeClr>
              </a:buClr>
              <a:buFont typeface="Wingdings" panose="05000000000000000000" pitchFamily="2" charset="2"/>
              <a:buChar char="Ø"/>
            </a:pPr>
            <a:r>
              <a:rPr lang="en-US" sz="1600" dirty="0">
                <a:latin typeface="Candara" panose="020E0502030303020204" pitchFamily="34" charset="0"/>
                <a:cs typeface="Times New Roman" panose="02020603050405020304" pitchFamily="18" charset="0"/>
              </a:rPr>
              <a:t>A network of one-stop partners through which each partner provides services that are linked, physically or technologically, to an affiliated site that assures individuals are provided information on the availability of core services in the local area; and </a:t>
            </a:r>
          </a:p>
          <a:p>
            <a:pPr marL="1257300" lvl="2" indent="-342900">
              <a:buClr>
                <a:schemeClr val="accent4">
                  <a:lumMod val="75000"/>
                </a:schemeClr>
              </a:buClr>
              <a:buFont typeface="Wingdings" panose="05000000000000000000" pitchFamily="2" charset="2"/>
              <a:buChar char="Ø"/>
            </a:pPr>
            <a:r>
              <a:rPr lang="en-US" sz="1600" dirty="0">
                <a:latin typeface="Candara" panose="020E0502030303020204" pitchFamily="34" charset="0"/>
                <a:cs typeface="Times New Roman" panose="02020603050405020304" pitchFamily="18" charset="0"/>
              </a:rPr>
              <a:t>Specialized centers that address specific needs, such as those of dislocated workers.</a:t>
            </a:r>
          </a:p>
          <a:p>
            <a:pPr lvl="2">
              <a:buClr>
                <a:schemeClr val="accent4">
                  <a:lumMod val="75000"/>
                </a:schemeClr>
              </a:buClr>
            </a:pPr>
            <a:endParaRPr lang="en-US" sz="1600" dirty="0">
              <a:latin typeface="Candara" panose="020E0502030303020204" pitchFamily="34" charset="0"/>
              <a:cs typeface="Times New Roman" panose="02020603050405020304" pitchFamily="18" charset="0"/>
            </a:endParaRPr>
          </a:p>
          <a:p>
            <a:pPr marL="0" indent="0" algn="just">
              <a:buClr>
                <a:schemeClr val="accent4">
                  <a:lumMod val="75000"/>
                </a:schemeClr>
              </a:buClr>
              <a:buNone/>
            </a:pPr>
            <a:r>
              <a:rPr lang="en-US" sz="1600" dirty="0">
                <a:latin typeface="Candara" panose="020E0502030303020204" pitchFamily="34" charset="0"/>
                <a:cs typeface="Times New Roman" panose="02020603050405020304" pitchFamily="18" charset="0"/>
              </a:rPr>
              <a:t>The design of the local area’s one-stop delivery system, including the number of comprehensive centers and the supplementary arrangements, must be described in State plan and be consistent with the Memorandum of Understanding executed with the one-stop partners.</a:t>
            </a:r>
          </a:p>
          <a:p>
            <a:pPr marL="0" indent="0">
              <a:buNone/>
            </a:pPr>
            <a:endParaRPr lang="en-US" dirty="0"/>
          </a:p>
        </p:txBody>
      </p:sp>
    </p:spTree>
    <p:extLst>
      <p:ext uri="{BB962C8B-B14F-4D97-AF65-F5344CB8AC3E}">
        <p14:creationId xmlns:p14="http://schemas.microsoft.com/office/powerpoint/2010/main" val="2894878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012" y="76200"/>
            <a:ext cx="8561781" cy="6638544"/>
          </a:xfrm>
          <a:prstGeom prst="rect">
            <a:avLst/>
          </a:prstGeom>
        </p:spPr>
      </p:pic>
    </p:spTree>
    <p:extLst>
      <p:ext uri="{BB962C8B-B14F-4D97-AF65-F5344CB8AC3E}">
        <p14:creationId xmlns:p14="http://schemas.microsoft.com/office/powerpoint/2010/main" val="2099193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Candara" panose="020E0502030303020204" pitchFamily="34" charset="0"/>
                <a:cs typeface="Montserrat"/>
              </a:rPr>
              <a:t>Job Centers</a:t>
            </a:r>
            <a:endParaRPr lang="en-US" dirty="0">
              <a:solidFill>
                <a:schemeClr val="tx1"/>
              </a:solidFill>
            </a:endParaRPr>
          </a:p>
        </p:txBody>
      </p:sp>
      <p:sp>
        <p:nvSpPr>
          <p:cNvPr id="3" name="Content Placeholder 2"/>
          <p:cNvSpPr>
            <a:spLocks noGrp="1"/>
          </p:cNvSpPr>
          <p:nvPr>
            <p:ph idx="1"/>
          </p:nvPr>
        </p:nvSpPr>
        <p:spPr/>
        <p:txBody>
          <a:bodyPr>
            <a:normAutofit fontScale="92500" lnSpcReduction="20000"/>
          </a:bodyPr>
          <a:lstStyle/>
          <a:p>
            <a:pPr algn="just" defTabSz="931774">
              <a:defRPr/>
            </a:pPr>
            <a:r>
              <a:rPr lang="en-US" sz="1600" dirty="0">
                <a:latin typeface="Candara" panose="020E0502030303020204" pitchFamily="34" charset="0"/>
              </a:rPr>
              <a:t>Comprehensive:</a:t>
            </a:r>
          </a:p>
          <a:p>
            <a:pPr algn="just" defTabSz="931774">
              <a:defRPr/>
            </a:pPr>
            <a:endParaRPr lang="en-US" sz="1600" dirty="0">
              <a:latin typeface="Candara" panose="020E0502030303020204" pitchFamily="34" charset="0"/>
              <a:cs typeface="Times New Roman" panose="02020603050405020304" pitchFamily="18" charset="0"/>
            </a:endParaRPr>
          </a:p>
          <a:p>
            <a:pPr marL="1257300" lvl="2" indent="-342900">
              <a:buClr>
                <a:schemeClr val="accent4">
                  <a:lumMod val="75000"/>
                </a:schemeClr>
              </a:buClr>
              <a:buFont typeface="Wingdings" panose="05000000000000000000" pitchFamily="2" charset="2"/>
              <a:buChar char="Ø"/>
            </a:pPr>
            <a:r>
              <a:rPr lang="en-US" sz="1600" dirty="0">
                <a:latin typeface="Candara" panose="020E0502030303020204" pitchFamily="34" charset="0"/>
              </a:rPr>
              <a:t>Anchorage Midtown</a:t>
            </a:r>
          </a:p>
          <a:p>
            <a:pPr marL="1257300" lvl="2" indent="-342900">
              <a:buClr>
                <a:schemeClr val="accent4">
                  <a:lumMod val="75000"/>
                </a:schemeClr>
              </a:buClr>
              <a:buFont typeface="Wingdings" panose="05000000000000000000" pitchFamily="2" charset="2"/>
              <a:buChar char="Ø"/>
            </a:pPr>
            <a:r>
              <a:rPr lang="en-US" sz="1600" dirty="0">
                <a:latin typeface="Candara" panose="020E0502030303020204" pitchFamily="34" charset="0"/>
              </a:rPr>
              <a:t>Mat-Su</a:t>
            </a:r>
          </a:p>
          <a:p>
            <a:pPr marL="1257300" lvl="2" indent="-342900">
              <a:buClr>
                <a:schemeClr val="accent4">
                  <a:lumMod val="75000"/>
                </a:schemeClr>
              </a:buClr>
              <a:buFont typeface="Wingdings" panose="05000000000000000000" pitchFamily="2" charset="2"/>
              <a:buChar char="Ø"/>
            </a:pPr>
            <a:r>
              <a:rPr lang="en-US" sz="1600" dirty="0">
                <a:latin typeface="Candara" panose="020E0502030303020204" pitchFamily="34" charset="0"/>
              </a:rPr>
              <a:t>Fairbanks</a:t>
            </a:r>
          </a:p>
          <a:p>
            <a:pPr marL="1257300" lvl="2" indent="-342900">
              <a:buClr>
                <a:schemeClr val="accent4">
                  <a:lumMod val="75000"/>
                </a:schemeClr>
              </a:buClr>
              <a:buFont typeface="Wingdings" panose="05000000000000000000" pitchFamily="2" charset="2"/>
              <a:buChar char="Ø"/>
            </a:pPr>
            <a:r>
              <a:rPr lang="en-US" sz="1600" dirty="0">
                <a:latin typeface="Candara" panose="020E0502030303020204" pitchFamily="34" charset="0"/>
              </a:rPr>
              <a:t>Peninsula (Kenai)</a:t>
            </a:r>
          </a:p>
          <a:p>
            <a:pPr marL="1257300" lvl="2" indent="-342900">
              <a:buClr>
                <a:schemeClr val="accent4">
                  <a:lumMod val="75000"/>
                </a:schemeClr>
              </a:buClr>
              <a:buFont typeface="Wingdings" panose="05000000000000000000" pitchFamily="2" charset="2"/>
              <a:buChar char="Ø"/>
            </a:pPr>
            <a:r>
              <a:rPr lang="en-US" sz="1600" dirty="0">
                <a:latin typeface="Candara" panose="020E0502030303020204" pitchFamily="34" charset="0"/>
              </a:rPr>
              <a:t>Juneau</a:t>
            </a:r>
          </a:p>
          <a:p>
            <a:pPr marL="1257300" lvl="2" indent="-342900">
              <a:buClr>
                <a:schemeClr val="accent4">
                  <a:lumMod val="75000"/>
                </a:schemeClr>
              </a:buClr>
              <a:buFont typeface="Wingdings" panose="05000000000000000000" pitchFamily="2" charset="2"/>
              <a:buChar char="Ø"/>
            </a:pPr>
            <a:r>
              <a:rPr lang="en-US" sz="1600" dirty="0">
                <a:latin typeface="Candara" panose="020E0502030303020204" pitchFamily="34" charset="0"/>
              </a:rPr>
              <a:t>Ketchikan</a:t>
            </a:r>
          </a:p>
          <a:p>
            <a:pPr lvl="2">
              <a:buClr>
                <a:schemeClr val="accent4">
                  <a:lumMod val="75000"/>
                </a:schemeClr>
              </a:buClr>
            </a:pPr>
            <a:endParaRPr lang="en-US" sz="1600" dirty="0">
              <a:latin typeface="Candara" panose="020E0502030303020204" pitchFamily="34" charset="0"/>
            </a:endParaRPr>
          </a:p>
          <a:p>
            <a:pPr algn="just" defTabSz="931774">
              <a:defRPr/>
            </a:pPr>
            <a:r>
              <a:rPr lang="en-US" sz="1600" dirty="0">
                <a:latin typeface="Candara" panose="020E0502030303020204" pitchFamily="34" charset="0"/>
              </a:rPr>
              <a:t>Affiliate:</a:t>
            </a:r>
          </a:p>
          <a:p>
            <a:pPr marL="1257300" lvl="2" indent="-342900">
              <a:buClr>
                <a:schemeClr val="accent4">
                  <a:lumMod val="75000"/>
                </a:schemeClr>
              </a:buClr>
              <a:buFont typeface="Wingdings" panose="05000000000000000000" pitchFamily="2" charset="2"/>
              <a:buChar char="Ø"/>
            </a:pPr>
            <a:r>
              <a:rPr lang="en-US" sz="1600" dirty="0">
                <a:latin typeface="Candara" panose="020E0502030303020204" pitchFamily="34" charset="0"/>
              </a:rPr>
              <a:t>Anchorage Muldoon</a:t>
            </a:r>
          </a:p>
          <a:p>
            <a:pPr marL="1257300" lvl="2" indent="-342900">
              <a:buClr>
                <a:schemeClr val="accent4">
                  <a:lumMod val="75000"/>
                </a:schemeClr>
              </a:buClr>
              <a:buFont typeface="Wingdings" panose="05000000000000000000" pitchFamily="2" charset="2"/>
              <a:buChar char="Ø"/>
            </a:pPr>
            <a:r>
              <a:rPr lang="en-US" sz="1600" dirty="0">
                <a:latin typeface="Candara" panose="020E0502030303020204" pitchFamily="34" charset="0"/>
              </a:rPr>
              <a:t>Nome</a:t>
            </a:r>
          </a:p>
          <a:p>
            <a:pPr marL="1257300" lvl="2" indent="-342900">
              <a:buClr>
                <a:schemeClr val="accent4">
                  <a:lumMod val="75000"/>
                </a:schemeClr>
              </a:buClr>
              <a:buFont typeface="Wingdings" panose="05000000000000000000" pitchFamily="2" charset="2"/>
              <a:buChar char="Ø"/>
            </a:pPr>
            <a:r>
              <a:rPr lang="en-US" sz="1600" dirty="0">
                <a:latin typeface="Candara" panose="020E0502030303020204" pitchFamily="34" charset="0"/>
              </a:rPr>
              <a:t>YK Delta (Bethel)</a:t>
            </a:r>
          </a:p>
          <a:p>
            <a:pPr marL="1257300" lvl="2" indent="-342900">
              <a:buClr>
                <a:schemeClr val="accent4">
                  <a:lumMod val="75000"/>
                </a:schemeClr>
              </a:buClr>
              <a:buFont typeface="Wingdings" panose="05000000000000000000" pitchFamily="2" charset="2"/>
              <a:buChar char="Ø"/>
            </a:pPr>
            <a:r>
              <a:rPr lang="en-US" sz="1600" dirty="0">
                <a:latin typeface="Candara" panose="020E0502030303020204" pitchFamily="34" charset="0"/>
              </a:rPr>
              <a:t>Bristol Bay (Dillingham)</a:t>
            </a:r>
          </a:p>
          <a:p>
            <a:pPr marL="1257300" lvl="2" indent="-342900">
              <a:buClr>
                <a:schemeClr val="accent4">
                  <a:lumMod val="75000"/>
                </a:schemeClr>
              </a:buClr>
              <a:buFont typeface="Wingdings" panose="05000000000000000000" pitchFamily="2" charset="2"/>
              <a:buChar char="Ø"/>
            </a:pPr>
            <a:r>
              <a:rPr lang="en-US" sz="1600" dirty="0">
                <a:latin typeface="Candara" panose="020E0502030303020204" pitchFamily="34" charset="0"/>
              </a:rPr>
              <a:t>Homer</a:t>
            </a:r>
          </a:p>
          <a:p>
            <a:pPr marL="1257300" lvl="2" indent="-342900">
              <a:buClr>
                <a:schemeClr val="accent4">
                  <a:lumMod val="75000"/>
                </a:schemeClr>
              </a:buClr>
              <a:buFont typeface="Wingdings" panose="05000000000000000000" pitchFamily="2" charset="2"/>
              <a:buChar char="Ø"/>
            </a:pPr>
            <a:r>
              <a:rPr lang="en-US" sz="1600" dirty="0">
                <a:latin typeface="Candara" panose="020E0502030303020204" pitchFamily="34" charset="0"/>
              </a:rPr>
              <a:t>Kodiak</a:t>
            </a:r>
          </a:p>
          <a:p>
            <a:pPr marL="1257300" lvl="2" indent="-342900">
              <a:buClr>
                <a:schemeClr val="accent4">
                  <a:lumMod val="75000"/>
                </a:schemeClr>
              </a:buClr>
              <a:buFont typeface="Wingdings" panose="05000000000000000000" pitchFamily="2" charset="2"/>
              <a:buChar char="Ø"/>
            </a:pPr>
            <a:r>
              <a:rPr lang="en-US" sz="1600" dirty="0">
                <a:latin typeface="Candara" panose="020E0502030303020204" pitchFamily="34" charset="0"/>
              </a:rPr>
              <a:t>Valdez</a:t>
            </a:r>
          </a:p>
          <a:p>
            <a:pPr marL="1257300" lvl="2" indent="-342900">
              <a:buClr>
                <a:schemeClr val="accent4">
                  <a:lumMod val="75000"/>
                </a:schemeClr>
              </a:buClr>
              <a:buFont typeface="Wingdings" panose="05000000000000000000" pitchFamily="2" charset="2"/>
              <a:buChar char="Ø"/>
            </a:pPr>
            <a:r>
              <a:rPr lang="en-US" sz="1600" dirty="0">
                <a:latin typeface="Candara" panose="020E0502030303020204" pitchFamily="34" charset="0"/>
              </a:rPr>
              <a:t>Sitka</a:t>
            </a:r>
          </a:p>
          <a:p>
            <a:endParaRPr lang="en-US" dirty="0"/>
          </a:p>
        </p:txBody>
      </p:sp>
    </p:spTree>
    <p:extLst>
      <p:ext uri="{BB962C8B-B14F-4D97-AF65-F5344CB8AC3E}">
        <p14:creationId xmlns:p14="http://schemas.microsoft.com/office/powerpoint/2010/main" val="3043674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ath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4149</TotalTime>
  <Words>3995</Words>
  <Application>Microsoft Office PowerPoint</Application>
  <PresentationFormat>Custom</PresentationFormat>
  <Paragraphs>532</Paragraphs>
  <Slides>63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Candara</vt:lpstr>
      <vt:lpstr>Euphemia</vt:lpstr>
      <vt:lpstr>Wingdings</vt:lpstr>
      <vt:lpstr>Math 16x9</vt:lpstr>
      <vt:lpstr>WIOA Framework &amp; the One Stop System</vt:lpstr>
      <vt:lpstr>Workforce Innovation and Opportunity Act (WIOA)</vt:lpstr>
      <vt:lpstr>WIOA Vision</vt:lpstr>
      <vt:lpstr>Alaska Workforce System, who are our partners? There are eighteen required partner programs that form the workforce system in Alaska.  The partners work collectively to leverage resources and enhance our shared customers experience. All workforce partner programs and services are made available and/or accessible through the Alaska Job Center Network.  </vt:lpstr>
      <vt:lpstr>The One-Stop Delivery System</vt:lpstr>
      <vt:lpstr>The One-Stop Delivery System (continued)</vt:lpstr>
      <vt:lpstr>The One-Stop Delivery System (continued)</vt:lpstr>
      <vt:lpstr>PowerPoint Presentation</vt:lpstr>
      <vt:lpstr>Job Centers</vt:lpstr>
      <vt:lpstr>DETS - Service Delivery Backbone</vt:lpstr>
      <vt:lpstr>PowerPoint Presentation</vt:lpstr>
      <vt:lpstr>PowerPoint Presentation</vt:lpstr>
      <vt:lpstr>PowerPoint Presentation</vt:lpstr>
      <vt:lpstr>WIOA One-Stop Partners How Do We Work Together?</vt:lpstr>
      <vt:lpstr>PowerPoint Presentation</vt:lpstr>
      <vt:lpstr>Title IB: Adult and Dislocated Worker</vt:lpstr>
      <vt:lpstr>Title IB:  Adult</vt:lpstr>
      <vt:lpstr>Title IB:  Dislocated Worker (DW)</vt:lpstr>
      <vt:lpstr>Title IB: Dislocated Worker Rapid Response</vt:lpstr>
      <vt:lpstr>Title IB: Adult and Dislocated Worker Eligible Training Provider List (ETPL)</vt:lpstr>
      <vt:lpstr>Title IB: Adult and Dislocated Worker SY19</vt:lpstr>
      <vt:lpstr>Title IB: Adult and Dislocated Worker Resources</vt:lpstr>
      <vt:lpstr>Title IB: Adult and Dislocated Worker</vt:lpstr>
      <vt:lpstr>Title IB: Youth</vt:lpstr>
      <vt:lpstr>   Title IB: Youth </vt:lpstr>
      <vt:lpstr>Title IB: Youth</vt:lpstr>
      <vt:lpstr>Title IB: Youth</vt:lpstr>
      <vt:lpstr>Title II: Adult Education and Literacy</vt:lpstr>
      <vt:lpstr>The Alaska Adult Education Student</vt:lpstr>
      <vt:lpstr>Eligibility</vt:lpstr>
      <vt:lpstr>Adult Education and Literacy Activities</vt:lpstr>
      <vt:lpstr>College &amp; Career Readiness</vt:lpstr>
      <vt:lpstr>Adult Education &amp; WIOA Youth Overlap</vt:lpstr>
      <vt:lpstr>Questions??</vt:lpstr>
      <vt:lpstr>Title III: Wagner-Peyser</vt:lpstr>
      <vt:lpstr>Title III: Wagner-Peyser Service Delivery</vt:lpstr>
      <vt:lpstr>Title III: Wagner-Peyser Job Seeker Services</vt:lpstr>
      <vt:lpstr>Job Center Resource Rooms</vt:lpstr>
      <vt:lpstr>Title III: Wagner-Peyser Employer Services</vt:lpstr>
      <vt:lpstr>Title III:  Wagner-Peyser FY19</vt:lpstr>
      <vt:lpstr>Title III:  Wagner-Peyser Resources</vt:lpstr>
      <vt:lpstr>Title III:  Wagner-Peyser</vt:lpstr>
      <vt:lpstr>Welcome to DVR 101 Training</vt:lpstr>
      <vt:lpstr>Overview</vt:lpstr>
      <vt:lpstr>Who Are We? </vt:lpstr>
      <vt:lpstr>PowerPoint Presentation</vt:lpstr>
      <vt:lpstr>How does ADVR carry out  our mission &amp; principles?</vt:lpstr>
      <vt:lpstr>PowerPoint Presentation</vt:lpstr>
      <vt:lpstr>What about people who are receiving SSI or SSDI?</vt:lpstr>
      <vt:lpstr>ADVR Process</vt:lpstr>
      <vt:lpstr>What if the significance of the person’s disability becomes an obstacle to receive employment?</vt:lpstr>
      <vt:lpstr>Free Services</vt:lpstr>
      <vt:lpstr>Services Clients May Help Pay For</vt:lpstr>
      <vt:lpstr>Let’s talk about WIOA…..</vt:lpstr>
      <vt:lpstr>PowerPoint Presentation</vt:lpstr>
      <vt:lpstr>PowerPoint Presentation</vt:lpstr>
      <vt:lpstr>PowerPoint Presentation</vt:lpstr>
      <vt:lpstr>PowerPoint Presentation</vt:lpstr>
      <vt:lpstr>PowerPoint Presentation</vt:lpstr>
      <vt:lpstr>Pre-Employment Transition Students</vt:lpstr>
      <vt:lpstr>ADVR FY19 Achievements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Brenner, Susan R (DOL)</dc:creator>
  <cp:lastModifiedBy>Windy Swearingin</cp:lastModifiedBy>
  <cp:revision>59</cp:revision>
  <dcterms:created xsi:type="dcterms:W3CDTF">2014-04-17T22:14:21Z</dcterms:created>
  <dcterms:modified xsi:type="dcterms:W3CDTF">2019-09-26T11:37:20Z</dcterms:modified>
</cp:coreProperties>
</file>