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2a555ace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2a555ace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2a555ace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2a555ace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2b5365d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2b5365d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2b5365dc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2b5365dc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2b5365d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2b5365d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9e47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9e4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6f9e470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6f9e47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6f9e470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6f9e470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7843aa8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7843aa8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7843aa84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7843aa84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2a555ac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2a555ac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7843aa84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7843aa8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2a555ac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2a555ac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yGY2NfYpe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en.islcollective.com/english-esl-worksheets/grammar/genitive-s-or-possession/simpsons-family-tree/8388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film-english.com/" TargetMode="External"/><Relationship Id="rId13" Type="http://schemas.openxmlformats.org/officeDocument/2006/relationships/hyperlink" Target="https://www.teachingenglish.org.uk/getting-started-resources" TargetMode="External"/><Relationship Id="rId3" Type="http://schemas.openxmlformats.org/officeDocument/2006/relationships/hyperlink" Target="https://www.cambridge.org/us/cambridgeenglish/catalog/adult-courses/ventures" TargetMode="External"/><Relationship Id="rId7" Type="http://schemas.openxmlformats.org/officeDocument/2006/relationships/hyperlink" Target="https://chasingtimeenglish.com/en" TargetMode="External"/><Relationship Id="rId12" Type="http://schemas.openxmlformats.org/officeDocument/2006/relationships/hyperlink" Target="https://breakingnewsenglish.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islcollective.com/" TargetMode="External"/><Relationship Id="rId11" Type="http://schemas.openxmlformats.org/officeDocument/2006/relationships/hyperlink" Target="https://tefltunes.com/" TargetMode="External"/><Relationship Id="rId5" Type="http://schemas.openxmlformats.org/officeDocument/2006/relationships/hyperlink" Target="https://www.esllibrary.com/" TargetMode="External"/><Relationship Id="rId15" Type="http://schemas.openxmlformats.org/officeDocument/2006/relationships/hyperlink" Target="https://learning.blogs.nytimes.com/2016/09/07/how-to-teach-with-our-picture-prompts-and-other-times-images/" TargetMode="External"/><Relationship Id="rId10" Type="http://schemas.openxmlformats.org/officeDocument/2006/relationships/hyperlink" Target="https://www.ket.org/" TargetMode="External"/><Relationship Id="rId4" Type="http://schemas.openxmlformats.org/officeDocument/2006/relationships/hyperlink" Target="https://elt.oup.com/catalogue/items/global/dictionaries/oxford_picture_dictionary/?cc=us&amp;selLanguage=en" TargetMode="External"/><Relationship Id="rId9" Type="http://schemas.openxmlformats.org/officeDocument/2006/relationships/hyperlink" Target="https://wespeaknyc.cityofnewyork.us/" TargetMode="External"/><Relationship Id="rId14" Type="http://schemas.openxmlformats.org/officeDocument/2006/relationships/hyperlink" Target="https://unsplash.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film-english.com/2016/09/05/penelope-in-the-treehous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4m91qiAtCo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Strategies and Resources for Multilevel English Language Learners</a:t>
            </a:r>
            <a:endParaRPr sz="300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Teresa Barton: Prince William Sound College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Speaking Application</a:t>
            </a:r>
            <a:endParaRPr/>
          </a:p>
        </p:txBody>
      </p:sp>
      <p:sp>
        <p:nvSpPr>
          <p:cNvPr id="162" name="Google Shape;162;p22"/>
          <p:cNvSpPr txBox="1">
            <a:spLocks noGrp="1"/>
          </p:cNvSpPr>
          <p:nvPr>
            <p:ph type="body" idx="1"/>
          </p:nvPr>
        </p:nvSpPr>
        <p:spPr>
          <a:xfrm>
            <a:off x="311700" y="1069850"/>
            <a:ext cx="8520600" cy="3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Questions about the movie: </a:t>
            </a:r>
            <a:endParaRPr sz="1300"/>
          </a:p>
          <a:p>
            <a:pPr marL="457200" lvl="0" indent="-311150" algn="l" rtl="0">
              <a:spcBef>
                <a:spcPts val="1600"/>
              </a:spcBef>
              <a:spcAft>
                <a:spcPts val="0"/>
              </a:spcAft>
              <a:buSzPts val="1300"/>
              <a:buAutoNum type="arabicPeriod"/>
            </a:pPr>
            <a:r>
              <a:rPr lang="en" sz="1300"/>
              <a:t>Let’s discuss Penelope’s new family (draw a family tree on the  board and label characters and their relation to Penelope).  </a:t>
            </a:r>
            <a:endParaRPr sz="1300"/>
          </a:p>
          <a:p>
            <a:pPr marL="457200" lvl="0" indent="-311150" algn="l" rtl="0">
              <a:spcBef>
                <a:spcPts val="0"/>
              </a:spcBef>
              <a:spcAft>
                <a:spcPts val="0"/>
              </a:spcAft>
              <a:buSzPts val="1300"/>
              <a:buAutoNum type="arabicPeriod"/>
            </a:pPr>
            <a:r>
              <a:rPr lang="en" sz="1300"/>
              <a:t>Why was Penelope upset in the beginning of the film?</a:t>
            </a:r>
            <a:endParaRPr sz="1300"/>
          </a:p>
          <a:p>
            <a:pPr marL="457200" lvl="0" indent="-311150" algn="l" rtl="0">
              <a:spcBef>
                <a:spcPts val="0"/>
              </a:spcBef>
              <a:spcAft>
                <a:spcPts val="0"/>
              </a:spcAft>
              <a:buSzPts val="1300"/>
              <a:buAutoNum type="arabicPeriod"/>
            </a:pPr>
            <a:r>
              <a:rPr lang="en" sz="1300"/>
              <a:t>What happened at the end? Was she still upset? </a:t>
            </a:r>
            <a:endParaRPr sz="1300"/>
          </a:p>
          <a:p>
            <a:pPr marL="0" lvl="0" indent="0" algn="l" rtl="0">
              <a:spcBef>
                <a:spcPts val="1600"/>
              </a:spcBef>
              <a:spcAft>
                <a:spcPts val="0"/>
              </a:spcAft>
              <a:buNone/>
            </a:pPr>
            <a:r>
              <a:rPr lang="en" sz="1300"/>
              <a:t>Your family: Can use as guided writing or discussion (ESL Library)--I often encourage students to show us their pictures on their phones. Often they have pictures that they are eager to talk about. You can create cloze sentences on the board to help beginners. </a:t>
            </a:r>
            <a:endParaRPr sz="1300"/>
          </a:p>
          <a:p>
            <a:pPr marL="457200" lvl="0" indent="-311150" algn="l" rtl="0">
              <a:spcBef>
                <a:spcPts val="1600"/>
              </a:spcBef>
              <a:spcAft>
                <a:spcPts val="0"/>
              </a:spcAft>
              <a:buSzPts val="1300"/>
              <a:buAutoNum type="arabicPeriod"/>
            </a:pPr>
            <a:r>
              <a:rPr lang="en" sz="1300"/>
              <a:t>How many people are in your family. Can you describe them? Do you have a brother or sister? Husband or wife? </a:t>
            </a:r>
            <a:endParaRPr sz="1300"/>
          </a:p>
          <a:p>
            <a:pPr marL="457200" lvl="0" indent="-311150" algn="l" rtl="0">
              <a:spcBef>
                <a:spcPts val="0"/>
              </a:spcBef>
              <a:spcAft>
                <a:spcPts val="0"/>
              </a:spcAft>
              <a:buSzPts val="1300"/>
              <a:buAutoNum type="arabicPeriod"/>
            </a:pPr>
            <a:r>
              <a:rPr lang="en" sz="1300"/>
              <a:t>Do you have friends that you are really close to?</a:t>
            </a:r>
            <a:endParaRPr sz="1300"/>
          </a:p>
          <a:p>
            <a:pPr marL="457200" lvl="0" indent="-311150" algn="l" rtl="0">
              <a:spcBef>
                <a:spcPts val="0"/>
              </a:spcBef>
              <a:spcAft>
                <a:spcPts val="0"/>
              </a:spcAft>
              <a:buSzPts val="1300"/>
              <a:buAutoNum type="arabicPeriod"/>
            </a:pPr>
            <a:r>
              <a:rPr lang="en" sz="1300"/>
              <a:t>Where does your family live?</a:t>
            </a:r>
            <a:endParaRPr sz="1300"/>
          </a:p>
          <a:p>
            <a:pPr marL="457200" lvl="0" indent="-311150" algn="l" rtl="0">
              <a:spcBef>
                <a:spcPts val="0"/>
              </a:spcBef>
              <a:spcAft>
                <a:spcPts val="0"/>
              </a:spcAft>
              <a:buSzPts val="1300"/>
              <a:buAutoNum type="arabicPeriod"/>
            </a:pPr>
            <a:r>
              <a:rPr lang="en" sz="1300"/>
              <a:t>Do you spend a lot of time with your family?</a:t>
            </a:r>
            <a:endParaRPr sz="1300"/>
          </a:p>
          <a:p>
            <a:pPr marL="457200" lvl="0" indent="-311150" algn="l" rtl="0">
              <a:spcBef>
                <a:spcPts val="0"/>
              </a:spcBef>
              <a:spcAft>
                <a:spcPts val="0"/>
              </a:spcAft>
              <a:buSzPts val="1300"/>
              <a:buAutoNum type="arabicPeriod"/>
            </a:pPr>
            <a:r>
              <a:rPr lang="en" sz="1300"/>
              <a:t>What kind of activities do you like to do with your family?</a:t>
            </a:r>
            <a:endParaRPr sz="13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Listening, Grammar, and Reading Application</a:t>
            </a:r>
            <a:endParaRPr/>
          </a:p>
        </p:txBody>
      </p:sp>
      <p:sp>
        <p:nvSpPr>
          <p:cNvPr id="168" name="Google Shape;168;p23"/>
          <p:cNvSpPr txBox="1">
            <a:spLocks noGrp="1"/>
          </p:cNvSpPr>
          <p:nvPr>
            <p:ph type="body" idx="1"/>
          </p:nvPr>
        </p:nvSpPr>
        <p:spPr>
          <a:xfrm>
            <a:off x="311700" y="1229875"/>
            <a:ext cx="8520600" cy="37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Now we can integrate Ventures Unit 3. </a:t>
            </a:r>
            <a:endParaRPr sz="1400"/>
          </a:p>
          <a:p>
            <a:pPr marL="457200" lvl="0" indent="-317500" algn="l" rtl="0">
              <a:spcBef>
                <a:spcPts val="1600"/>
              </a:spcBef>
              <a:spcAft>
                <a:spcPts val="0"/>
              </a:spcAft>
              <a:buSzPts val="1400"/>
              <a:buChar char="-"/>
            </a:pPr>
            <a:r>
              <a:rPr lang="en" sz="1400"/>
              <a:t>Look at the picture on page 32. What do you see? </a:t>
            </a:r>
            <a:endParaRPr sz="1400"/>
          </a:p>
          <a:p>
            <a:pPr marL="457200" lvl="0" indent="-317500" algn="l" rtl="0">
              <a:spcBef>
                <a:spcPts val="0"/>
              </a:spcBef>
              <a:spcAft>
                <a:spcPts val="0"/>
              </a:spcAft>
              <a:buSzPts val="1400"/>
              <a:buChar char="-"/>
            </a:pPr>
            <a:r>
              <a:rPr lang="en" sz="1400"/>
              <a:t>Complete the listening activity on page 33. </a:t>
            </a:r>
            <a:endParaRPr sz="1400"/>
          </a:p>
          <a:p>
            <a:pPr marL="0" lvl="0" indent="0" algn="l" rtl="0">
              <a:spcBef>
                <a:spcPts val="1600"/>
              </a:spcBef>
              <a:spcAft>
                <a:spcPts val="0"/>
              </a:spcAft>
              <a:buNone/>
            </a:pPr>
            <a:r>
              <a:rPr lang="en" sz="1400"/>
              <a:t>Introduce grammar concept: present continuous p.34-37</a:t>
            </a:r>
            <a:endParaRPr sz="1400"/>
          </a:p>
          <a:p>
            <a:pPr marL="457200" lvl="0" indent="-317500" algn="l" rtl="0">
              <a:spcBef>
                <a:spcPts val="1600"/>
              </a:spcBef>
              <a:spcAft>
                <a:spcPts val="0"/>
              </a:spcAft>
              <a:buSzPts val="1400"/>
              <a:buChar char="●"/>
            </a:pPr>
            <a:r>
              <a:rPr lang="en" sz="1400"/>
              <a:t>Utilize the photo prompt and Penelope  from the beginning of the lesson to further practice the present continuous. This can also be a writing exercise. </a:t>
            </a:r>
            <a:endParaRPr sz="1400"/>
          </a:p>
          <a:p>
            <a:pPr marL="914400" lvl="1" indent="-317500" algn="l" rtl="0">
              <a:spcBef>
                <a:spcPts val="0"/>
              </a:spcBef>
              <a:spcAft>
                <a:spcPts val="0"/>
              </a:spcAft>
              <a:buSzPts val="1400"/>
              <a:buChar char="○"/>
            </a:pPr>
            <a:r>
              <a:rPr lang="en"/>
              <a:t>What is the son wearing? What is the mother wearing? What are they doing?</a:t>
            </a:r>
            <a:endParaRPr/>
          </a:p>
          <a:p>
            <a:pPr marL="914400" lvl="1" indent="-317500" algn="l" rtl="0">
              <a:spcBef>
                <a:spcPts val="0"/>
              </a:spcBef>
              <a:spcAft>
                <a:spcPts val="0"/>
              </a:spcAft>
              <a:buSzPts val="1400"/>
              <a:buChar char="○"/>
            </a:pPr>
            <a:r>
              <a:rPr lang="en"/>
              <a:t>What is Penelope doing in the picture? (You can show various clips).</a:t>
            </a:r>
            <a:endParaRPr/>
          </a:p>
          <a:p>
            <a:pPr marL="0" lvl="0" indent="0" algn="l" rtl="0">
              <a:spcBef>
                <a:spcPts val="1600"/>
              </a:spcBef>
              <a:spcAft>
                <a:spcPts val="0"/>
              </a:spcAft>
              <a:buNone/>
            </a:pPr>
            <a:r>
              <a:rPr lang="en" sz="1400"/>
              <a:t>Do the reading component on page 38 and 39.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Review/Assessment</a:t>
            </a:r>
            <a:endParaRPr/>
          </a:p>
        </p:txBody>
      </p:sp>
      <p:sp>
        <p:nvSpPr>
          <p:cNvPr id="174" name="Google Shape;174;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there is time you can do the writing application in Ventures. This particular lesson, though, offered guided writing or discussion. I do not always have time for all language components. Writing is a good homework assignment since it allows more time. </a:t>
            </a:r>
            <a:endParaRPr/>
          </a:p>
          <a:p>
            <a:pPr marL="0" lvl="0" indent="0" algn="l" rtl="0">
              <a:spcBef>
                <a:spcPts val="1600"/>
              </a:spcBef>
              <a:spcAft>
                <a:spcPts val="0"/>
              </a:spcAft>
              <a:buNone/>
            </a:pPr>
            <a:r>
              <a:rPr lang="en"/>
              <a:t>-Use a family tree to review concepts (The Simpsons). </a:t>
            </a:r>
            <a:endParaRPr/>
          </a:p>
          <a:p>
            <a:pPr marL="0" lvl="0" indent="0" algn="l" rtl="0">
              <a:spcBef>
                <a:spcPts val="1600"/>
              </a:spcBef>
              <a:spcAft>
                <a:spcPts val="0"/>
              </a:spcAft>
              <a:buNone/>
            </a:pPr>
            <a:r>
              <a:rPr lang="en"/>
              <a:t>-Any of these discussion questions/activities can either be done in small groups or as a whole class. In multilevel classrooms make sure to pair more beginner students with advanced students. </a:t>
            </a:r>
            <a:endParaRPr/>
          </a:p>
          <a:p>
            <a:pPr marL="0" lvl="0" indent="0" algn="l" rtl="0">
              <a:spcBef>
                <a:spcPts val="1600"/>
              </a:spcBef>
              <a:spcAft>
                <a:spcPts val="0"/>
              </a:spcAft>
              <a:buNone/>
            </a:pPr>
            <a:r>
              <a:rPr lang="en"/>
              <a:t>-End class with “We Are Family” by Sister Sledge </a:t>
            </a:r>
            <a:r>
              <a:rPr lang="en" u="sng">
                <a:solidFill>
                  <a:schemeClr val="hlink"/>
                </a:solidFill>
                <a:hlinkClick r:id="rId3"/>
              </a:rPr>
              <a:t>Family</a:t>
            </a:r>
            <a:r>
              <a:rPr lang="en"/>
              <a:t> </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2694250" y="152400"/>
            <a:ext cx="3706399" cy="4411949"/>
          </a:xfrm>
          <a:prstGeom prst="rect">
            <a:avLst/>
          </a:prstGeom>
          <a:noFill/>
          <a:ln>
            <a:noFill/>
          </a:ln>
        </p:spPr>
      </p:pic>
      <p:sp>
        <p:nvSpPr>
          <p:cNvPr id="180" name="Google Shape;180;p25"/>
          <p:cNvSpPr txBox="1"/>
          <p:nvPr/>
        </p:nvSpPr>
        <p:spPr>
          <a:xfrm>
            <a:off x="2753300" y="4683850"/>
            <a:ext cx="3589800" cy="3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Isl Collective: </a:t>
            </a:r>
            <a:r>
              <a:rPr lang="en" sz="1200" u="sng">
                <a:solidFill>
                  <a:schemeClr val="hlink"/>
                </a:solidFill>
                <a:latin typeface="Roboto"/>
                <a:ea typeface="Roboto"/>
                <a:cs typeface="Roboto"/>
                <a:sym typeface="Roboto"/>
                <a:hlinkClick r:id="rId4"/>
              </a:rPr>
              <a:t>Worksheet</a:t>
            </a:r>
            <a:endParaRPr sz="12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Works Cited</a:t>
            </a:r>
            <a:endParaRPr/>
          </a:p>
        </p:txBody>
      </p:sp>
      <p:sp>
        <p:nvSpPr>
          <p:cNvPr id="186" name="Google Shape;186;p26"/>
          <p:cNvSpPr txBox="1">
            <a:spLocks noGrp="1"/>
          </p:cNvSpPr>
          <p:nvPr>
            <p:ph type="body" idx="1"/>
          </p:nvPr>
        </p:nvSpPr>
        <p:spPr>
          <a:xfrm>
            <a:off x="311700" y="1229875"/>
            <a:ext cx="8520600" cy="3339000"/>
          </a:xfrm>
          <a:prstGeom prst="rect">
            <a:avLst/>
          </a:prstGeom>
        </p:spPr>
        <p:txBody>
          <a:bodyPr spcFirstLastPara="1" wrap="square" lIns="114300" tIns="91425" rIns="91425" bIns="91425" anchor="t" anchorCtr="0">
            <a:noAutofit/>
          </a:bodyPr>
          <a:lstStyle/>
          <a:p>
            <a:pPr marL="0" lvl="0" indent="0" algn="l" rtl="0">
              <a:spcBef>
                <a:spcPts val="0"/>
              </a:spcBef>
              <a:spcAft>
                <a:spcPts val="0"/>
              </a:spcAft>
              <a:buNone/>
            </a:pPr>
            <a:r>
              <a:rPr lang="en" sz="1100">
                <a:solidFill>
                  <a:srgbClr val="000000"/>
                </a:solidFill>
                <a:latin typeface="Arial"/>
                <a:ea typeface="Arial"/>
                <a:cs typeface="Arial"/>
                <a:sym typeface="Arial"/>
              </a:rPr>
              <a:t>Mathews-Aydinli, J., &amp; Van Horne, R. (2006). Promoting success of multilevel ESL classes: What</a:t>
            </a:r>
            <a:endParaRPr sz="1100">
              <a:solidFill>
                <a:srgbClr val="000000"/>
              </a:solidFill>
              <a:latin typeface="Arial"/>
              <a:ea typeface="Arial"/>
              <a:cs typeface="Arial"/>
              <a:sym typeface="Arial"/>
            </a:endParaRPr>
          </a:p>
          <a:p>
            <a:pPr marL="457200" lvl="0" indent="0" algn="l" rtl="0">
              <a:spcBef>
                <a:spcPts val="0"/>
              </a:spcBef>
              <a:spcAft>
                <a:spcPts val="0"/>
              </a:spcAft>
              <a:buNone/>
            </a:pPr>
            <a:r>
              <a:rPr lang="en" sz="1100">
                <a:solidFill>
                  <a:srgbClr val="000000"/>
                </a:solidFill>
                <a:latin typeface="Arial"/>
                <a:ea typeface="Arial"/>
                <a:cs typeface="Arial"/>
                <a:sym typeface="Arial"/>
              </a:rPr>
              <a:t>teachers and administrators can do. </a:t>
            </a:r>
            <a:r>
              <a:rPr lang="en" sz="1100" i="1">
                <a:solidFill>
                  <a:srgbClr val="000000"/>
                </a:solidFill>
                <a:latin typeface="Arial"/>
                <a:ea typeface="Arial"/>
                <a:cs typeface="Arial"/>
                <a:sym typeface="Arial"/>
              </a:rPr>
              <a:t>CAELA. </a:t>
            </a:r>
            <a:r>
              <a:rPr lang="en" sz="1100">
                <a:solidFill>
                  <a:srgbClr val="000000"/>
                </a:solidFill>
                <a:latin typeface="Arial"/>
                <a:ea typeface="Arial"/>
                <a:cs typeface="Arial"/>
                <a:sym typeface="Arial"/>
              </a:rPr>
              <a:t>Retrieved from </a:t>
            </a:r>
            <a:r>
              <a:rPr lang="en" sz="1100" u="sng">
                <a:solidFill>
                  <a:srgbClr val="0000FF"/>
                </a:solidFill>
                <a:latin typeface="Times New Roman"/>
                <a:ea typeface="Times New Roman"/>
                <a:cs typeface="Times New Roman"/>
                <a:sym typeface="Times New Roman"/>
              </a:rPr>
              <a:t>http://www.cal.org/adultesl/pdfs/promoting-the-success-of-multilevel-esl-classes.pdf</a:t>
            </a:r>
            <a:endParaRPr sz="1100" u="sng">
              <a:solidFill>
                <a:srgbClr val="0000FF"/>
              </a:solidFill>
              <a:latin typeface="Times New Roman"/>
              <a:ea typeface="Times New Roman"/>
              <a:cs typeface="Times New Roman"/>
              <a:sym typeface="Times New Roman"/>
            </a:endParaRPr>
          </a:p>
          <a:p>
            <a:pPr marL="0" lvl="0" indent="0" algn="l" rtl="0">
              <a:lnSpc>
                <a:spcPct val="100000"/>
              </a:lnSpc>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Multilevel Classes</a:t>
            </a:r>
            <a:endParaRPr/>
          </a:p>
        </p:txBody>
      </p:sp>
      <p:grpSp>
        <p:nvGrpSpPr>
          <p:cNvPr id="92" name="Google Shape;92;p14"/>
          <p:cNvGrpSpPr/>
          <p:nvPr/>
        </p:nvGrpSpPr>
        <p:grpSpPr>
          <a:xfrm>
            <a:off x="431925" y="1304875"/>
            <a:ext cx="2628925" cy="3416400"/>
            <a:chOff x="431925" y="1304875"/>
            <a:chExt cx="2628925" cy="3416400"/>
          </a:xfrm>
        </p:grpSpPr>
        <p:sp>
          <p:nvSpPr>
            <p:cNvPr id="93" name="Google Shape;93;p14"/>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4"/>
          <p:cNvSpPr txBox="1">
            <a:spLocks noGrp="1"/>
          </p:cNvSpPr>
          <p:nvPr>
            <p:ph type="body" idx="4294967295"/>
          </p:nvPr>
        </p:nvSpPr>
        <p:spPr>
          <a:xfrm>
            <a:off x="50642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Definition </a:t>
            </a:r>
            <a:endParaRPr>
              <a:solidFill>
                <a:schemeClr val="lt1"/>
              </a:solidFill>
            </a:endParaRPr>
          </a:p>
        </p:txBody>
      </p:sp>
      <p:sp>
        <p:nvSpPr>
          <p:cNvPr id="96" name="Google Shape;96;p14"/>
          <p:cNvSpPr txBox="1">
            <a:spLocks noGrp="1"/>
          </p:cNvSpPr>
          <p:nvPr>
            <p:ph type="body" idx="4294967295"/>
          </p:nvPr>
        </p:nvSpPr>
        <p:spPr>
          <a:xfrm>
            <a:off x="508325" y="1850300"/>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  English language learners with a wide range of English proficiency, beginning to advanced, that are placed together instructionally in a single group (Mathews-Aydinli &amp; Van Horne, 2006).</a:t>
            </a:r>
            <a:endParaRPr sz="1600"/>
          </a:p>
        </p:txBody>
      </p:sp>
      <p:grpSp>
        <p:nvGrpSpPr>
          <p:cNvPr id="97" name="Google Shape;97;p14"/>
          <p:cNvGrpSpPr/>
          <p:nvPr/>
        </p:nvGrpSpPr>
        <p:grpSpPr>
          <a:xfrm>
            <a:off x="3320450" y="1304875"/>
            <a:ext cx="2632500" cy="3416400"/>
            <a:chOff x="3320450" y="1304875"/>
            <a:chExt cx="2632500" cy="3416400"/>
          </a:xfrm>
        </p:grpSpPr>
        <p:sp>
          <p:nvSpPr>
            <p:cNvPr id="98" name="Google Shape;98;p14"/>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4"/>
          <p:cNvSpPr txBox="1">
            <a:spLocks noGrp="1"/>
          </p:cNvSpPr>
          <p:nvPr>
            <p:ph type="body" idx="4294967295"/>
          </p:nvPr>
        </p:nvSpPr>
        <p:spPr>
          <a:xfrm>
            <a:off x="3389450"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Context</a:t>
            </a:r>
            <a:endParaRPr>
              <a:solidFill>
                <a:schemeClr val="lt1"/>
              </a:solidFill>
            </a:endParaRPr>
          </a:p>
        </p:txBody>
      </p:sp>
      <p:sp>
        <p:nvSpPr>
          <p:cNvPr id="101" name="Google Shape;101;p14"/>
          <p:cNvSpPr txBox="1">
            <a:spLocks noGrp="1"/>
          </p:cNvSpPr>
          <p:nvPr>
            <p:ph type="body" idx="4294967295"/>
          </p:nvPr>
        </p:nvSpPr>
        <p:spPr>
          <a:xfrm>
            <a:off x="3396775" y="1850300"/>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  Given that many of our programs are small, this is a reality for many adult education classrooms. </a:t>
            </a:r>
            <a:endParaRPr sz="1600"/>
          </a:p>
          <a:p>
            <a:pPr marL="0" lvl="0" indent="0" algn="l" rtl="0">
              <a:spcBef>
                <a:spcPts val="1600"/>
              </a:spcBef>
              <a:spcAft>
                <a:spcPts val="1600"/>
              </a:spcAft>
              <a:buNone/>
            </a:pPr>
            <a:r>
              <a:rPr lang="en" sz="1600"/>
              <a:t>  In addition, student attendance may be sporadic. </a:t>
            </a:r>
            <a:endParaRPr sz="1600"/>
          </a:p>
        </p:txBody>
      </p:sp>
      <p:grpSp>
        <p:nvGrpSpPr>
          <p:cNvPr id="102" name="Google Shape;102;p14"/>
          <p:cNvGrpSpPr/>
          <p:nvPr/>
        </p:nvGrpSpPr>
        <p:grpSpPr>
          <a:xfrm>
            <a:off x="6212550" y="1304875"/>
            <a:ext cx="2632500" cy="3416400"/>
            <a:chOff x="6212550" y="1304875"/>
            <a:chExt cx="2632500" cy="3416400"/>
          </a:xfrm>
        </p:grpSpPr>
        <p:sp>
          <p:nvSpPr>
            <p:cNvPr id="103" name="Google Shape;103;p1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4"/>
          <p:cNvSpPr txBox="1">
            <a:spLocks noGrp="1"/>
          </p:cNvSpPr>
          <p:nvPr>
            <p:ph type="body" idx="4294967295"/>
          </p:nvPr>
        </p:nvSpPr>
        <p:spPr>
          <a:xfrm>
            <a:off x="62724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Challenges</a:t>
            </a:r>
            <a:endParaRPr>
              <a:solidFill>
                <a:schemeClr val="lt1"/>
              </a:solidFill>
            </a:endParaRPr>
          </a:p>
        </p:txBody>
      </p:sp>
      <p:sp>
        <p:nvSpPr>
          <p:cNvPr id="106" name="Google Shape;106;p14"/>
          <p:cNvSpPr txBox="1">
            <a:spLocks noGrp="1"/>
          </p:cNvSpPr>
          <p:nvPr>
            <p:ph type="body" idx="4294967295"/>
          </p:nvPr>
        </p:nvSpPr>
        <p:spPr>
          <a:xfrm>
            <a:off x="6286400" y="1850300"/>
            <a:ext cx="2478600" cy="2794800"/>
          </a:xfrm>
          <a:prstGeom prst="rect">
            <a:avLst/>
          </a:prstGeom>
        </p:spPr>
        <p:txBody>
          <a:bodyPr spcFirstLastPara="1" wrap="square" lIns="91425" tIns="91425" rIns="91425" bIns="91425" anchor="t" anchorCtr="0">
            <a:noAutofit/>
          </a:bodyPr>
          <a:lstStyle/>
          <a:p>
            <a:pPr marL="57150" lvl="0" indent="0" algn="l" rtl="0">
              <a:spcBef>
                <a:spcPts val="0"/>
              </a:spcBef>
              <a:spcAft>
                <a:spcPts val="0"/>
              </a:spcAft>
              <a:buNone/>
            </a:pPr>
            <a:r>
              <a:rPr lang="en" sz="1600"/>
              <a:t>  Teachers must spend extra time preparing lessons and materials and need greater program support. </a:t>
            </a:r>
            <a:endParaRPr sz="1600"/>
          </a:p>
          <a:p>
            <a:pPr marL="57150" lvl="0" indent="0" algn="l" rtl="0">
              <a:spcBef>
                <a:spcPts val="1600"/>
              </a:spcBef>
              <a:spcAft>
                <a:spcPts val="1600"/>
              </a:spcAft>
              <a:buNone/>
            </a:pPr>
            <a:r>
              <a:rPr lang="en" sz="1600"/>
              <a:t>  Having a stash of material can make life easier.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Multilevel Learning Strategies </a:t>
            </a:r>
            <a:endParaRPr/>
          </a:p>
        </p:txBody>
      </p:sp>
      <p:sp>
        <p:nvSpPr>
          <p:cNvPr id="112" name="Google Shape;112;p15"/>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3" name="Google Shape;113;p15"/>
          <p:cNvSpPr txBox="1">
            <a:spLocks noGrp="1"/>
          </p:cNvSpPr>
          <p:nvPr>
            <p:ph type="body" idx="4294967295"/>
          </p:nvPr>
        </p:nvSpPr>
        <p:spPr>
          <a:xfrm>
            <a:off x="4323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Needs Assessment </a:t>
            </a:r>
            <a:endParaRPr>
              <a:solidFill>
                <a:schemeClr val="lt1"/>
              </a:solidFill>
            </a:endParaRPr>
          </a:p>
        </p:txBody>
      </p:sp>
      <p:sp>
        <p:nvSpPr>
          <p:cNvPr id="114" name="Google Shape;114;p15"/>
          <p:cNvSpPr txBox="1">
            <a:spLocks noGrp="1"/>
          </p:cNvSpPr>
          <p:nvPr>
            <p:ph type="body" idx="4294967295"/>
          </p:nvPr>
        </p:nvSpPr>
        <p:spPr>
          <a:xfrm>
            <a:off x="432350" y="2070575"/>
            <a:ext cx="2471700" cy="26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Through intake or informal interviews it is important to figure out what students really want to learn. </a:t>
            </a:r>
            <a:endParaRPr sz="1600"/>
          </a:p>
          <a:p>
            <a:pPr marL="0" lvl="0" indent="0" algn="l" rtl="0">
              <a:spcBef>
                <a:spcPts val="800"/>
              </a:spcBef>
              <a:spcAft>
                <a:spcPts val="0"/>
              </a:spcAft>
              <a:buNone/>
            </a:pPr>
            <a:r>
              <a:rPr lang="en" sz="1600"/>
              <a:t>Skills assessment </a:t>
            </a:r>
            <a:endParaRPr sz="1600"/>
          </a:p>
          <a:p>
            <a:pPr marL="0" lvl="0" indent="0" algn="l" rtl="0">
              <a:spcBef>
                <a:spcPts val="800"/>
              </a:spcBef>
              <a:spcAft>
                <a:spcPts val="800"/>
              </a:spcAft>
              <a:buNone/>
            </a:pPr>
            <a:r>
              <a:rPr lang="en" sz="1600"/>
              <a:t> </a:t>
            </a:r>
            <a:endParaRPr sz="1600"/>
          </a:p>
        </p:txBody>
      </p:sp>
      <p:sp>
        <p:nvSpPr>
          <p:cNvPr id="115" name="Google Shape;115;p15"/>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6" name="Google Shape;116;p15"/>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Detailed Lesson Planning</a:t>
            </a:r>
            <a:endParaRPr>
              <a:solidFill>
                <a:schemeClr val="lt1"/>
              </a:solidFill>
            </a:endParaRPr>
          </a:p>
        </p:txBody>
      </p:sp>
      <p:sp>
        <p:nvSpPr>
          <p:cNvPr id="117" name="Google Shape;117;p15"/>
          <p:cNvSpPr txBox="1">
            <a:spLocks noGrp="1"/>
          </p:cNvSpPr>
          <p:nvPr>
            <p:ph type="body" idx="4294967295"/>
          </p:nvPr>
        </p:nvSpPr>
        <p:spPr>
          <a:xfrm>
            <a:off x="3336146" y="2070575"/>
            <a:ext cx="2471700" cy="2650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Flexibility is key</a:t>
            </a:r>
            <a:endParaRPr sz="1400"/>
          </a:p>
          <a:p>
            <a:pPr marL="457200" lvl="0" indent="-317500" algn="l" rtl="0">
              <a:spcBef>
                <a:spcPts val="0"/>
              </a:spcBef>
              <a:spcAft>
                <a:spcPts val="0"/>
              </a:spcAft>
              <a:buSzPts val="1400"/>
              <a:buChar char="●"/>
            </a:pPr>
            <a:r>
              <a:rPr lang="en" sz="1400"/>
              <a:t>Leveled books/curriculum</a:t>
            </a:r>
            <a:endParaRPr sz="1400"/>
          </a:p>
          <a:p>
            <a:pPr marL="457200" lvl="0" indent="-317500" algn="l" rtl="0">
              <a:spcBef>
                <a:spcPts val="0"/>
              </a:spcBef>
              <a:spcAft>
                <a:spcPts val="0"/>
              </a:spcAft>
              <a:buSzPts val="1400"/>
              <a:buChar char="●"/>
            </a:pPr>
            <a:r>
              <a:rPr lang="en" sz="1400"/>
              <a:t>Multilevel worksheets</a:t>
            </a:r>
            <a:endParaRPr sz="1400"/>
          </a:p>
          <a:p>
            <a:pPr marL="457200" lvl="0" indent="-317500" algn="l" rtl="0">
              <a:spcBef>
                <a:spcPts val="0"/>
              </a:spcBef>
              <a:spcAft>
                <a:spcPts val="0"/>
              </a:spcAft>
              <a:buSzPts val="1400"/>
              <a:buChar char="●"/>
            </a:pPr>
            <a:r>
              <a:rPr lang="en" sz="1400"/>
              <a:t>Grouping</a:t>
            </a:r>
            <a:endParaRPr sz="1400"/>
          </a:p>
          <a:p>
            <a:pPr marL="457200" lvl="0" indent="-317500" algn="l" rtl="0">
              <a:spcBef>
                <a:spcPts val="0"/>
              </a:spcBef>
              <a:spcAft>
                <a:spcPts val="0"/>
              </a:spcAft>
              <a:buSzPts val="1400"/>
              <a:buChar char="●"/>
            </a:pPr>
            <a:r>
              <a:rPr lang="en" sz="1400"/>
              <a:t>Role Plays</a:t>
            </a:r>
            <a:endParaRPr sz="1400"/>
          </a:p>
          <a:p>
            <a:pPr marL="457200" lvl="0" indent="-317500" algn="l" rtl="0">
              <a:spcBef>
                <a:spcPts val="0"/>
              </a:spcBef>
              <a:spcAft>
                <a:spcPts val="0"/>
              </a:spcAft>
              <a:buSzPts val="1400"/>
              <a:buChar char="●"/>
            </a:pPr>
            <a:r>
              <a:rPr lang="en" sz="1400"/>
              <a:t>Visuals or realia </a:t>
            </a:r>
            <a:endParaRPr sz="1400"/>
          </a:p>
          <a:p>
            <a:pPr marL="457200" lvl="0" indent="-317500" algn="l" rtl="0">
              <a:spcBef>
                <a:spcPts val="0"/>
              </a:spcBef>
              <a:spcAft>
                <a:spcPts val="0"/>
              </a:spcAft>
              <a:buSzPts val="1400"/>
              <a:buChar char="●"/>
            </a:pPr>
            <a:r>
              <a:rPr lang="en" sz="1400"/>
              <a:t>Thematic Instruction</a:t>
            </a:r>
            <a:endParaRPr sz="1400"/>
          </a:p>
          <a:p>
            <a:pPr marL="457200" lvl="0" indent="-317500" algn="l" rtl="0">
              <a:spcBef>
                <a:spcPts val="0"/>
              </a:spcBef>
              <a:spcAft>
                <a:spcPts val="0"/>
              </a:spcAft>
              <a:buSzPts val="1400"/>
              <a:buChar char="●"/>
            </a:pPr>
            <a:r>
              <a:rPr lang="en" sz="1400"/>
              <a:t>Film/Videos</a:t>
            </a:r>
            <a:endParaRPr sz="1400"/>
          </a:p>
          <a:p>
            <a:pPr marL="457200" lvl="0" indent="0" algn="l" rtl="0">
              <a:spcBef>
                <a:spcPts val="800"/>
              </a:spcBef>
              <a:spcAft>
                <a:spcPts val="800"/>
              </a:spcAft>
              <a:buNone/>
            </a:pPr>
            <a:endParaRPr sz="1600"/>
          </a:p>
        </p:txBody>
      </p:sp>
      <p:sp>
        <p:nvSpPr>
          <p:cNvPr id="118" name="Google Shape;118;p15"/>
          <p:cNvSpPr/>
          <p:nvPr/>
        </p:nvSpPr>
        <p:spPr>
          <a:xfrm>
            <a:off x="5948502"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body" idx="4294967295"/>
          </p:nvPr>
        </p:nvSpPr>
        <p:spPr>
          <a:xfrm>
            <a:off x="6254233"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Activities </a:t>
            </a:r>
            <a:endParaRPr>
              <a:solidFill>
                <a:schemeClr val="lt1"/>
              </a:solidFill>
            </a:endParaRPr>
          </a:p>
        </p:txBody>
      </p:sp>
      <p:sp>
        <p:nvSpPr>
          <p:cNvPr id="120" name="Google Shape;120;p15"/>
          <p:cNvSpPr txBox="1">
            <a:spLocks noGrp="1"/>
          </p:cNvSpPr>
          <p:nvPr>
            <p:ph type="body" idx="4294967295"/>
          </p:nvPr>
        </p:nvSpPr>
        <p:spPr>
          <a:xfrm>
            <a:off x="6254226" y="2070575"/>
            <a:ext cx="2471700" cy="2650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Extra activities for students that tend to finish first </a:t>
            </a:r>
            <a:endParaRPr sz="1600"/>
          </a:p>
          <a:p>
            <a:pPr marL="457200" lvl="0" indent="-330200" algn="l" rtl="0">
              <a:spcBef>
                <a:spcPts val="0"/>
              </a:spcBef>
              <a:spcAft>
                <a:spcPts val="0"/>
              </a:spcAft>
              <a:buSzPts val="1600"/>
              <a:buChar char="●"/>
            </a:pPr>
            <a:r>
              <a:rPr lang="en" sz="1600"/>
              <a:t>Activities promote collaboration.</a:t>
            </a:r>
            <a:endParaRPr sz="1600"/>
          </a:p>
          <a:p>
            <a:pPr marL="457200" lvl="0" indent="-330200" algn="l" rtl="0">
              <a:spcBef>
                <a:spcPts val="0"/>
              </a:spcBef>
              <a:spcAft>
                <a:spcPts val="0"/>
              </a:spcAft>
              <a:buSzPts val="1600"/>
              <a:buChar char="●"/>
            </a:pPr>
            <a:r>
              <a:rPr lang="en" sz="1600"/>
              <a:t>Homework based on level </a:t>
            </a:r>
            <a:endParaRPr sz="1600"/>
          </a:p>
          <a:p>
            <a:pPr marL="457200" lvl="0" indent="0" algn="l" rtl="0">
              <a:spcBef>
                <a:spcPts val="800"/>
              </a:spcBef>
              <a:spcAft>
                <a:spcPts val="0"/>
              </a:spcAft>
              <a:buNone/>
            </a:pPr>
            <a:endParaRPr sz="1600"/>
          </a:p>
          <a:p>
            <a:pPr marL="457200" lvl="0" indent="0" algn="l" rtl="0">
              <a:spcBef>
                <a:spcPts val="800"/>
              </a:spcBef>
              <a:spcAft>
                <a:spcPts val="0"/>
              </a:spcAft>
              <a:buNone/>
            </a:pPr>
            <a:r>
              <a:rPr lang="en" sz="1600"/>
              <a:t> </a:t>
            </a:r>
            <a:endParaRPr sz="1600"/>
          </a:p>
          <a:p>
            <a:pPr marL="457200" lvl="0" indent="0" algn="l" rtl="0">
              <a:spcBef>
                <a:spcPts val="800"/>
              </a:spcBef>
              <a:spcAft>
                <a:spcPts val="800"/>
              </a:spcAft>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Curriculum Resources </a:t>
            </a:r>
            <a:endParaRPr/>
          </a:p>
        </p:txBody>
      </p:sp>
      <p:sp>
        <p:nvSpPr>
          <p:cNvPr id="126" name="Google Shape;126;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Ventures </a:t>
            </a:r>
            <a:r>
              <a:rPr lang="en" sz="1400" u="sng">
                <a:solidFill>
                  <a:schemeClr val="hlink"/>
                </a:solidFill>
                <a:hlinkClick r:id="rId3"/>
              </a:rPr>
              <a:t>Cambridge</a:t>
            </a:r>
            <a:endParaRPr sz="1400"/>
          </a:p>
          <a:p>
            <a:pPr marL="457200" lvl="0" indent="-317500" algn="l" rtl="0">
              <a:spcBef>
                <a:spcPts val="0"/>
              </a:spcBef>
              <a:spcAft>
                <a:spcPts val="0"/>
              </a:spcAft>
              <a:buSzPts val="1400"/>
              <a:buChar char="●"/>
            </a:pPr>
            <a:r>
              <a:rPr lang="en" sz="1400"/>
              <a:t>Oxford Picture Dictionary </a:t>
            </a:r>
            <a:r>
              <a:rPr lang="en" sz="1400" u="sng">
                <a:solidFill>
                  <a:schemeClr val="hlink"/>
                </a:solidFill>
                <a:hlinkClick r:id="rId4"/>
              </a:rPr>
              <a:t>Vocabulary</a:t>
            </a:r>
            <a:endParaRPr sz="1400"/>
          </a:p>
          <a:p>
            <a:pPr marL="457200" lvl="0" indent="-317500" algn="l" rtl="0">
              <a:spcBef>
                <a:spcPts val="0"/>
              </a:spcBef>
              <a:spcAft>
                <a:spcPts val="0"/>
              </a:spcAft>
              <a:buSzPts val="1400"/>
              <a:buChar char="●"/>
            </a:pPr>
            <a:r>
              <a:rPr lang="en" sz="1400"/>
              <a:t>ESL Library </a:t>
            </a:r>
            <a:r>
              <a:rPr lang="en" sz="1400" u="sng">
                <a:solidFill>
                  <a:schemeClr val="hlink"/>
                </a:solidFill>
                <a:hlinkClick r:id="rId5"/>
              </a:rPr>
              <a:t>Website</a:t>
            </a:r>
            <a:endParaRPr sz="1400"/>
          </a:p>
          <a:p>
            <a:pPr marL="457200" lvl="0" indent="-317500" algn="l" rtl="0">
              <a:spcBef>
                <a:spcPts val="0"/>
              </a:spcBef>
              <a:spcAft>
                <a:spcPts val="0"/>
              </a:spcAft>
              <a:buSzPts val="1400"/>
              <a:buChar char="●"/>
            </a:pPr>
            <a:r>
              <a:rPr lang="en" sz="1400"/>
              <a:t>iSL Collective </a:t>
            </a:r>
            <a:r>
              <a:rPr lang="en" sz="1400" u="sng">
                <a:solidFill>
                  <a:schemeClr val="hlink"/>
                </a:solidFill>
                <a:hlinkClick r:id="rId6"/>
              </a:rPr>
              <a:t>Printables/Videos</a:t>
            </a:r>
            <a:endParaRPr sz="1400"/>
          </a:p>
          <a:p>
            <a:pPr marL="457200" lvl="0" indent="-317500" algn="l" rtl="0">
              <a:spcBef>
                <a:spcPts val="0"/>
              </a:spcBef>
              <a:spcAft>
                <a:spcPts val="0"/>
              </a:spcAft>
              <a:buSzPts val="1400"/>
              <a:buChar char="●"/>
            </a:pPr>
            <a:r>
              <a:rPr lang="en" sz="1400"/>
              <a:t>Chasing Time English </a:t>
            </a:r>
            <a:r>
              <a:rPr lang="en" sz="1400" u="sng">
                <a:solidFill>
                  <a:schemeClr val="hlink"/>
                </a:solidFill>
                <a:hlinkClick r:id="rId7"/>
              </a:rPr>
              <a:t>TV Shows</a:t>
            </a:r>
            <a:endParaRPr sz="1400"/>
          </a:p>
          <a:p>
            <a:pPr marL="457200" lvl="0" indent="-317500" algn="l" rtl="0">
              <a:spcBef>
                <a:spcPts val="0"/>
              </a:spcBef>
              <a:spcAft>
                <a:spcPts val="0"/>
              </a:spcAft>
              <a:buSzPts val="1400"/>
              <a:buChar char="●"/>
            </a:pPr>
            <a:r>
              <a:rPr lang="en" sz="1400"/>
              <a:t>Film English </a:t>
            </a:r>
            <a:r>
              <a:rPr lang="en" sz="1400" u="sng">
                <a:solidFill>
                  <a:schemeClr val="hlink"/>
                </a:solidFill>
                <a:hlinkClick r:id="rId8"/>
              </a:rPr>
              <a:t>Videos</a:t>
            </a:r>
            <a:endParaRPr sz="1400"/>
          </a:p>
          <a:p>
            <a:pPr marL="457200" lvl="0" indent="-317500" algn="l" rtl="0">
              <a:spcBef>
                <a:spcPts val="0"/>
              </a:spcBef>
              <a:spcAft>
                <a:spcPts val="0"/>
              </a:spcAft>
              <a:buSzPts val="1400"/>
              <a:buChar char="●"/>
            </a:pPr>
            <a:r>
              <a:rPr lang="en" sz="1400"/>
              <a:t>We Speak NYC </a:t>
            </a:r>
            <a:r>
              <a:rPr lang="en" sz="1400" u="sng">
                <a:solidFill>
                  <a:schemeClr val="hlink"/>
                </a:solidFill>
                <a:hlinkClick r:id="rId9"/>
              </a:rPr>
              <a:t>Civic Focused Learning</a:t>
            </a:r>
            <a:endParaRPr sz="1400"/>
          </a:p>
          <a:p>
            <a:pPr marL="457200" lvl="0" indent="-317500" algn="l" rtl="0">
              <a:spcBef>
                <a:spcPts val="0"/>
              </a:spcBef>
              <a:spcAft>
                <a:spcPts val="0"/>
              </a:spcAft>
              <a:buSzPts val="1400"/>
              <a:buChar char="●"/>
            </a:pPr>
            <a:r>
              <a:rPr lang="en" sz="1400"/>
              <a:t>Kentucky Educational Television </a:t>
            </a:r>
            <a:r>
              <a:rPr lang="en" sz="1400" u="sng">
                <a:solidFill>
                  <a:schemeClr val="hlink"/>
                </a:solidFill>
                <a:hlinkClick r:id="rId10"/>
              </a:rPr>
              <a:t>Public TV</a:t>
            </a:r>
            <a:endParaRPr sz="1400"/>
          </a:p>
          <a:p>
            <a:pPr marL="457200" lvl="0" indent="-317500" algn="l" rtl="0">
              <a:spcBef>
                <a:spcPts val="0"/>
              </a:spcBef>
              <a:spcAft>
                <a:spcPts val="0"/>
              </a:spcAft>
              <a:buSzPts val="1400"/>
              <a:buChar char="●"/>
            </a:pPr>
            <a:r>
              <a:rPr lang="en" sz="1400"/>
              <a:t>TEFL Tunes </a:t>
            </a:r>
            <a:r>
              <a:rPr lang="en" sz="1400" u="sng">
                <a:solidFill>
                  <a:schemeClr val="hlink"/>
                </a:solidFill>
                <a:hlinkClick r:id="rId11"/>
              </a:rPr>
              <a:t>Songs</a:t>
            </a:r>
            <a:endParaRPr sz="1400"/>
          </a:p>
          <a:p>
            <a:pPr marL="457200" lvl="0" indent="-317500" algn="l" rtl="0">
              <a:spcBef>
                <a:spcPts val="0"/>
              </a:spcBef>
              <a:spcAft>
                <a:spcPts val="0"/>
              </a:spcAft>
              <a:buSzPts val="1400"/>
              <a:buChar char="●"/>
            </a:pPr>
            <a:r>
              <a:rPr lang="en" sz="1400"/>
              <a:t>Breaking News English </a:t>
            </a:r>
            <a:r>
              <a:rPr lang="en" sz="1400" u="sng">
                <a:solidFill>
                  <a:schemeClr val="hlink"/>
                </a:solidFill>
                <a:hlinkClick r:id="rId12"/>
              </a:rPr>
              <a:t>News</a:t>
            </a:r>
            <a:endParaRPr sz="1400"/>
          </a:p>
          <a:p>
            <a:pPr marL="457200" lvl="0" indent="-317500" algn="l" rtl="0">
              <a:spcBef>
                <a:spcPts val="0"/>
              </a:spcBef>
              <a:spcAft>
                <a:spcPts val="0"/>
              </a:spcAft>
              <a:buSzPts val="1400"/>
              <a:buChar char="●"/>
            </a:pPr>
            <a:r>
              <a:rPr lang="en" sz="1400"/>
              <a:t>British Council </a:t>
            </a:r>
            <a:r>
              <a:rPr lang="en" sz="1400" u="sng">
                <a:solidFill>
                  <a:schemeClr val="hlink"/>
                </a:solidFill>
                <a:hlinkClick r:id="rId13"/>
              </a:rPr>
              <a:t>Lesson Plans</a:t>
            </a:r>
            <a:endParaRPr sz="1400"/>
          </a:p>
          <a:p>
            <a:pPr marL="457200" lvl="0" indent="-317500" algn="l" rtl="0">
              <a:spcBef>
                <a:spcPts val="0"/>
              </a:spcBef>
              <a:spcAft>
                <a:spcPts val="0"/>
              </a:spcAft>
              <a:buSzPts val="1400"/>
              <a:buChar char="●"/>
            </a:pPr>
            <a:r>
              <a:rPr lang="en" sz="1400"/>
              <a:t>Unsplash </a:t>
            </a:r>
            <a:r>
              <a:rPr lang="en" sz="1400" u="sng">
                <a:solidFill>
                  <a:schemeClr val="hlink"/>
                </a:solidFill>
                <a:hlinkClick r:id="rId14"/>
              </a:rPr>
              <a:t>Pictures</a:t>
            </a:r>
            <a:endParaRPr sz="1400"/>
          </a:p>
          <a:p>
            <a:pPr marL="457200" lvl="0" indent="-317500" algn="l" rtl="0">
              <a:spcBef>
                <a:spcPts val="0"/>
              </a:spcBef>
              <a:spcAft>
                <a:spcPts val="0"/>
              </a:spcAft>
              <a:buSzPts val="1400"/>
              <a:buChar char="●"/>
            </a:pPr>
            <a:r>
              <a:rPr lang="en" sz="1400"/>
              <a:t>New York Times Images </a:t>
            </a:r>
            <a:r>
              <a:rPr lang="en" sz="1400" u="sng">
                <a:solidFill>
                  <a:schemeClr val="hlink"/>
                </a:solidFill>
                <a:hlinkClick r:id="rId15"/>
              </a:rPr>
              <a:t>Picture Prompts</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Sample Lesson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Theme: Friends and Family (SIOP Lesson Plan) </a:t>
            </a:r>
            <a:endParaRPr/>
          </a:p>
        </p:txBody>
      </p:sp>
      <p:sp>
        <p:nvSpPr>
          <p:cNvPr id="137" name="Google Shape;137;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This is a 90 minute ESL class for multilevel adults. </a:t>
            </a:r>
            <a:endParaRPr/>
          </a:p>
          <a:p>
            <a:pPr marL="0" lvl="0" indent="0" algn="l" rtl="0">
              <a:spcBef>
                <a:spcPts val="1600"/>
              </a:spcBef>
              <a:spcAft>
                <a:spcPts val="0"/>
              </a:spcAft>
              <a:buNone/>
            </a:pPr>
            <a:r>
              <a:rPr lang="en"/>
              <a:t>Content Objective: Students will be able to further develop friends and family vocabulary and describe relationships between family and friends. </a:t>
            </a:r>
            <a:endParaRPr/>
          </a:p>
          <a:p>
            <a:pPr marL="0" lvl="0" indent="0" algn="l" rtl="0">
              <a:spcBef>
                <a:spcPts val="1600"/>
              </a:spcBef>
              <a:spcAft>
                <a:spcPts val="0"/>
              </a:spcAft>
              <a:buNone/>
            </a:pPr>
            <a:r>
              <a:rPr lang="en"/>
              <a:t>Language Objective: Students will be able to read a story related to family interactions and orally describe their own friends and family. </a:t>
            </a:r>
            <a:endParaRPr/>
          </a:p>
          <a:p>
            <a:pPr marL="0" lvl="0" indent="0" algn="l" rtl="0">
              <a:spcBef>
                <a:spcPts val="1600"/>
              </a:spcBef>
              <a:spcAft>
                <a:spcPts val="0"/>
              </a:spcAft>
              <a:buNone/>
            </a:pPr>
            <a:r>
              <a:rPr lang="en"/>
              <a:t>Grammar Objective: Present Continuous </a:t>
            </a:r>
            <a:endParaRPr/>
          </a:p>
          <a:p>
            <a:pPr marL="0" lvl="0" indent="0" algn="l" rtl="0">
              <a:spcBef>
                <a:spcPts val="1600"/>
              </a:spcBef>
              <a:spcAft>
                <a:spcPts val="0"/>
              </a:spcAft>
              <a:buNone/>
            </a:pPr>
            <a:r>
              <a:rPr lang="en"/>
              <a:t>Materials: Oxford Picture Dictionary, Ventures Unit 3, ESL Film English (Penelope in the Treehouse), photo prompt, discussion questions (ESL Library), Song (YouTube)</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Concepts and Vocabulary</a:t>
            </a:r>
            <a:endParaRPr/>
          </a:p>
        </p:txBody>
      </p:sp>
      <p:sp>
        <p:nvSpPr>
          <p:cNvPr id="143" name="Google Shape;143;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Oxford Picture Dictionary on Friends and Family: Friends, grandmother, grandfather, mother, father, sister, brother, aunt, uncle, cousin, wife, husband, son, niece, and nephew</a:t>
            </a:r>
            <a:endParaRPr/>
          </a:p>
          <a:p>
            <a:pPr marL="0" lvl="0" indent="0" algn="l" rtl="0">
              <a:spcBef>
                <a:spcPts val="1600"/>
              </a:spcBef>
              <a:spcAft>
                <a:spcPts val="0"/>
              </a:spcAft>
              <a:buNone/>
            </a:pPr>
            <a:r>
              <a:rPr lang="en"/>
              <a:t>Concepts: Marriage, divorce, in-laws, step relatives versus half relatives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See Oxford Dictionary handout.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Introduction/Motivation (Picture Prompt) </a:t>
            </a:r>
            <a:endParaRPr/>
          </a:p>
        </p:txBody>
      </p:sp>
      <p:pic>
        <p:nvPicPr>
          <p:cNvPr id="149" name="Google Shape;149;p20"/>
          <p:cNvPicPr preferRelativeResize="0"/>
          <p:nvPr/>
        </p:nvPicPr>
        <p:blipFill>
          <a:blip r:embed="rId3">
            <a:alphaModFix/>
          </a:blip>
          <a:stretch>
            <a:fillRect/>
          </a:stretch>
        </p:blipFill>
        <p:spPr>
          <a:xfrm>
            <a:off x="1020625" y="1080338"/>
            <a:ext cx="6870575" cy="3638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Penelope in the Treehouse</a:t>
            </a:r>
            <a:endParaRPr/>
          </a:p>
        </p:txBody>
      </p:sp>
      <p:sp>
        <p:nvSpPr>
          <p:cNvPr id="155" name="Google Shape;155;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Lesson Plan based on short movie at Film English</a:t>
            </a:r>
            <a:endParaRPr/>
          </a:p>
        </p:txBody>
      </p:sp>
      <p:pic>
        <p:nvPicPr>
          <p:cNvPr id="156" name="Google Shape;156;p21" descr="Official Selection:&#10;- Seattle International Film Festival&#10;- Nashville Film Festival&#10;- Palm Springs International Film Festival &#10;- Milwaukee Film Festival&#10;- Best of Award - NFM LA&#10;&#10;When a new stepfather moves in, Penelope escapes to a treehouse above the clouds.&#10;&#10;Director: Academy Award winning Jonathan Langager&#10;Starring: Annabelle Kavanagh age 12&#10;Cast:  Eric Geller | J. Rene Pena | Jenna Augen | Carson Bolde | Elizabeth Tovey | Mariam Tovey&#10;Producer: Christian Hall | Christopher Vaughan&#10;Casting: Cheryl Faye&#10;Production Designer: Fon Davis&#10;Production Company: Disney Channel &#10;Screenwriter: Jonathan Langager&#10;Cinematographer: Damian Horan&#10;Music: Daniel James Chan&#10;&#10;http://www.imdb.com/title/tt5946716/?ref_=pro_tt_visitcons" title="Penelope in the Treehouse | SHORT FILM | DISNEY CHANNEL">
            <a:hlinkClick r:id="rId4"/>
          </p:cNvPr>
          <p:cNvPicPr preferRelativeResize="0"/>
          <p:nvPr/>
        </p:nvPicPr>
        <p:blipFill>
          <a:blip r:embed="rId5">
            <a:alphaModFix/>
          </a:blip>
          <a:stretch>
            <a:fillRect/>
          </a:stretch>
        </p:blipFill>
        <p:spPr>
          <a:xfrm>
            <a:off x="2286000" y="160187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841</Words>
  <Application>Microsoft Office PowerPoint</Application>
  <PresentationFormat>On-screen Show (16:9)</PresentationFormat>
  <Paragraphs>94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Roboto</vt:lpstr>
      <vt:lpstr>Geometric</vt:lpstr>
      <vt:lpstr>Strategies and Resources for Multilevel English Language Learners</vt:lpstr>
      <vt:lpstr>Multilevel Classes</vt:lpstr>
      <vt:lpstr>Multilevel Learning Strategies </vt:lpstr>
      <vt:lpstr>Curriculum Resources </vt:lpstr>
      <vt:lpstr>Sample Lesson Plan</vt:lpstr>
      <vt:lpstr>Theme: Friends and Family (SIOP Lesson Plan) </vt:lpstr>
      <vt:lpstr>Key Concepts and Vocabulary</vt:lpstr>
      <vt:lpstr>Introduction/Motivation (Picture Prompt) </vt:lpstr>
      <vt:lpstr>Penelope in the Treehouse</vt:lpstr>
      <vt:lpstr>Speaking Application</vt:lpstr>
      <vt:lpstr>Listening, Grammar, and Reading Application</vt:lpstr>
      <vt:lpstr>Review/Assessment</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and Resources for Multilevel English Language Learners</dc:title>
  <dc:creator>Swearingin, Windy M (DOL)</dc:creator>
  <cp:lastModifiedBy>Swearingin, Windy M (DOL)</cp:lastModifiedBy>
  <cp:revision>1</cp:revision>
  <dcterms:modified xsi:type="dcterms:W3CDTF">2019-09-13T21:39:28Z</dcterms:modified>
</cp:coreProperties>
</file>