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9" r:id="rId6"/>
    <p:sldId id="271" r:id="rId7"/>
    <p:sldId id="268" r:id="rId8"/>
    <p:sldId id="25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3AEA5-1591-4A63-B2E0-208C4E260403}" type="doc">
      <dgm:prSet loTypeId="urn:microsoft.com/office/officeart/2005/8/layout/venn1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21A920-10D1-4157-A16E-D36483DDD781}">
      <dgm:prSet phldrT="[Text]"/>
      <dgm:spPr/>
      <dgm:t>
        <a:bodyPr/>
        <a:lstStyle/>
        <a:p>
          <a:r>
            <a:rPr lang="en-US" dirty="0" smtClean="0"/>
            <a:t>Adult Education &amp; Literacy</a:t>
          </a:r>
          <a:endParaRPr lang="en-US" dirty="0"/>
        </a:p>
      </dgm:t>
    </dgm:pt>
    <dgm:pt modelId="{85CB1D07-AA42-4FD9-B71F-31A115E8086F}" type="parTrans" cxnId="{2E725EB1-67E2-4A89-8E52-75D45DF7995D}">
      <dgm:prSet/>
      <dgm:spPr/>
      <dgm:t>
        <a:bodyPr/>
        <a:lstStyle/>
        <a:p>
          <a:endParaRPr lang="en-US"/>
        </a:p>
      </dgm:t>
    </dgm:pt>
    <dgm:pt modelId="{8CF99384-F98D-4B9E-AD33-A05898F4AC8D}" type="sibTrans" cxnId="{2E725EB1-67E2-4A89-8E52-75D45DF7995D}">
      <dgm:prSet/>
      <dgm:spPr/>
      <dgm:t>
        <a:bodyPr/>
        <a:lstStyle/>
        <a:p>
          <a:endParaRPr lang="en-US"/>
        </a:p>
      </dgm:t>
    </dgm:pt>
    <dgm:pt modelId="{6CA042E9-0398-4225-892E-1F53DC1FA105}">
      <dgm:prSet phldrT="[Text]"/>
      <dgm:spPr/>
      <dgm:t>
        <a:bodyPr/>
        <a:lstStyle/>
        <a:p>
          <a:r>
            <a:rPr lang="en-US" dirty="0" smtClean="0"/>
            <a:t>Workforce Preparation</a:t>
          </a:r>
          <a:endParaRPr lang="en-US" dirty="0"/>
        </a:p>
      </dgm:t>
    </dgm:pt>
    <dgm:pt modelId="{62A2B89A-DCE7-4041-AC0E-C3E97447A748}" type="parTrans" cxnId="{F09A3EB6-E2CE-4D31-AA5F-CBB66039C7FF}">
      <dgm:prSet/>
      <dgm:spPr/>
      <dgm:t>
        <a:bodyPr/>
        <a:lstStyle/>
        <a:p>
          <a:endParaRPr lang="en-US"/>
        </a:p>
      </dgm:t>
    </dgm:pt>
    <dgm:pt modelId="{19CE061D-767E-41EA-9DD8-5282185BDFB3}" type="sibTrans" cxnId="{F09A3EB6-E2CE-4D31-AA5F-CBB66039C7FF}">
      <dgm:prSet/>
      <dgm:spPr/>
      <dgm:t>
        <a:bodyPr/>
        <a:lstStyle/>
        <a:p>
          <a:endParaRPr lang="en-US"/>
        </a:p>
      </dgm:t>
    </dgm:pt>
    <dgm:pt modelId="{F988A626-F9B1-4221-A08A-5C10905059F5}">
      <dgm:prSet phldrT="[Text]"/>
      <dgm:spPr/>
      <dgm:t>
        <a:bodyPr/>
        <a:lstStyle/>
        <a:p>
          <a:r>
            <a:rPr lang="en-US" dirty="0" smtClean="0"/>
            <a:t>Workforce Training</a:t>
          </a:r>
          <a:endParaRPr lang="en-US" dirty="0"/>
        </a:p>
      </dgm:t>
    </dgm:pt>
    <dgm:pt modelId="{5F717A3E-0CDC-4EDD-B2D8-DB2F52744284}" type="parTrans" cxnId="{9E052B6C-2666-448D-823F-B0600D7B3204}">
      <dgm:prSet/>
      <dgm:spPr/>
      <dgm:t>
        <a:bodyPr/>
        <a:lstStyle/>
        <a:p>
          <a:endParaRPr lang="en-US"/>
        </a:p>
      </dgm:t>
    </dgm:pt>
    <dgm:pt modelId="{91216A01-FA3F-4C95-8C68-F74407670020}" type="sibTrans" cxnId="{9E052B6C-2666-448D-823F-B0600D7B3204}">
      <dgm:prSet/>
      <dgm:spPr/>
      <dgm:t>
        <a:bodyPr/>
        <a:lstStyle/>
        <a:p>
          <a:endParaRPr lang="en-US"/>
        </a:p>
      </dgm:t>
    </dgm:pt>
    <dgm:pt modelId="{E0E491F8-B43B-4BEA-A129-462E2C4E1E0E}" type="pres">
      <dgm:prSet presAssocID="{BD53AEA5-1591-4A63-B2E0-208C4E260403}" presName="compositeShape" presStyleCnt="0">
        <dgm:presLayoutVars>
          <dgm:chMax val="7"/>
          <dgm:dir/>
          <dgm:resizeHandles val="exact"/>
        </dgm:presLayoutVars>
      </dgm:prSet>
      <dgm:spPr/>
    </dgm:pt>
    <dgm:pt modelId="{CE24A376-BDC6-4B2A-9DC8-67C5C4B0A7DA}" type="pres">
      <dgm:prSet presAssocID="{3321A920-10D1-4157-A16E-D36483DDD781}" presName="circ1" presStyleLbl="vennNode1" presStyleIdx="0" presStyleCnt="3"/>
      <dgm:spPr/>
    </dgm:pt>
    <dgm:pt modelId="{34C461A0-83AA-47BC-B1C2-3B5559E1659E}" type="pres">
      <dgm:prSet presAssocID="{3321A920-10D1-4157-A16E-D36483DDD7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89117B7-0B12-451E-AA53-13923355E1A6}" type="pres">
      <dgm:prSet presAssocID="{6CA042E9-0398-4225-892E-1F53DC1FA105}" presName="circ2" presStyleLbl="vennNode1" presStyleIdx="1" presStyleCnt="3"/>
      <dgm:spPr/>
    </dgm:pt>
    <dgm:pt modelId="{CE3D2D72-FFA2-4744-87C4-8EA3990B89F8}" type="pres">
      <dgm:prSet presAssocID="{6CA042E9-0398-4225-892E-1F53DC1FA10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EB10D72-A52D-4339-A33D-432BA26F8BA4}" type="pres">
      <dgm:prSet presAssocID="{F988A626-F9B1-4221-A08A-5C10905059F5}" presName="circ3" presStyleLbl="vennNode1" presStyleIdx="2" presStyleCnt="3"/>
      <dgm:spPr/>
    </dgm:pt>
    <dgm:pt modelId="{D904166C-267A-4BE0-B7AC-3F3F2D7BAD1B}" type="pres">
      <dgm:prSet presAssocID="{F988A626-F9B1-4221-A08A-5C10905059F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83FED88-C490-4215-A9B0-97E009B23B65}" type="presOf" srcId="{3321A920-10D1-4157-A16E-D36483DDD781}" destId="{CE24A376-BDC6-4B2A-9DC8-67C5C4B0A7DA}" srcOrd="0" destOrd="0" presId="urn:microsoft.com/office/officeart/2005/8/layout/venn1"/>
    <dgm:cxn modelId="{2CAFA07F-04EE-44B6-AB26-37950642894D}" type="presOf" srcId="{3321A920-10D1-4157-A16E-D36483DDD781}" destId="{34C461A0-83AA-47BC-B1C2-3B5559E1659E}" srcOrd="1" destOrd="0" presId="urn:microsoft.com/office/officeart/2005/8/layout/venn1"/>
    <dgm:cxn modelId="{53766051-E0CF-4609-BA43-FD960FF99340}" type="presOf" srcId="{6CA042E9-0398-4225-892E-1F53DC1FA105}" destId="{589117B7-0B12-451E-AA53-13923355E1A6}" srcOrd="0" destOrd="0" presId="urn:microsoft.com/office/officeart/2005/8/layout/venn1"/>
    <dgm:cxn modelId="{76955869-4779-4D77-A709-CBB457BA77CC}" type="presOf" srcId="{6CA042E9-0398-4225-892E-1F53DC1FA105}" destId="{CE3D2D72-FFA2-4744-87C4-8EA3990B89F8}" srcOrd="1" destOrd="0" presId="urn:microsoft.com/office/officeart/2005/8/layout/venn1"/>
    <dgm:cxn modelId="{E6AEB126-B65F-40FD-B166-D885EF3B9307}" type="presOf" srcId="{F988A626-F9B1-4221-A08A-5C10905059F5}" destId="{DEB10D72-A52D-4339-A33D-432BA26F8BA4}" srcOrd="0" destOrd="0" presId="urn:microsoft.com/office/officeart/2005/8/layout/venn1"/>
    <dgm:cxn modelId="{7BDE5414-257C-4264-BFCB-91A43ED085FA}" type="presOf" srcId="{BD53AEA5-1591-4A63-B2E0-208C4E260403}" destId="{E0E491F8-B43B-4BEA-A129-462E2C4E1E0E}" srcOrd="0" destOrd="0" presId="urn:microsoft.com/office/officeart/2005/8/layout/venn1"/>
    <dgm:cxn modelId="{3AD00BAE-1592-4A17-AF00-5BC4988AB3C2}" type="presOf" srcId="{F988A626-F9B1-4221-A08A-5C10905059F5}" destId="{D904166C-267A-4BE0-B7AC-3F3F2D7BAD1B}" srcOrd="1" destOrd="0" presId="urn:microsoft.com/office/officeart/2005/8/layout/venn1"/>
    <dgm:cxn modelId="{9E052B6C-2666-448D-823F-B0600D7B3204}" srcId="{BD53AEA5-1591-4A63-B2E0-208C4E260403}" destId="{F988A626-F9B1-4221-A08A-5C10905059F5}" srcOrd="2" destOrd="0" parTransId="{5F717A3E-0CDC-4EDD-B2D8-DB2F52744284}" sibTransId="{91216A01-FA3F-4C95-8C68-F74407670020}"/>
    <dgm:cxn modelId="{F09A3EB6-E2CE-4D31-AA5F-CBB66039C7FF}" srcId="{BD53AEA5-1591-4A63-B2E0-208C4E260403}" destId="{6CA042E9-0398-4225-892E-1F53DC1FA105}" srcOrd="1" destOrd="0" parTransId="{62A2B89A-DCE7-4041-AC0E-C3E97447A748}" sibTransId="{19CE061D-767E-41EA-9DD8-5282185BDFB3}"/>
    <dgm:cxn modelId="{2E725EB1-67E2-4A89-8E52-75D45DF7995D}" srcId="{BD53AEA5-1591-4A63-B2E0-208C4E260403}" destId="{3321A920-10D1-4157-A16E-D36483DDD781}" srcOrd="0" destOrd="0" parTransId="{85CB1D07-AA42-4FD9-B71F-31A115E8086F}" sibTransId="{8CF99384-F98D-4B9E-AD33-A05898F4AC8D}"/>
    <dgm:cxn modelId="{D068F5E1-375C-4976-A6D4-DAAA1CF6DAC3}" type="presParOf" srcId="{E0E491F8-B43B-4BEA-A129-462E2C4E1E0E}" destId="{CE24A376-BDC6-4B2A-9DC8-67C5C4B0A7DA}" srcOrd="0" destOrd="0" presId="urn:microsoft.com/office/officeart/2005/8/layout/venn1"/>
    <dgm:cxn modelId="{B2ADECF0-3CF8-4E9A-A40C-8363B9A93F24}" type="presParOf" srcId="{E0E491F8-B43B-4BEA-A129-462E2C4E1E0E}" destId="{34C461A0-83AA-47BC-B1C2-3B5559E1659E}" srcOrd="1" destOrd="0" presId="urn:microsoft.com/office/officeart/2005/8/layout/venn1"/>
    <dgm:cxn modelId="{D2BAB4D6-2C39-4EEF-AD84-916F6BBA346F}" type="presParOf" srcId="{E0E491F8-B43B-4BEA-A129-462E2C4E1E0E}" destId="{589117B7-0B12-451E-AA53-13923355E1A6}" srcOrd="2" destOrd="0" presId="urn:microsoft.com/office/officeart/2005/8/layout/venn1"/>
    <dgm:cxn modelId="{33690D52-4BE3-4E5A-A337-45998129A2F2}" type="presParOf" srcId="{E0E491F8-B43B-4BEA-A129-462E2C4E1E0E}" destId="{CE3D2D72-FFA2-4744-87C4-8EA3990B89F8}" srcOrd="3" destOrd="0" presId="urn:microsoft.com/office/officeart/2005/8/layout/venn1"/>
    <dgm:cxn modelId="{74DD6FCA-7732-4F7E-8546-90F3C8F8D47F}" type="presParOf" srcId="{E0E491F8-B43B-4BEA-A129-462E2C4E1E0E}" destId="{DEB10D72-A52D-4339-A33D-432BA26F8BA4}" srcOrd="4" destOrd="0" presId="urn:microsoft.com/office/officeart/2005/8/layout/venn1"/>
    <dgm:cxn modelId="{B3B2C826-55B0-4E13-8931-A9C037A44217}" type="presParOf" srcId="{E0E491F8-B43B-4BEA-A129-462E2C4E1E0E}" destId="{D904166C-267A-4BE0-B7AC-3F3F2D7BAD1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4A376-BDC6-4B2A-9DC8-67C5C4B0A7DA}">
      <dsp:nvSpPr>
        <dsp:cNvPr id="0" name=""/>
        <dsp:cNvSpPr/>
      </dsp:nvSpPr>
      <dsp:spPr>
        <a:xfrm>
          <a:off x="2438399" y="67733"/>
          <a:ext cx="3251200" cy="32512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8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Adult Education &amp; Literacy</a:t>
          </a:r>
          <a:endParaRPr lang="en-US" sz="2900" kern="1200" dirty="0"/>
        </a:p>
      </dsp:txBody>
      <dsp:txXfrm>
        <a:off x="2871893" y="636693"/>
        <a:ext cx="2384213" cy="1463040"/>
      </dsp:txXfrm>
    </dsp:sp>
    <dsp:sp modelId="{589117B7-0B12-451E-AA53-13923355E1A6}">
      <dsp:nvSpPr>
        <dsp:cNvPr id="0" name=""/>
        <dsp:cNvSpPr/>
      </dsp:nvSpPr>
      <dsp:spPr>
        <a:xfrm>
          <a:off x="3611541" y="2099733"/>
          <a:ext cx="3251200" cy="325120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8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Workforce Preparation</a:t>
          </a:r>
          <a:endParaRPr lang="en-US" sz="2900" kern="1200" dirty="0"/>
        </a:p>
      </dsp:txBody>
      <dsp:txXfrm>
        <a:off x="4605866" y="2939626"/>
        <a:ext cx="1950720" cy="1788160"/>
      </dsp:txXfrm>
    </dsp:sp>
    <dsp:sp modelId="{DEB10D72-A52D-4339-A33D-432BA26F8BA4}">
      <dsp:nvSpPr>
        <dsp:cNvPr id="0" name=""/>
        <dsp:cNvSpPr/>
      </dsp:nvSpPr>
      <dsp:spPr>
        <a:xfrm>
          <a:off x="1265258" y="2099733"/>
          <a:ext cx="3251200" cy="325120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58000"/>
                <a:satMod val="3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Workforce Training</a:t>
          </a:r>
          <a:endParaRPr lang="en-US" sz="2900" kern="1200" dirty="0"/>
        </a:p>
      </dsp:txBody>
      <dsp:txXfrm>
        <a:off x="1571413" y="2939626"/>
        <a:ext cx="1950720" cy="178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9/17/2019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9/17/2019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9/17/2019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Integrated Education and Training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Roundtable </a:t>
            </a:r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Integrated Education and Training </a:t>
            </a:r>
            <a:r>
              <a:rPr lang="en-US" dirty="0" smtClean="0"/>
              <a:t>(IET)?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Office of Career, Technical, and Adult Education’s (OCTAE) definition: </a:t>
            </a:r>
          </a:p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service approach that provides </a:t>
            </a:r>
            <a:r>
              <a:rPr lang="en-US" sz="2800" dirty="0">
                <a:solidFill>
                  <a:srgbClr val="92D050"/>
                </a:solidFill>
              </a:rPr>
              <a:t>adult education and literacy </a:t>
            </a:r>
            <a:r>
              <a:rPr lang="en-US" sz="2800" dirty="0"/>
              <a:t>activities </a:t>
            </a:r>
            <a:r>
              <a:rPr lang="en-US" sz="2800" b="1" i="1" dirty="0"/>
              <a:t>concurrently</a:t>
            </a:r>
            <a:r>
              <a:rPr lang="en-US" sz="2800" dirty="0"/>
              <a:t> and </a:t>
            </a:r>
            <a:r>
              <a:rPr lang="en-US" sz="2800" b="1" i="1" dirty="0"/>
              <a:t>contextually</a:t>
            </a:r>
            <a:r>
              <a:rPr lang="en-US" sz="2800" dirty="0"/>
              <a:t> with </a:t>
            </a:r>
            <a:r>
              <a:rPr lang="en-US" sz="2800" dirty="0">
                <a:solidFill>
                  <a:srgbClr val="00B0F0"/>
                </a:solidFill>
              </a:rPr>
              <a:t>workforce preparation</a:t>
            </a:r>
            <a:r>
              <a:rPr lang="en-US" sz="2800" dirty="0"/>
              <a:t> activities and </a:t>
            </a:r>
            <a:r>
              <a:rPr lang="en-US" sz="2800" dirty="0">
                <a:solidFill>
                  <a:srgbClr val="FFC000"/>
                </a:solidFill>
              </a:rPr>
              <a:t>workforce training </a:t>
            </a:r>
            <a:r>
              <a:rPr lang="en-US" sz="2800" dirty="0"/>
              <a:t>for a specific occupation or occupational cluster for the purpose of educational and career </a:t>
            </a:r>
            <a:r>
              <a:rPr lang="en-US" sz="2800" dirty="0" smtClean="0"/>
              <a:t>advancement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24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759075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35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883755"/>
          </a:xfrm>
        </p:spPr>
        <p:txBody>
          <a:bodyPr/>
          <a:lstStyle/>
          <a:p>
            <a:r>
              <a:rPr lang="en-US" dirty="0" smtClean="0"/>
              <a:t>What is an example of Contextualized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Occupational Certificates </a:t>
            </a:r>
            <a:r>
              <a:rPr lang="en-US" dirty="0"/>
              <a:t>and/or </a:t>
            </a:r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78238"/>
          </a:xfrm>
        </p:spPr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/>
              <a:t>categories of occupational certificates and/or credentials that are acceptable to achieve the purpose of an IET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Recognized postsecondary credential</a:t>
            </a:r>
          </a:p>
          <a:p>
            <a:pPr lvl="1"/>
            <a:r>
              <a:rPr lang="en-US" dirty="0" smtClean="0"/>
              <a:t>Other types of </a:t>
            </a:r>
            <a:r>
              <a:rPr lang="en-US" dirty="0"/>
              <a:t>credentials or certificates </a:t>
            </a:r>
            <a:endParaRPr lang="en-US" dirty="0" smtClean="0"/>
          </a:p>
          <a:p>
            <a:r>
              <a:rPr lang="en-US" dirty="0" smtClean="0"/>
              <a:t>Occupational </a:t>
            </a:r>
            <a:r>
              <a:rPr lang="en-US" dirty="0"/>
              <a:t>credentials </a:t>
            </a:r>
            <a:r>
              <a:rPr lang="en-US" dirty="0" smtClean="0"/>
              <a:t>must meet the </a:t>
            </a:r>
            <a:r>
              <a:rPr lang="en-US" dirty="0"/>
              <a:t>definition of “recognized postsecondary </a:t>
            </a:r>
            <a:r>
              <a:rPr lang="en-US" dirty="0" smtClean="0"/>
              <a:t>credential” </a:t>
            </a:r>
            <a:r>
              <a:rPr lang="en-US" dirty="0"/>
              <a:t>- section 3(52) of </a:t>
            </a:r>
            <a:r>
              <a:rPr lang="en-US" dirty="0" smtClean="0"/>
              <a:t>WIOA</a:t>
            </a:r>
          </a:p>
          <a:p>
            <a:pPr lvl="1"/>
            <a:r>
              <a:rPr lang="en-US" dirty="0" smtClean="0"/>
              <a:t>Industry-recognized </a:t>
            </a:r>
            <a:r>
              <a:rPr lang="en-US" dirty="0"/>
              <a:t>certificate or certification</a:t>
            </a:r>
          </a:p>
          <a:p>
            <a:pPr lvl="1"/>
            <a:r>
              <a:rPr lang="en-US" dirty="0" smtClean="0"/>
              <a:t>Certificate of completion of an apprenticeship</a:t>
            </a:r>
          </a:p>
          <a:p>
            <a:pPr lvl="1"/>
            <a:r>
              <a:rPr lang="en-US" dirty="0" smtClean="0"/>
              <a:t>License recognized by the state or federal government</a:t>
            </a:r>
          </a:p>
          <a:p>
            <a:r>
              <a:rPr lang="en-US" dirty="0" smtClean="0"/>
              <a:t>Other types </a:t>
            </a:r>
            <a:r>
              <a:rPr lang="en-US" dirty="0"/>
              <a:t>of credentials or </a:t>
            </a:r>
            <a:r>
              <a:rPr lang="en-US" dirty="0" smtClean="0"/>
              <a:t>certificates</a:t>
            </a:r>
          </a:p>
          <a:p>
            <a:pPr lvl="1"/>
            <a:r>
              <a:rPr lang="en-US" dirty="0" smtClean="0"/>
              <a:t>Certificates document </a:t>
            </a:r>
            <a:r>
              <a:rPr lang="en-US" dirty="0"/>
              <a:t>the attainment of general skills that are required to qualify for entry-level employment or advancement in employment and are a part of a career </a:t>
            </a:r>
            <a:r>
              <a:rPr lang="en-US" dirty="0" smtClean="0"/>
              <a:t>pathway</a:t>
            </a:r>
          </a:p>
          <a:p>
            <a:pPr lvl="1"/>
            <a:r>
              <a:rPr lang="en-US" dirty="0" smtClean="0"/>
              <a:t>May include </a:t>
            </a:r>
            <a:r>
              <a:rPr lang="en-US" dirty="0"/>
              <a:t>skills related to safety, hygiene, and other general skills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332" y="2372264"/>
            <a:ext cx="6338618" cy="309508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are the pros/cons to IET?</a:t>
            </a:r>
          </a:p>
          <a:p>
            <a:r>
              <a:rPr lang="en-US" sz="3200" dirty="0" smtClean="0"/>
              <a:t>How can we make this work in AK?</a:t>
            </a:r>
          </a:p>
          <a:p>
            <a:r>
              <a:rPr lang="en-US" sz="3200" dirty="0" smtClean="0"/>
              <a:t>Who are our partners?</a:t>
            </a:r>
          </a:p>
          <a:p>
            <a:r>
              <a:rPr lang="en-US" sz="3200" dirty="0" smtClean="0"/>
              <a:t>Where do we start? </a:t>
            </a:r>
          </a:p>
          <a:p>
            <a:r>
              <a:rPr lang="en-US" sz="3200" dirty="0" smtClean="0"/>
              <a:t>Other questions? </a:t>
            </a:r>
            <a:endParaRPr lang="en-US" sz="3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063" y="1628508"/>
            <a:ext cx="5210937" cy="3572899"/>
          </a:xfrm>
        </p:spPr>
      </p:pic>
    </p:spTree>
    <p:extLst>
      <p:ext uri="{BB962C8B-B14F-4D97-AF65-F5344CB8AC3E}">
        <p14:creationId xmlns:p14="http://schemas.microsoft.com/office/powerpoint/2010/main" val="369994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173</TotalTime>
  <Words>257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Euphemia</vt:lpstr>
      <vt:lpstr>Plantagenet Cherokee</vt:lpstr>
      <vt:lpstr>Wingdings</vt:lpstr>
      <vt:lpstr>Academic Literature 16x9</vt:lpstr>
      <vt:lpstr>Integrated Education and Training</vt:lpstr>
      <vt:lpstr>What is Integrated Education and Training (IET)?</vt:lpstr>
      <vt:lpstr>PowerPoint Presentation</vt:lpstr>
      <vt:lpstr>What is an example of Contextualized Learning?</vt:lpstr>
      <vt:lpstr>Types of Occupational Certificates and/or Credentials</vt:lpstr>
      <vt:lpstr>PowerPoint Presentation</vt:lpstr>
    </vt:vector>
  </TitlesOfParts>
  <Company>State of Alaska - 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Education and Training</dc:title>
  <dc:creator>Swearingin, Windy M (DOL)</dc:creator>
  <cp:lastModifiedBy>Swearingin, Windy M (DOL)</cp:lastModifiedBy>
  <cp:revision>7</cp:revision>
  <dcterms:created xsi:type="dcterms:W3CDTF">2019-09-17T21:49:20Z</dcterms:created>
  <dcterms:modified xsi:type="dcterms:W3CDTF">2019-09-18T00:43:11Z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